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1"/>
  </p:normalViewPr>
  <p:slideViewPr>
    <p:cSldViewPr snapToGrid="0">
      <p:cViewPr varScale="1">
        <p:scale>
          <a:sx n="139" d="100"/>
          <a:sy n="139" d="100"/>
        </p:scale>
        <p:origin x="8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86c5aeb1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86c5aeb1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86c5aeb1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e86c5aeb1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86c5aeb1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86c5aeb1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86c5aeb1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86c5aeb1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86c5aeb1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e86c5aeb1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e86c5aeb1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e86c5aeb1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e86c5aeb1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e86c5aeb1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86c5aeb1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86c5aeb1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86c5aeb1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86c5aeb1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e86c5aeb1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e86c5aeb1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86c5aeb1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e86c5aeb1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86c5aeb1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86c5aeb1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167975" y="92100"/>
            <a:ext cx="7119900" cy="3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02150" y="92100"/>
            <a:ext cx="8726100" cy="137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chemeClr val="dk2"/>
                </a:solidFill>
              </a:rPr>
              <a:t>                                </a:t>
            </a:r>
            <a:r>
              <a:rPr lang="fr" sz="2000" b="1" dirty="0" err="1">
                <a:solidFill>
                  <a:schemeClr val="dk2"/>
                </a:solidFill>
              </a:rPr>
              <a:t>Арно</a:t>
            </a:r>
            <a:r>
              <a:rPr lang="fr" sz="2000" b="1" dirty="0">
                <a:solidFill>
                  <a:schemeClr val="dk2"/>
                </a:solidFill>
              </a:rPr>
              <a:t> БРЕТТ  </a:t>
            </a:r>
            <a:endParaRPr sz="20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dirty="0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                                      </a:t>
            </a:r>
            <a:r>
              <a:rPr lang="fr" sz="1100" dirty="0" err="1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Международный</a:t>
            </a:r>
            <a:r>
              <a:rPr lang="fr" sz="1100" dirty="0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1100" dirty="0" err="1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эксперт</a:t>
            </a:r>
            <a:r>
              <a:rPr lang="fr" sz="1100" dirty="0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1100" dirty="0" err="1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по</a:t>
            </a:r>
            <a:r>
              <a:rPr lang="fr" sz="1100" dirty="0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1100" dirty="0" err="1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кормлению</a:t>
            </a:r>
            <a:r>
              <a:rPr lang="fr" sz="1100" dirty="0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1100" dirty="0" err="1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животных</a:t>
            </a:r>
            <a:r>
              <a:rPr lang="fr" sz="1100" dirty="0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1100" dirty="0" err="1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и</a:t>
            </a:r>
            <a:r>
              <a:rPr lang="fr" sz="1100" dirty="0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1100" dirty="0" err="1">
                <a:solidFill>
                  <a:srgbClr val="888888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кормопроизводству</a:t>
            </a:r>
            <a:endParaRPr sz="1100" dirty="0">
              <a:solidFill>
                <a:srgbClr val="888888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200" b="1" dirty="0" err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Кормление</a:t>
            </a:r>
            <a:r>
              <a:rPr lang="fr" sz="2200" b="1" dirty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2200" b="1" dirty="0" err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и</a:t>
            </a:r>
            <a:r>
              <a:rPr lang="fr" sz="2200" b="1" dirty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2200" b="1" dirty="0" err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продуктивность</a:t>
            </a:r>
            <a:r>
              <a:rPr lang="fr" sz="2200" b="1" dirty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2200" b="1" dirty="0" err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животных</a:t>
            </a:r>
            <a:r>
              <a:rPr lang="fr" sz="2200" b="1" dirty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– </a:t>
            </a:r>
            <a:r>
              <a:rPr lang="fr" sz="2200" b="1" dirty="0" err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ключи</a:t>
            </a:r>
            <a:r>
              <a:rPr lang="fr" sz="2200" b="1" dirty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2200" b="1" dirty="0" err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к</a:t>
            </a:r>
            <a:r>
              <a:rPr lang="fr" sz="2200" b="1" dirty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fr" sz="2200" b="1" dirty="0" err="1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успеху</a:t>
            </a:r>
            <a:endParaRPr sz="2200" b="1" dirty="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56075"/>
            <a:ext cx="2015050" cy="5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529" y="1721794"/>
            <a:ext cx="4672584" cy="318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101075" y="80850"/>
            <a:ext cx="8961900" cy="49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2800" b="1" dirty="0" err="1">
                <a:solidFill>
                  <a:srgbClr val="38761D"/>
                </a:solidFill>
              </a:rPr>
              <a:t>Потребности</a:t>
            </a:r>
            <a:r>
              <a:rPr lang="fr" sz="2800" b="1" dirty="0">
                <a:solidFill>
                  <a:srgbClr val="38761D"/>
                </a:solidFill>
              </a:rPr>
              <a:t> </a:t>
            </a:r>
            <a:r>
              <a:rPr lang="fr" sz="2800" b="1" dirty="0" err="1">
                <a:solidFill>
                  <a:srgbClr val="38761D"/>
                </a:solidFill>
              </a:rPr>
              <a:t>в</a:t>
            </a:r>
            <a:r>
              <a:rPr lang="fr" sz="2800" b="1" dirty="0">
                <a:solidFill>
                  <a:srgbClr val="38761D"/>
                </a:solidFill>
              </a:rPr>
              <a:t> </a:t>
            </a:r>
            <a:r>
              <a:rPr lang="fr" sz="2800" b="1" dirty="0" err="1">
                <a:solidFill>
                  <a:srgbClr val="38761D"/>
                </a:solidFill>
              </a:rPr>
              <a:t>воде</a:t>
            </a:r>
            <a:endParaRPr sz="2800" b="1" dirty="0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 err="1">
                <a:solidFill>
                  <a:srgbClr val="000000"/>
                </a:solidFill>
              </a:rPr>
              <a:t>Корова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нуждается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в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b="1" dirty="0">
                <a:solidFill>
                  <a:srgbClr val="000000"/>
                </a:solidFill>
              </a:rPr>
              <a:t>50–100 </a:t>
            </a:r>
            <a:r>
              <a:rPr lang="fr" b="1" dirty="0" err="1">
                <a:solidFill>
                  <a:srgbClr val="000000"/>
                </a:solidFill>
              </a:rPr>
              <a:t>л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воды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в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день</a:t>
            </a:r>
            <a:r>
              <a:rPr lang="fr" b="1" dirty="0">
                <a:solidFill>
                  <a:srgbClr val="000000"/>
                </a:solidFill>
              </a:rPr>
              <a:t>, </a:t>
            </a:r>
            <a:r>
              <a:rPr lang="fr" b="1" dirty="0" err="1">
                <a:solidFill>
                  <a:srgbClr val="000000"/>
                </a:solidFill>
              </a:rPr>
              <a:t>а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в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жару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в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и</a:t>
            </a:r>
            <a:r>
              <a:rPr lang="fr" b="1" dirty="0">
                <a:solidFill>
                  <a:srgbClr val="000000"/>
                </a:solidFill>
              </a:rPr>
              <a:t> </a:t>
            </a:r>
            <a:r>
              <a:rPr lang="fr" b="1" dirty="0" err="1">
                <a:solidFill>
                  <a:srgbClr val="000000"/>
                </a:solidFill>
              </a:rPr>
              <a:t>все</a:t>
            </a:r>
            <a:r>
              <a:rPr lang="fr" b="1" dirty="0">
                <a:solidFill>
                  <a:srgbClr val="000000"/>
                </a:solidFill>
              </a:rPr>
              <a:t> 150 </a:t>
            </a:r>
            <a:r>
              <a:rPr lang="fr" b="1" dirty="0" err="1">
                <a:solidFill>
                  <a:srgbClr val="000000"/>
                </a:solidFill>
              </a:rPr>
              <a:t>л</a:t>
            </a:r>
            <a:r>
              <a:rPr lang="fr" dirty="0">
                <a:solidFill>
                  <a:srgbClr val="000000"/>
                </a:solidFill>
              </a:rPr>
              <a:t>. </a:t>
            </a:r>
            <a:endParaRPr lang="ru-RU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 err="1">
                <a:solidFill>
                  <a:srgbClr val="000000"/>
                </a:solidFill>
              </a:rPr>
              <a:t>Вода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должны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быть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хорошего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качества</a:t>
            </a:r>
            <a:r>
              <a:rPr lang="fr" dirty="0">
                <a:solidFill>
                  <a:srgbClr val="000000"/>
                </a:solidFill>
              </a:rPr>
              <a:t>, </a:t>
            </a:r>
            <a:r>
              <a:rPr lang="fr" dirty="0" err="1">
                <a:solidFill>
                  <a:srgbClr val="000000"/>
                </a:solidFill>
              </a:rPr>
              <a:t>не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жесткой</a:t>
            </a:r>
            <a:r>
              <a:rPr lang="fr" dirty="0">
                <a:solidFill>
                  <a:srgbClr val="000000"/>
                </a:solidFill>
              </a:rPr>
              <a:t> (</a:t>
            </a:r>
            <a:r>
              <a:rPr lang="fr" dirty="0" err="1">
                <a:solidFill>
                  <a:srgbClr val="000000"/>
                </a:solidFill>
              </a:rPr>
              <a:t>жесткость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ограничит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ее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потребление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и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потребует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  <a:highlight>
                  <a:schemeClr val="lt1"/>
                </a:highlight>
              </a:rPr>
              <a:t>добавки натрия</a:t>
            </a:r>
            <a:r>
              <a:rPr lang="fr" dirty="0">
                <a:solidFill>
                  <a:srgbClr val="000000"/>
                </a:solidFill>
              </a:rPr>
              <a:t>. </a:t>
            </a:r>
            <a:endParaRPr lang="ru-RU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 err="1">
                <a:solidFill>
                  <a:srgbClr val="000000"/>
                </a:solidFill>
              </a:rPr>
              <a:t>Воды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низкого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качества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повлияет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на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здоровье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животного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и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на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качество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мо</a:t>
            </a:r>
            <a:r>
              <a:rPr lang="fr" sz="1500" dirty="0" err="1">
                <a:solidFill>
                  <a:srgbClr val="000000"/>
                </a:solidFill>
              </a:rPr>
              <a:t>лока</a:t>
            </a:r>
            <a:r>
              <a:rPr lang="fr" sz="1500" dirty="0">
                <a:solidFill>
                  <a:srgbClr val="000000"/>
                </a:solidFill>
              </a:rPr>
              <a:t>. </a:t>
            </a:r>
            <a:r>
              <a:rPr lang="fr" sz="1600" dirty="0">
                <a:solidFill>
                  <a:srgbClr val="000000"/>
                </a:solidFill>
              </a:rPr>
              <a:t>			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solidFill>
                  <a:srgbClr val="000000"/>
                </a:solidFill>
              </a:rPr>
              <a:t>		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solidFill>
                <a:srgbClr val="38761D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0824" y="2212848"/>
            <a:ext cx="4544567" cy="283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75" y="690650"/>
            <a:ext cx="8424651" cy="376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700" y="2428000"/>
            <a:ext cx="3279449" cy="2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950" y="384201"/>
            <a:ext cx="1574000" cy="13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5963325" y="89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2000" b="1">
                <a:solidFill>
                  <a:srgbClr val="38761D"/>
                </a:solidFill>
              </a:rPr>
              <a:t>Ration calculation</a:t>
            </a:r>
            <a:endParaRPr sz="2000"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200" y="1154500"/>
            <a:ext cx="2130250" cy="11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700" y="3382218"/>
            <a:ext cx="1663350" cy="89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725" y="3343562"/>
            <a:ext cx="1807034" cy="9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13" y="1199681"/>
            <a:ext cx="1947675" cy="104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075" y="1199675"/>
            <a:ext cx="1947673" cy="10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9725" y="1199675"/>
            <a:ext cx="2046325" cy="110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231074" y="550300"/>
            <a:ext cx="180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Ingestion</a:t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2170450" y="550300"/>
            <a:ext cx="180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Fibrosity</a:t>
            </a:r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4571988" y="550300"/>
            <a:ext cx="126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Protein</a:t>
            </a:r>
            <a:endParaRPr/>
          </a:p>
        </p:txBody>
      </p:sp>
      <p:sp>
        <p:nvSpPr>
          <p:cNvPr id="142" name="Google Shape;142;p24"/>
          <p:cNvSpPr txBox="1"/>
          <p:nvPr/>
        </p:nvSpPr>
        <p:spPr>
          <a:xfrm>
            <a:off x="6996525" y="550300"/>
            <a:ext cx="126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Energy</a:t>
            </a:r>
            <a:endParaRPr/>
          </a:p>
        </p:txBody>
      </p:sp>
      <p:sp>
        <p:nvSpPr>
          <p:cNvPr id="143" name="Google Shape;143;p24"/>
          <p:cNvSpPr txBox="1"/>
          <p:nvPr/>
        </p:nvSpPr>
        <p:spPr>
          <a:xfrm>
            <a:off x="2639150" y="2881850"/>
            <a:ext cx="383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Calcium               Phosphorus</a:t>
            </a:r>
            <a:endParaRPr sz="1800"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89850" y="103325"/>
            <a:ext cx="8950500" cy="48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В кормлении животных существует столько рационов, сколько различных компонентов; но во всех случаях необходимо соблюдать принцип баланса между несколькими составляющими, а именно: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/>
              <a:t>- </a:t>
            </a:r>
            <a:r>
              <a:rPr lang="fr" b="1">
                <a:solidFill>
                  <a:srgbClr val="38761D"/>
                </a:solidFill>
                <a:highlight>
                  <a:schemeClr val="lt1"/>
                </a:highlight>
              </a:rPr>
              <a:t>Проглатывание</a:t>
            </a:r>
            <a:r>
              <a:rPr lang="fr" b="1">
                <a:solidFill>
                  <a:schemeClr val="dk1"/>
                </a:solidFill>
              </a:rPr>
              <a:t> (пропускание в желудок)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8761D"/>
                </a:solidFill>
              </a:rPr>
              <a:t>- Фиброзность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8761D"/>
                </a:solidFill>
              </a:rPr>
              <a:t>- Белок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8761D"/>
                </a:solidFill>
              </a:rPr>
              <a:t>-</a:t>
            </a:r>
            <a:r>
              <a:rPr lang="fr" sz="2600" b="1">
                <a:solidFill>
                  <a:srgbClr val="38761D"/>
                </a:solidFill>
              </a:rPr>
              <a:t> </a:t>
            </a:r>
            <a:r>
              <a:rPr lang="fr" b="1">
                <a:solidFill>
                  <a:srgbClr val="38761D"/>
                </a:solidFill>
              </a:rPr>
              <a:t>Энергия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8761D"/>
                </a:solidFill>
              </a:rPr>
              <a:t>- Минералы, микроэлементы и витамины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000000"/>
                </a:solidFill>
              </a:rPr>
              <a:t>		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8761D"/>
                </a:solidFill>
              </a:rPr>
              <a:t>- Вода</a:t>
            </a:r>
            <a:endParaRPr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255550" y="310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- </a:t>
            </a:r>
            <a:r>
              <a:rPr lang="fr" b="1">
                <a:solidFill>
                  <a:srgbClr val="38761D"/>
                </a:solidFill>
                <a:highlight>
                  <a:schemeClr val="lt1"/>
                </a:highlight>
              </a:rPr>
              <a:t>Проглатывание </a:t>
            </a:r>
            <a:r>
              <a:rPr lang="fr"/>
              <a:t>= </a:t>
            </a:r>
            <a:r>
              <a:rPr lang="fr" sz="1700" b="1"/>
              <a:t>количество корма, которое животное может проглотить.</a:t>
            </a:r>
            <a:endParaRPr sz="17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700" b="1"/>
              <a:t>дойная корова, дающая </a:t>
            </a:r>
            <a:r>
              <a:rPr lang="fr" sz="1700" b="1">
                <a:solidFill>
                  <a:srgbClr val="38761D"/>
                </a:solidFill>
              </a:rPr>
              <a:t>30 кг молока</a:t>
            </a:r>
            <a:r>
              <a:rPr lang="fr" sz="1700" b="1"/>
              <a:t>, съест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700" b="1"/>
              <a:t>порядка</a:t>
            </a:r>
            <a:r>
              <a:rPr lang="fr" sz="1900">
                <a:solidFill>
                  <a:schemeClr val="dk1"/>
                </a:solidFill>
              </a:rPr>
              <a:t> </a:t>
            </a:r>
            <a:r>
              <a:rPr lang="fr" sz="1700" b="1">
                <a:solidFill>
                  <a:srgbClr val="4285F4"/>
                </a:solidFill>
              </a:rPr>
              <a:t>25 кг сухого вещества</a:t>
            </a:r>
            <a:endParaRPr sz="1700" b="1">
              <a:solidFill>
                <a:srgbClr val="4285F4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60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550" y="2394325"/>
            <a:ext cx="3583151" cy="25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56150" y="66300"/>
            <a:ext cx="8894400" cy="50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b="1">
                <a:solidFill>
                  <a:srgbClr val="38761D"/>
                </a:solidFill>
              </a:rPr>
              <a:t>-</a:t>
            </a:r>
            <a:r>
              <a:rPr lang="fr"/>
              <a:t> </a:t>
            </a:r>
            <a:r>
              <a:rPr lang="fr" b="1">
                <a:solidFill>
                  <a:srgbClr val="45818E"/>
                </a:solidFill>
              </a:rPr>
              <a:t>Фиброзность</a:t>
            </a:r>
            <a:r>
              <a:rPr lang="fr" sz="1900">
                <a:solidFill>
                  <a:srgbClr val="000000"/>
                </a:solidFill>
              </a:rPr>
              <a:t> </a:t>
            </a:r>
            <a:r>
              <a:rPr lang="fr">
                <a:solidFill>
                  <a:srgbClr val="595959"/>
                </a:solidFill>
              </a:rPr>
              <a:t>рациона, помним, что корова - это жвачное животное и поэтому ей необходимо достаточное 	количество клетчатки, чтобы вызвать 	</a:t>
            </a:r>
            <a:r>
              <a:rPr lang="fr">
                <a:solidFill>
                  <a:srgbClr val="595959"/>
                </a:solidFill>
                <a:highlight>
                  <a:schemeClr val="lt1"/>
                </a:highlight>
              </a:rPr>
              <a:t>жевание</a:t>
            </a:r>
            <a:r>
              <a:rPr lang="fr" sz="1900">
                <a:solidFill>
                  <a:srgbClr val="000000"/>
                </a:solidFill>
                <a:highlight>
                  <a:schemeClr val="lt1"/>
                </a:highlight>
              </a:rPr>
              <a:t> </a:t>
            </a:r>
            <a:r>
              <a:rPr lang="fr" b="1">
                <a:solidFill>
                  <a:srgbClr val="595959"/>
                </a:solidFill>
              </a:rPr>
              <a:t>(в среднем 8 часов в день)</a:t>
            </a:r>
            <a:endParaRPr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000000"/>
                </a:solidFill>
              </a:rPr>
              <a:t>		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0625" y="1581925"/>
            <a:ext cx="4862749" cy="33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101075" y="0"/>
            <a:ext cx="8973000" cy="54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>
                <a:solidFill>
                  <a:srgbClr val="38761D"/>
                </a:solidFill>
              </a:rPr>
              <a:t> </a:t>
            </a:r>
            <a:r>
              <a:rPr lang="fr" sz="1100"/>
              <a:t>			</a:t>
            </a:r>
            <a:r>
              <a:rPr lang="fr" sz="1800">
                <a:solidFill>
                  <a:srgbClr val="595959"/>
                </a:solidFill>
              </a:rPr>
              <a:t>- Компоненты, которые содержат необходимую </a:t>
            </a:r>
            <a:r>
              <a:rPr lang="fr" sz="1800" b="1">
                <a:solidFill>
                  <a:srgbClr val="595959"/>
                </a:solidFill>
              </a:rPr>
              <a:t>клетчатку</a:t>
            </a:r>
            <a:r>
              <a:rPr lang="fr" sz="1800">
                <a:solidFill>
                  <a:srgbClr val="595959"/>
                </a:solidFill>
              </a:rPr>
              <a:t>, способствующую </a:t>
            </a:r>
            <a:r>
              <a:rPr lang="fr" sz="1800">
                <a:solidFill>
                  <a:srgbClr val="595959"/>
                </a:solidFill>
                <a:highlight>
                  <a:schemeClr val="lt1"/>
                </a:highlight>
              </a:rPr>
              <a:t>пережевыванию </a:t>
            </a:r>
            <a:r>
              <a:rPr lang="fr" sz="1800">
                <a:solidFill>
                  <a:srgbClr val="595959"/>
                </a:solidFill>
              </a:rPr>
              <a:t>пищи: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/>
              <a:t>	</a:t>
            </a:r>
            <a:endParaRPr sz="1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Сено</a:t>
            </a:r>
            <a:endParaRPr sz="1800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       Солома</a:t>
            </a:r>
            <a:endParaRPr sz="1800" b="1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Трава</a:t>
            </a:r>
            <a:endParaRPr sz="1800" b="1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</a:rPr>
              <a:t>        Силос 	и сенаж</a:t>
            </a:r>
            <a:endParaRPr sz="1800" b="1">
              <a:solidFill>
                <a:srgbClr val="38761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		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2"/>
                </a:solidFill>
              </a:rPr>
              <a:t>Это основа рациона. Они должны быть хорошего качества, чтобы обеспечить экономичный и качественный базовый рацион; и что позволит избежать потребности в добавлении концентратов или иных компонентов, стоящих дороже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100" y="698500"/>
            <a:ext cx="1549525" cy="12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8225" y="2745375"/>
            <a:ext cx="2095850" cy="11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601" y="985475"/>
            <a:ext cx="2236973" cy="127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5320" y="2138393"/>
            <a:ext cx="1755150" cy="127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157225" y="80850"/>
            <a:ext cx="8871900" cy="49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600" b="1" dirty="0" err="1">
                <a:solidFill>
                  <a:srgbClr val="38761D"/>
                </a:solidFill>
              </a:rPr>
              <a:t>Потребность</a:t>
            </a:r>
            <a:r>
              <a:rPr lang="fr" sz="8600" b="1" dirty="0">
                <a:solidFill>
                  <a:srgbClr val="38761D"/>
                </a:solidFill>
              </a:rPr>
              <a:t> </a:t>
            </a:r>
            <a:r>
              <a:rPr lang="fr" sz="8600" b="1" dirty="0" err="1">
                <a:solidFill>
                  <a:srgbClr val="38761D"/>
                </a:solidFill>
              </a:rPr>
              <a:t>в</a:t>
            </a:r>
            <a:r>
              <a:rPr lang="fr" sz="8600" b="1" dirty="0">
                <a:solidFill>
                  <a:srgbClr val="38761D"/>
                </a:solidFill>
              </a:rPr>
              <a:t> </a:t>
            </a:r>
            <a:r>
              <a:rPr lang="fr" sz="8600" b="1" dirty="0" err="1">
                <a:solidFill>
                  <a:srgbClr val="38761D"/>
                </a:solidFill>
              </a:rPr>
              <a:t>белке</a:t>
            </a:r>
            <a:r>
              <a:rPr lang="fr" sz="8600" b="1" dirty="0">
                <a:solidFill>
                  <a:srgbClr val="38761D"/>
                </a:solidFill>
              </a:rPr>
              <a:t>:</a:t>
            </a:r>
            <a:endParaRPr sz="8600"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100" dirty="0">
                <a:solidFill>
                  <a:srgbClr val="000000"/>
                </a:solidFill>
              </a:rPr>
              <a:t>		</a:t>
            </a:r>
            <a:endParaRPr sz="11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7671"/>
              <a:buFont typeface="Arial"/>
              <a:buNone/>
            </a:pPr>
            <a:r>
              <a:rPr lang="fr" sz="6400" dirty="0" err="1">
                <a:solidFill>
                  <a:schemeClr val="dk1"/>
                </a:solidFill>
              </a:rPr>
              <a:t>потребность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в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белке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можно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удовлетворить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за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счет</a:t>
            </a:r>
            <a:r>
              <a:rPr lang="fr" sz="6400" dirty="0">
                <a:solidFill>
                  <a:schemeClr val="dk1"/>
                </a:solidFill>
              </a:rPr>
              <a:t>:</a:t>
            </a:r>
            <a:endParaRPr sz="6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sz="6400" dirty="0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Clr>
                <a:schemeClr val="dk1"/>
              </a:buClr>
              <a:buSzPct val="35074"/>
            </a:pPr>
            <a:r>
              <a:rPr lang="fr" sz="6400" dirty="0" err="1">
                <a:solidFill>
                  <a:srgbClr val="000000"/>
                </a:solidFill>
              </a:rPr>
              <a:t>Трава</a:t>
            </a:r>
            <a:r>
              <a:rPr lang="fr" sz="6400" dirty="0">
                <a:solidFill>
                  <a:srgbClr val="000000"/>
                </a:solidFill>
              </a:rPr>
              <a:t> </a:t>
            </a:r>
            <a:r>
              <a:rPr lang="fr" sz="6400" dirty="0" err="1">
                <a:solidFill>
                  <a:srgbClr val="000000"/>
                </a:solidFill>
              </a:rPr>
              <a:t>на</a:t>
            </a:r>
            <a:r>
              <a:rPr lang="fr" sz="6400" dirty="0">
                <a:solidFill>
                  <a:srgbClr val="000000"/>
                </a:solidFill>
              </a:rPr>
              <a:t> </a:t>
            </a:r>
            <a:r>
              <a:rPr lang="fr" sz="6400" dirty="0" err="1">
                <a:solidFill>
                  <a:srgbClr val="000000"/>
                </a:solidFill>
              </a:rPr>
              <a:t>выпасе</a:t>
            </a:r>
            <a:r>
              <a:rPr lang="fr" sz="6400" dirty="0">
                <a:solidFill>
                  <a:srgbClr val="000000"/>
                </a:solidFill>
              </a:rPr>
              <a:t> </a:t>
            </a:r>
            <a:r>
              <a:rPr lang="fr" sz="6400" dirty="0" err="1">
                <a:solidFill>
                  <a:srgbClr val="000000"/>
                </a:solidFill>
              </a:rPr>
              <a:t>или</a:t>
            </a:r>
            <a:r>
              <a:rPr lang="fr" sz="6400" dirty="0">
                <a:solidFill>
                  <a:srgbClr val="000000"/>
                </a:solidFill>
              </a:rPr>
              <a:t> </a:t>
            </a:r>
            <a:r>
              <a:rPr lang="fr" sz="6400" dirty="0" err="1">
                <a:solidFill>
                  <a:srgbClr val="000000"/>
                </a:solidFill>
              </a:rPr>
              <a:t>скошенная</a:t>
            </a:r>
            <a:r>
              <a:rPr lang="fr" sz="6400" dirty="0">
                <a:solidFill>
                  <a:srgbClr val="000000"/>
                </a:solidFill>
              </a:rPr>
              <a:t> 				</a:t>
            </a:r>
            <a:endParaRPr sz="6400" dirty="0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Clr>
                <a:schemeClr val="dk1"/>
              </a:buClr>
              <a:buSzPct val="34891"/>
            </a:pPr>
            <a:r>
              <a:rPr lang="fr" sz="6400" dirty="0" err="1">
                <a:solidFill>
                  <a:schemeClr val="dk1"/>
                </a:solidFill>
              </a:rPr>
              <a:t>Бобовые</a:t>
            </a:r>
            <a:r>
              <a:rPr lang="fr" sz="6400" dirty="0">
                <a:solidFill>
                  <a:schemeClr val="dk1"/>
                </a:solidFill>
              </a:rPr>
              <a:t> (</a:t>
            </a:r>
            <a:r>
              <a:rPr lang="fr" sz="6400" dirty="0" err="1">
                <a:solidFill>
                  <a:schemeClr val="dk1"/>
                </a:solidFill>
              </a:rPr>
              <a:t>горох</a:t>
            </a:r>
            <a:r>
              <a:rPr lang="fr" sz="6400" dirty="0">
                <a:solidFill>
                  <a:schemeClr val="dk1"/>
                </a:solidFill>
              </a:rPr>
              <a:t>, </a:t>
            </a:r>
            <a:r>
              <a:rPr lang="fr" sz="6400" dirty="0" err="1">
                <a:solidFill>
                  <a:schemeClr val="dk1"/>
                </a:solidFill>
              </a:rPr>
              <a:t>вика</a:t>
            </a:r>
            <a:r>
              <a:rPr lang="fr" sz="6400" dirty="0">
                <a:solidFill>
                  <a:schemeClr val="dk1"/>
                </a:solidFill>
              </a:rPr>
              <a:t>, </a:t>
            </a:r>
            <a:r>
              <a:rPr lang="fr" sz="6400" dirty="0" err="1">
                <a:solidFill>
                  <a:schemeClr val="dk1"/>
                </a:solidFill>
              </a:rPr>
              <a:t>фасоль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и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др</a:t>
            </a:r>
            <a:r>
              <a:rPr lang="fr" sz="6400" dirty="0">
                <a:solidFill>
                  <a:schemeClr val="dk1"/>
                </a:solidFill>
              </a:rPr>
              <a:t>.) </a:t>
            </a:r>
            <a:r>
              <a:rPr lang="fr" sz="6400" dirty="0" err="1">
                <a:solidFill>
                  <a:schemeClr val="dk1"/>
                </a:solidFill>
              </a:rPr>
              <a:t>и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концентраты</a:t>
            </a:r>
            <a:r>
              <a:rPr lang="fr" sz="6400" dirty="0">
                <a:solidFill>
                  <a:schemeClr val="dk1"/>
                </a:solidFill>
              </a:rPr>
              <a:t> (</a:t>
            </a:r>
            <a:r>
              <a:rPr lang="fr" sz="6400" dirty="0" err="1">
                <a:solidFill>
                  <a:schemeClr val="dk1"/>
                </a:solidFill>
              </a:rPr>
              <a:t>жмых</a:t>
            </a:r>
            <a:r>
              <a:rPr lang="fr" sz="6400" dirty="0">
                <a:solidFill>
                  <a:schemeClr val="dk1"/>
                </a:solidFill>
              </a:rPr>
              <a:t>/</a:t>
            </a:r>
            <a:r>
              <a:rPr lang="fr" sz="6400" dirty="0" err="1">
                <a:solidFill>
                  <a:schemeClr val="dk1"/>
                </a:solidFill>
              </a:rPr>
              <a:t>шрот</a:t>
            </a:r>
            <a:r>
              <a:rPr lang="fr" sz="6400" dirty="0">
                <a:solidFill>
                  <a:schemeClr val="dk1"/>
                </a:solidFill>
              </a:rPr>
              <a:t>, </a:t>
            </a:r>
            <a:r>
              <a:rPr lang="fr" sz="6400" dirty="0" err="1">
                <a:solidFill>
                  <a:schemeClr val="dk1"/>
                </a:solidFill>
              </a:rPr>
              <a:t>коммерческие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концентрированные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корма</a:t>
            </a:r>
            <a:r>
              <a:rPr lang="fr" sz="6400" dirty="0">
                <a:solidFill>
                  <a:schemeClr val="dk1"/>
                </a:solidFill>
              </a:rPr>
              <a:t>), </a:t>
            </a:r>
            <a:r>
              <a:rPr lang="fr" sz="6400" dirty="0" err="1">
                <a:solidFill>
                  <a:schemeClr val="dk1"/>
                </a:solidFill>
              </a:rPr>
              <a:t>богатые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азотом</a:t>
            </a:r>
            <a:endParaRPr sz="6400" dirty="0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Clr>
                <a:schemeClr val="dk1"/>
              </a:buClr>
              <a:buSzPct val="31519"/>
            </a:pPr>
            <a:r>
              <a:rPr lang="fr" sz="6400" dirty="0" err="1">
                <a:solidFill>
                  <a:schemeClr val="dk1"/>
                </a:solidFill>
              </a:rPr>
              <a:t>Побочные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продукты</a:t>
            </a:r>
            <a:r>
              <a:rPr lang="fr" sz="6400" dirty="0">
                <a:solidFill>
                  <a:schemeClr val="dk1"/>
                </a:solidFill>
              </a:rPr>
              <a:t> АПК (</a:t>
            </a:r>
            <a:r>
              <a:rPr lang="fr" sz="6400" dirty="0" err="1">
                <a:solidFill>
                  <a:schemeClr val="dk1"/>
                </a:solidFill>
              </a:rPr>
              <a:t>отруби</a:t>
            </a:r>
            <a:r>
              <a:rPr lang="fr" sz="6400" dirty="0">
                <a:solidFill>
                  <a:schemeClr val="dk1"/>
                </a:solidFill>
              </a:rPr>
              <a:t>, </a:t>
            </a:r>
            <a:r>
              <a:rPr lang="fr" sz="6400" dirty="0" err="1">
                <a:solidFill>
                  <a:schemeClr val="dk1"/>
                </a:solidFill>
              </a:rPr>
              <a:t>жом</a:t>
            </a:r>
            <a:r>
              <a:rPr lang="fr" sz="6400" dirty="0">
                <a:solidFill>
                  <a:schemeClr val="dk1"/>
                </a:solidFill>
              </a:rPr>
              <a:t>, </a:t>
            </a:r>
            <a:r>
              <a:rPr lang="fr" sz="6400" dirty="0" err="1">
                <a:solidFill>
                  <a:schemeClr val="dk1"/>
                </a:solidFill>
              </a:rPr>
              <a:t>дробина</a:t>
            </a:r>
            <a:r>
              <a:rPr lang="fr" sz="6400" dirty="0">
                <a:solidFill>
                  <a:schemeClr val="dk1"/>
                </a:solidFill>
              </a:rPr>
              <a:t>) – </a:t>
            </a:r>
            <a:r>
              <a:rPr lang="fr" sz="6400" dirty="0" err="1">
                <a:solidFill>
                  <a:schemeClr val="dk1"/>
                </a:solidFill>
              </a:rPr>
              <a:t>это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хорошая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альтернатива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коммерческим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концентратам</a:t>
            </a:r>
            <a:r>
              <a:rPr lang="fr" sz="6400" dirty="0">
                <a:solidFill>
                  <a:schemeClr val="dk1"/>
                </a:solidFill>
              </a:rPr>
              <a:t>, </a:t>
            </a:r>
            <a:r>
              <a:rPr lang="fr" sz="6400" dirty="0" err="1">
                <a:solidFill>
                  <a:schemeClr val="dk1"/>
                </a:solidFill>
              </a:rPr>
              <a:t>поскольку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имеют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хорошую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питательную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ценность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при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умеренной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стоимости</a:t>
            </a:r>
            <a:r>
              <a:rPr lang="fr" sz="6400" dirty="0">
                <a:solidFill>
                  <a:schemeClr val="dk1"/>
                </a:solidFill>
              </a:rPr>
              <a:t>. </a:t>
            </a:r>
            <a:r>
              <a:rPr lang="fr" sz="6400" dirty="0" err="1">
                <a:solidFill>
                  <a:schemeClr val="dk1"/>
                </a:solidFill>
              </a:rPr>
              <a:t>Они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также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позволяют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восполнить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возможную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нехватку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кормовых</a:t>
            </a:r>
            <a:r>
              <a:rPr lang="fr" sz="6400" dirty="0">
                <a:solidFill>
                  <a:schemeClr val="dk1"/>
                </a:solidFill>
              </a:rPr>
              <a:t> </a:t>
            </a:r>
            <a:r>
              <a:rPr lang="fr" sz="6400" dirty="0" err="1">
                <a:solidFill>
                  <a:schemeClr val="dk1"/>
                </a:solidFill>
              </a:rPr>
              <a:t>компонентов</a:t>
            </a:r>
            <a:endParaRPr sz="6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75" y="159475"/>
            <a:ext cx="3157674" cy="216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175" y="159475"/>
            <a:ext cx="1877776" cy="227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0975" y="159475"/>
            <a:ext cx="1741874" cy="20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050" y="2743950"/>
            <a:ext cx="1612437" cy="216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1525" y="2601062"/>
            <a:ext cx="2019250" cy="245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6832" y="2571750"/>
            <a:ext cx="3480768" cy="243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79875" y="0"/>
            <a:ext cx="8894400" cy="4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b="1" dirty="0" err="1">
                <a:solidFill>
                  <a:srgbClr val="38761D"/>
                </a:solidFill>
              </a:rPr>
              <a:t>Потребности</a:t>
            </a:r>
            <a:r>
              <a:rPr lang="fr" b="1" dirty="0">
                <a:solidFill>
                  <a:srgbClr val="38761D"/>
                </a:solidFill>
              </a:rPr>
              <a:t> </a:t>
            </a:r>
            <a:r>
              <a:rPr lang="fr" b="1" dirty="0" err="1">
                <a:solidFill>
                  <a:srgbClr val="38761D"/>
                </a:solidFill>
              </a:rPr>
              <a:t>в</a:t>
            </a:r>
            <a:r>
              <a:rPr lang="fr" b="1" dirty="0">
                <a:solidFill>
                  <a:srgbClr val="38761D"/>
                </a:solidFill>
              </a:rPr>
              <a:t> </a:t>
            </a:r>
            <a:r>
              <a:rPr lang="fr" b="1" dirty="0" err="1">
                <a:solidFill>
                  <a:srgbClr val="38761D"/>
                </a:solidFill>
              </a:rPr>
              <a:t>энергии</a:t>
            </a:r>
            <a:r>
              <a:rPr lang="fr" b="1" dirty="0">
                <a:solidFill>
                  <a:srgbClr val="38761D"/>
                </a:solidFill>
              </a:rPr>
              <a:t> </a:t>
            </a:r>
            <a:r>
              <a:rPr lang="fr" dirty="0" err="1"/>
              <a:t>могут</a:t>
            </a:r>
            <a:r>
              <a:rPr lang="fr" dirty="0"/>
              <a:t> </a:t>
            </a:r>
            <a:r>
              <a:rPr lang="fr" dirty="0" err="1"/>
              <a:t>быть</a:t>
            </a:r>
            <a:r>
              <a:rPr lang="fr" dirty="0"/>
              <a:t> </a:t>
            </a:r>
            <a:r>
              <a:rPr lang="fr" dirty="0" err="1"/>
              <a:t>закрыты</a:t>
            </a:r>
            <a:r>
              <a:rPr lang="fr" dirty="0"/>
              <a:t> </a:t>
            </a:r>
            <a:r>
              <a:rPr lang="fr" dirty="0" err="1"/>
              <a:t>за</a:t>
            </a:r>
            <a:r>
              <a:rPr lang="fr" dirty="0"/>
              <a:t> </a:t>
            </a:r>
            <a:r>
              <a:rPr lang="fr" dirty="0" err="1"/>
              <a:t>счет</a:t>
            </a:r>
            <a:r>
              <a:rPr lang="fr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rgbClr val="38761D"/>
                </a:solidFill>
              </a:rPr>
              <a:t> </a:t>
            </a:r>
            <a:endParaRPr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/>
              <a:t>* </a:t>
            </a:r>
            <a:r>
              <a:rPr lang="fr" dirty="0" err="1"/>
              <a:t>Зерновые</a:t>
            </a:r>
            <a:r>
              <a:rPr lang="fr" dirty="0"/>
              <a:t> (</a:t>
            </a:r>
            <a:r>
              <a:rPr lang="fr" dirty="0" err="1"/>
              <a:t>пшеница</a:t>
            </a:r>
            <a:r>
              <a:rPr lang="fr" dirty="0"/>
              <a:t>, </a:t>
            </a:r>
            <a:r>
              <a:rPr lang="fr" dirty="0" err="1"/>
              <a:t>ячмень</a:t>
            </a:r>
            <a:r>
              <a:rPr lang="fr" dirty="0"/>
              <a:t>, </a:t>
            </a:r>
            <a:r>
              <a:rPr lang="fr" dirty="0" err="1"/>
              <a:t>овес</a:t>
            </a:r>
            <a:r>
              <a:rPr lang="fr" dirty="0"/>
              <a:t>, </a:t>
            </a:r>
            <a:r>
              <a:rPr lang="fr" dirty="0" err="1"/>
              <a:t>кукуруза</a:t>
            </a:r>
            <a:r>
              <a:rPr lang="fr" dirty="0"/>
              <a:t> </a:t>
            </a:r>
            <a:r>
              <a:rPr lang="fr" dirty="0" err="1"/>
              <a:t>и</a:t>
            </a:r>
            <a:r>
              <a:rPr lang="fr" dirty="0"/>
              <a:t> </a:t>
            </a:r>
            <a:r>
              <a:rPr lang="fr" dirty="0" err="1"/>
              <a:t>пр</a:t>
            </a:r>
            <a:r>
              <a:rPr lang="fr" dirty="0"/>
              <a:t>.) </a:t>
            </a:r>
            <a:r>
              <a:rPr lang="fr" dirty="0" err="1"/>
              <a:t>богаты</a:t>
            </a:r>
            <a:r>
              <a:rPr lang="fr" dirty="0"/>
              <a:t> </a:t>
            </a:r>
            <a:r>
              <a:rPr lang="fr" dirty="0" err="1"/>
              <a:t>энергией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/>
              <a:t>* </a:t>
            </a:r>
            <a:r>
              <a:rPr lang="fr" dirty="0" err="1"/>
              <a:t>Зерновые</a:t>
            </a:r>
            <a:r>
              <a:rPr lang="fr" dirty="0"/>
              <a:t> </a:t>
            </a:r>
            <a:r>
              <a:rPr lang="fr" dirty="0" err="1"/>
              <a:t>силоса</a:t>
            </a:r>
            <a:r>
              <a:rPr lang="fr" dirty="0"/>
              <a:t> (</a:t>
            </a:r>
            <a:r>
              <a:rPr lang="fr" dirty="0" err="1"/>
              <a:t>кукурузы</a:t>
            </a:r>
            <a:r>
              <a:rPr lang="fr" dirty="0"/>
              <a:t>, </a:t>
            </a:r>
            <a:r>
              <a:rPr lang="fr" dirty="0" err="1"/>
              <a:t>пшеницы</a:t>
            </a:r>
            <a:r>
              <a:rPr lang="fr" dirty="0"/>
              <a:t>, </a:t>
            </a:r>
            <a:r>
              <a:rPr lang="fr" dirty="0" err="1"/>
              <a:t>ячменя</a:t>
            </a:r>
            <a:r>
              <a:rPr lang="fr" dirty="0"/>
              <a:t>, </a:t>
            </a:r>
            <a:r>
              <a:rPr lang="fr" dirty="0" err="1"/>
              <a:t>сорго</a:t>
            </a:r>
            <a:r>
              <a:rPr lang="fr" dirty="0"/>
              <a:t>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dirty="0"/>
              <a:t>*</a:t>
            </a:r>
            <a:r>
              <a:rPr lang="fr" sz="2500" dirty="0"/>
              <a:t> </a:t>
            </a:r>
            <a:r>
              <a:rPr lang="fr" sz="1700" dirty="0" err="1">
                <a:solidFill>
                  <a:srgbClr val="595959"/>
                </a:solidFill>
              </a:rPr>
              <a:t>Побочные</a:t>
            </a:r>
            <a:r>
              <a:rPr lang="fr" sz="1700" dirty="0">
                <a:solidFill>
                  <a:srgbClr val="595959"/>
                </a:solidFill>
              </a:rPr>
              <a:t> </a:t>
            </a:r>
            <a:r>
              <a:rPr lang="fr" sz="1700" dirty="0" err="1">
                <a:solidFill>
                  <a:srgbClr val="595959"/>
                </a:solidFill>
              </a:rPr>
              <a:t>продукты</a:t>
            </a:r>
            <a:r>
              <a:rPr lang="fr" sz="1700" dirty="0">
                <a:solidFill>
                  <a:srgbClr val="595959"/>
                </a:solidFill>
              </a:rPr>
              <a:t> АПК (</a:t>
            </a:r>
            <a:r>
              <a:rPr lang="fr" sz="1700" dirty="0" err="1">
                <a:solidFill>
                  <a:srgbClr val="595959"/>
                </a:solidFill>
              </a:rPr>
              <a:t>жом</a:t>
            </a:r>
            <a:r>
              <a:rPr lang="fr" sz="1700" dirty="0">
                <a:solidFill>
                  <a:srgbClr val="595959"/>
                </a:solidFill>
              </a:rPr>
              <a:t> </a:t>
            </a:r>
            <a:r>
              <a:rPr lang="fr" sz="1700" dirty="0" err="1">
                <a:solidFill>
                  <a:srgbClr val="595959"/>
                </a:solidFill>
              </a:rPr>
              <a:t>фруктовый</a:t>
            </a:r>
            <a:r>
              <a:rPr lang="fr" sz="1700" dirty="0">
                <a:solidFill>
                  <a:srgbClr val="595959"/>
                </a:solidFill>
              </a:rPr>
              <a:t>)</a:t>
            </a:r>
            <a:endParaRPr sz="1700" dirty="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100" dirty="0">
                <a:solidFill>
                  <a:srgbClr val="000000"/>
                </a:solidFill>
              </a:rPr>
              <a:t>	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                  </a:t>
            </a:r>
            <a:r>
              <a:rPr lang="fr" b="1" dirty="0" err="1">
                <a:solidFill>
                  <a:srgbClr val="CC0000"/>
                </a:solidFill>
              </a:rPr>
              <a:t>Зерно</a:t>
            </a:r>
            <a:r>
              <a:rPr lang="fr" b="1" dirty="0">
                <a:solidFill>
                  <a:srgbClr val="CC0000"/>
                </a:solidFill>
              </a:rPr>
              <a:t> </a:t>
            </a:r>
            <a:r>
              <a:rPr lang="fr" b="1" dirty="0" err="1">
                <a:solidFill>
                  <a:srgbClr val="CC0000"/>
                </a:solidFill>
              </a:rPr>
              <a:t>нужно</a:t>
            </a:r>
            <a:r>
              <a:rPr lang="fr" b="1" dirty="0">
                <a:solidFill>
                  <a:srgbClr val="CC0000"/>
                </a:solidFill>
              </a:rPr>
              <a:t> </a:t>
            </a:r>
            <a:r>
              <a:rPr lang="fr" b="1" dirty="0" err="1">
                <a:solidFill>
                  <a:srgbClr val="CC0000"/>
                </a:solidFill>
              </a:rPr>
              <a:t>измельчить</a:t>
            </a:r>
            <a:r>
              <a:rPr lang="fr" b="1" dirty="0">
                <a:solidFill>
                  <a:srgbClr val="CC0000"/>
                </a:solidFill>
              </a:rPr>
              <a:t> </a:t>
            </a:r>
            <a:r>
              <a:rPr lang="fr" b="1" dirty="0" err="1">
                <a:solidFill>
                  <a:srgbClr val="CC0000"/>
                </a:solidFill>
              </a:rPr>
              <a:t>или</a:t>
            </a:r>
            <a:r>
              <a:rPr lang="fr" b="1" dirty="0">
                <a:solidFill>
                  <a:srgbClr val="CC0000"/>
                </a:solidFill>
              </a:rPr>
              <a:t> </a:t>
            </a:r>
            <a:r>
              <a:rPr lang="fr" b="1" dirty="0" err="1">
                <a:solidFill>
                  <a:srgbClr val="CC0000"/>
                </a:solidFill>
              </a:rPr>
              <a:t>сплющить</a:t>
            </a:r>
            <a:r>
              <a:rPr lang="fr" b="1" dirty="0">
                <a:solidFill>
                  <a:srgbClr val="CC0000"/>
                </a:solidFill>
              </a:rPr>
              <a:t> </a:t>
            </a:r>
            <a:r>
              <a:rPr lang="fr" b="1" dirty="0" err="1">
                <a:solidFill>
                  <a:srgbClr val="CC0000"/>
                </a:solidFill>
              </a:rPr>
              <a:t>для</a:t>
            </a:r>
            <a:r>
              <a:rPr lang="fr" b="1" dirty="0">
                <a:solidFill>
                  <a:srgbClr val="CC0000"/>
                </a:solidFill>
              </a:rPr>
              <a:t> </a:t>
            </a:r>
            <a:r>
              <a:rPr lang="fr" b="1" dirty="0" err="1">
                <a:solidFill>
                  <a:srgbClr val="CC0000"/>
                </a:solidFill>
              </a:rPr>
              <a:t>лучшего</a:t>
            </a:r>
            <a:r>
              <a:rPr lang="fr" b="1" dirty="0">
                <a:solidFill>
                  <a:srgbClr val="CC0000"/>
                </a:solidFill>
              </a:rPr>
              <a:t> </a:t>
            </a:r>
            <a:r>
              <a:rPr lang="fr" b="1" dirty="0" err="1">
                <a:solidFill>
                  <a:srgbClr val="CC0000"/>
                </a:solidFill>
              </a:rPr>
              <a:t>усвоения</a:t>
            </a:r>
            <a:r>
              <a:rPr lang="fr" b="1" dirty="0">
                <a:solidFill>
                  <a:srgbClr val="CC0000"/>
                </a:solidFill>
              </a:rPr>
              <a:t>.</a:t>
            </a:r>
            <a:endParaRPr b="1"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720" y="2392050"/>
            <a:ext cx="954275" cy="9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025" y="3090575"/>
            <a:ext cx="1743083" cy="19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6950" y="3090575"/>
            <a:ext cx="1483496" cy="195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4548300" y="3775650"/>
            <a:ext cx="718800" cy="314400"/>
          </a:xfrm>
          <a:prstGeom prst="rightArrow">
            <a:avLst>
              <a:gd name="adj1" fmla="val 50000"/>
              <a:gd name="adj2" fmla="val 5003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101075" y="92100"/>
            <a:ext cx="8961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dirty="0">
                <a:solidFill>
                  <a:srgbClr val="000000"/>
                </a:solidFill>
              </a:rPr>
              <a:t>			</a:t>
            </a:r>
            <a:endParaRPr sz="1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7226" b="1" dirty="0" err="1">
                <a:solidFill>
                  <a:srgbClr val="38761D"/>
                </a:solidFill>
              </a:rPr>
              <a:t>Минералы</a:t>
            </a:r>
            <a:r>
              <a:rPr lang="fr" sz="7226" b="1" dirty="0">
                <a:solidFill>
                  <a:srgbClr val="38761D"/>
                </a:solidFill>
              </a:rPr>
              <a:t>, </a:t>
            </a:r>
            <a:r>
              <a:rPr lang="fr" sz="7226" b="1" dirty="0" err="1">
                <a:solidFill>
                  <a:srgbClr val="38761D"/>
                </a:solidFill>
              </a:rPr>
              <a:t>микроэлементы</a:t>
            </a:r>
            <a:r>
              <a:rPr lang="fr" sz="7226" b="1" dirty="0">
                <a:solidFill>
                  <a:srgbClr val="38761D"/>
                </a:solidFill>
              </a:rPr>
              <a:t> </a:t>
            </a:r>
            <a:r>
              <a:rPr lang="fr" sz="7226" b="1" dirty="0" err="1">
                <a:solidFill>
                  <a:srgbClr val="38761D"/>
                </a:solidFill>
              </a:rPr>
              <a:t>и</a:t>
            </a:r>
            <a:r>
              <a:rPr lang="fr" sz="7226" b="1" dirty="0">
                <a:solidFill>
                  <a:srgbClr val="38761D"/>
                </a:solidFill>
              </a:rPr>
              <a:t> </a:t>
            </a:r>
            <a:r>
              <a:rPr lang="fr" sz="7226" b="1" dirty="0" err="1">
                <a:solidFill>
                  <a:srgbClr val="38761D"/>
                </a:solidFill>
              </a:rPr>
              <a:t>витамины</a:t>
            </a:r>
            <a:endParaRPr sz="7226"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6211" dirty="0" err="1">
                <a:solidFill>
                  <a:schemeClr val="dk1"/>
                </a:solidFill>
              </a:rPr>
              <a:t>Баланс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минеральных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веществ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важен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для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обеспечения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развития</a:t>
            </a:r>
            <a:r>
              <a:rPr lang="fr" sz="6211" dirty="0">
                <a:solidFill>
                  <a:schemeClr val="dk1"/>
                </a:solidFill>
              </a:rPr>
              <a:t>/</a:t>
            </a:r>
            <a:r>
              <a:rPr lang="fr" sz="6211" dirty="0" err="1">
                <a:solidFill>
                  <a:schemeClr val="dk1"/>
                </a:solidFill>
              </a:rPr>
              <a:t>роста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животных</a:t>
            </a:r>
            <a:r>
              <a:rPr lang="fr" sz="6211" dirty="0">
                <a:solidFill>
                  <a:schemeClr val="dk1"/>
                </a:solidFill>
              </a:rPr>
              <a:t>, </a:t>
            </a:r>
            <a:r>
              <a:rPr lang="fr" sz="6211" dirty="0" err="1">
                <a:solidFill>
                  <a:schemeClr val="dk1"/>
                </a:solidFill>
              </a:rPr>
              <a:t>производства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молока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и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мяса</a:t>
            </a:r>
            <a:r>
              <a:rPr lang="fr" sz="6211" dirty="0">
                <a:solidFill>
                  <a:schemeClr val="dk1"/>
                </a:solidFill>
              </a:rPr>
              <a:t>, </a:t>
            </a:r>
            <a:r>
              <a:rPr lang="fr" sz="6211" dirty="0" err="1">
                <a:solidFill>
                  <a:schemeClr val="dk1"/>
                </a:solidFill>
              </a:rPr>
              <a:t>воспроизводства</a:t>
            </a:r>
            <a:r>
              <a:rPr lang="fr" sz="6211" dirty="0">
                <a:solidFill>
                  <a:schemeClr val="dk1"/>
                </a:solidFill>
              </a:rPr>
              <a:t>. </a:t>
            </a:r>
            <a:r>
              <a:rPr lang="fr" sz="6211" dirty="0" err="1">
                <a:solidFill>
                  <a:schemeClr val="dk1"/>
                </a:solidFill>
              </a:rPr>
              <a:t>Микроэлементы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и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витамины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также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необходимы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для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роста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животных</a:t>
            </a:r>
            <a:r>
              <a:rPr lang="fr" sz="6211" dirty="0">
                <a:solidFill>
                  <a:schemeClr val="dk1"/>
                </a:solidFill>
              </a:rPr>
              <a:t>. </a:t>
            </a:r>
            <a:r>
              <a:rPr lang="fr" sz="6211" dirty="0" err="1">
                <a:solidFill>
                  <a:schemeClr val="dk1"/>
                </a:solidFill>
              </a:rPr>
              <a:t>Все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корма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содержат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минеральные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вещества</a:t>
            </a:r>
            <a:r>
              <a:rPr lang="fr" sz="6211" dirty="0">
                <a:solidFill>
                  <a:schemeClr val="dk1"/>
                </a:solidFill>
              </a:rPr>
              <a:t>, </a:t>
            </a:r>
            <a:r>
              <a:rPr lang="fr" sz="6211" dirty="0" err="1">
                <a:solidFill>
                  <a:schemeClr val="dk1"/>
                </a:solidFill>
              </a:rPr>
              <a:t>витамины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и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микроэлементы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в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более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или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менее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значительных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количествах</a:t>
            </a:r>
            <a:r>
              <a:rPr lang="fr" sz="6211" dirty="0">
                <a:solidFill>
                  <a:schemeClr val="dk1"/>
                </a:solidFill>
              </a:rPr>
              <a:t>; </a:t>
            </a:r>
            <a:r>
              <a:rPr lang="fr" sz="6211" dirty="0" err="1">
                <a:solidFill>
                  <a:schemeClr val="dk1"/>
                </a:solidFill>
              </a:rPr>
              <a:t>отсюда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необходимость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производить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корма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как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можно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лучшего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качества</a:t>
            </a:r>
            <a:r>
              <a:rPr lang="fr" sz="6211" dirty="0">
                <a:solidFill>
                  <a:schemeClr val="dk1"/>
                </a:solidFill>
              </a:rPr>
              <a:t>, </a:t>
            </a:r>
            <a:r>
              <a:rPr lang="fr" sz="6211" dirty="0" err="1">
                <a:solidFill>
                  <a:schemeClr val="dk1"/>
                </a:solidFill>
              </a:rPr>
              <a:t>что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ограничит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их</a:t>
            </a:r>
            <a:r>
              <a:rPr lang="fr" sz="6211" dirty="0">
                <a:solidFill>
                  <a:schemeClr val="dk1"/>
                </a:solidFill>
              </a:rPr>
              <a:t> </a:t>
            </a:r>
            <a:r>
              <a:rPr lang="fr" sz="6211" dirty="0" err="1">
                <a:solidFill>
                  <a:schemeClr val="dk1"/>
                </a:solidFill>
              </a:rPr>
              <a:t>закупку</a:t>
            </a:r>
            <a:r>
              <a:rPr lang="fr" sz="6211" dirty="0">
                <a:solidFill>
                  <a:schemeClr val="dk1"/>
                </a:solidFill>
              </a:rPr>
              <a:t>!</a:t>
            </a:r>
            <a:endParaRPr sz="621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8968" b="1" u="sng" dirty="0" err="1">
                <a:solidFill>
                  <a:srgbClr val="FF9900"/>
                </a:solidFill>
              </a:rPr>
              <a:t>Дефицит</a:t>
            </a:r>
            <a:r>
              <a:rPr lang="fr" sz="9068" u="sng" dirty="0">
                <a:solidFill>
                  <a:schemeClr val="dk1"/>
                </a:solidFill>
              </a:rPr>
              <a:t> </a:t>
            </a:r>
            <a:r>
              <a:rPr lang="fr" sz="8968" b="1" u="sng" dirty="0" err="1">
                <a:solidFill>
                  <a:srgbClr val="FF0000"/>
                </a:solidFill>
              </a:rPr>
              <a:t>и</a:t>
            </a:r>
            <a:r>
              <a:rPr lang="fr" sz="8968" b="1" u="sng" dirty="0">
                <a:solidFill>
                  <a:srgbClr val="FF0000"/>
                </a:solidFill>
              </a:rPr>
              <a:t> </a:t>
            </a:r>
            <a:r>
              <a:rPr lang="fr" sz="8968" b="1" u="sng" dirty="0" err="1">
                <a:solidFill>
                  <a:srgbClr val="FF0000"/>
                </a:solidFill>
              </a:rPr>
              <a:t>токсичность</a:t>
            </a:r>
            <a:endParaRPr sz="8968" b="1" u="sng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4795" b="1" dirty="0">
                <a:solidFill>
                  <a:srgbClr val="FF9900"/>
                </a:solidFill>
              </a:rPr>
              <a:t>                                                                        	</a:t>
            </a:r>
            <a:r>
              <a:rPr lang="fr" sz="7803" b="1" dirty="0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Покрытие</a:t>
            </a:r>
            <a:r>
              <a:rPr lang="fr" sz="7803" b="1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7803" b="1" dirty="0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потребностей</a:t>
            </a:r>
            <a:r>
              <a:rPr lang="fr" sz="7928" dirty="0">
                <a:solidFill>
                  <a:srgbClr val="38761D"/>
                </a:solidFill>
              </a:rPr>
              <a:t>		</a:t>
            </a:r>
            <a:endParaRPr sz="7928" dirty="0">
              <a:solidFill>
                <a:srgbClr val="38761D"/>
              </a:solidFill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95" b="1" dirty="0">
              <a:solidFill>
                <a:srgbClr val="9BBB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995" b="1" dirty="0">
                <a:solidFill>
                  <a:srgbClr val="FFE599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</a:t>
            </a:r>
            <a:r>
              <a:rPr lang="fr" sz="3695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            </a:t>
            </a:r>
            <a:r>
              <a:rPr lang="fr" sz="7257" dirty="0" err="1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Животное</a:t>
            </a:r>
            <a:r>
              <a:rPr lang="fr" sz="7257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7257" dirty="0" err="1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использует</a:t>
            </a:r>
            <a:r>
              <a:rPr lang="fr" sz="7257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7257" dirty="0" err="1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свои</a:t>
            </a:r>
            <a:r>
              <a:rPr lang="fr" sz="7257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7257" dirty="0" err="1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резервы</a:t>
            </a:r>
            <a:r>
              <a:rPr lang="fr" sz="7257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" sz="7257" dirty="0" err="1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дефицит</a:t>
            </a:r>
            <a:r>
              <a:rPr lang="fr" sz="7257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7257" dirty="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95" dirty="0">
                <a:solidFill>
                  <a:srgbClr val="000000"/>
                </a:solidFill>
              </a:rPr>
              <a:t>		                                                                                   </a:t>
            </a:r>
            <a:r>
              <a:rPr lang="fr" sz="4754" dirty="0">
                <a:solidFill>
                  <a:srgbClr val="000000"/>
                </a:solidFill>
              </a:rPr>
              <a:t>   </a:t>
            </a:r>
            <a:endParaRPr sz="4754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754" dirty="0">
                <a:solidFill>
                  <a:srgbClr val="000000"/>
                </a:solidFill>
              </a:rPr>
              <a:t>                                                                         </a:t>
            </a:r>
            <a:r>
              <a:rPr lang="fr" sz="4754" dirty="0">
                <a:solidFill>
                  <a:srgbClr val="CC0000"/>
                </a:solidFill>
              </a:rPr>
              <a:t>   	</a:t>
            </a:r>
            <a:r>
              <a:rPr lang="fr" sz="6809" dirty="0" err="1">
                <a:solidFill>
                  <a:srgbClr val="FF0000"/>
                </a:solidFill>
              </a:rPr>
              <a:t>Нарушение</a:t>
            </a:r>
            <a:r>
              <a:rPr lang="fr" sz="6809" dirty="0">
                <a:solidFill>
                  <a:srgbClr val="FF0000"/>
                </a:solidFill>
              </a:rPr>
              <a:t> </a:t>
            </a:r>
            <a:r>
              <a:rPr lang="fr" sz="6809" dirty="0" err="1">
                <a:solidFill>
                  <a:srgbClr val="FF0000"/>
                </a:solidFill>
              </a:rPr>
              <a:t>воспроизводства</a:t>
            </a:r>
            <a:endParaRPr sz="6809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9" dirty="0">
                <a:solidFill>
                  <a:srgbClr val="FF0000"/>
                </a:solidFill>
              </a:rPr>
              <a:t>                                                            </a:t>
            </a:r>
            <a:endParaRPr sz="4809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809" dirty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fr" sz="6809" dirty="0">
                <a:solidFill>
                  <a:srgbClr val="FF0000"/>
                </a:solidFill>
              </a:rPr>
              <a:t>             	</a:t>
            </a:r>
            <a:r>
              <a:rPr lang="fr" sz="6946" dirty="0" err="1">
                <a:solidFill>
                  <a:srgbClr val="E06666"/>
                </a:solidFill>
              </a:rPr>
              <a:t>Падение</a:t>
            </a:r>
            <a:r>
              <a:rPr lang="fr" sz="6946" dirty="0">
                <a:solidFill>
                  <a:srgbClr val="E06666"/>
                </a:solidFill>
              </a:rPr>
              <a:t> </a:t>
            </a:r>
            <a:r>
              <a:rPr lang="fr" sz="6946" dirty="0" err="1">
                <a:solidFill>
                  <a:srgbClr val="E06666"/>
                </a:solidFill>
              </a:rPr>
              <a:t>в</a:t>
            </a:r>
            <a:r>
              <a:rPr lang="fr" sz="6946" dirty="0">
                <a:solidFill>
                  <a:srgbClr val="E06666"/>
                </a:solidFill>
              </a:rPr>
              <a:t> </a:t>
            </a:r>
            <a:r>
              <a:rPr lang="fr" sz="6946" dirty="0" err="1">
                <a:solidFill>
                  <a:srgbClr val="E06666"/>
                </a:solidFill>
              </a:rPr>
              <a:t>произво</a:t>
            </a:r>
            <a:endParaRPr sz="6946" dirty="0">
              <a:solidFill>
                <a:srgbClr val="E0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46" dirty="0">
                <a:solidFill>
                  <a:srgbClr val="E06666"/>
                </a:solidFill>
              </a:rPr>
              <a:t>                                                         </a:t>
            </a:r>
            <a:r>
              <a:rPr lang="fr" sz="5015" dirty="0">
                <a:solidFill>
                  <a:srgbClr val="CC0000"/>
                </a:solidFill>
              </a:rPr>
              <a:t> </a:t>
            </a:r>
            <a:endParaRPr sz="5015"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015" dirty="0">
                <a:solidFill>
                  <a:srgbClr val="CC0000"/>
                </a:solidFill>
              </a:rPr>
              <a:t>                                                            	</a:t>
            </a:r>
            <a:r>
              <a:rPr lang="fr" sz="7015" dirty="0" err="1">
                <a:solidFill>
                  <a:srgbClr val="CC0000"/>
                </a:solidFill>
              </a:rPr>
              <a:t>Клинические</a:t>
            </a:r>
            <a:r>
              <a:rPr lang="fr" sz="7015" dirty="0">
                <a:solidFill>
                  <a:srgbClr val="CC0000"/>
                </a:solidFill>
              </a:rPr>
              <a:t> </a:t>
            </a:r>
            <a:r>
              <a:rPr lang="fr" sz="7015" dirty="0" err="1">
                <a:solidFill>
                  <a:srgbClr val="CC0000"/>
                </a:solidFill>
              </a:rPr>
              <a:t>симптомы</a:t>
            </a:r>
            <a:endParaRPr sz="7015" dirty="0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95" dirty="0">
                <a:solidFill>
                  <a:srgbClr val="000000"/>
                </a:solidFill>
              </a:rPr>
              <a:t>			                                                                                       </a:t>
            </a:r>
            <a:endParaRPr sz="3695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95" dirty="0">
                <a:solidFill>
                  <a:srgbClr val="000000"/>
                </a:solidFill>
              </a:rPr>
              <a:t>                                                                                                 </a:t>
            </a:r>
            <a:r>
              <a:rPr lang="fr" sz="3295" dirty="0">
                <a:solidFill>
                  <a:srgbClr val="000000"/>
                </a:solidFill>
              </a:rPr>
              <a:t>   </a:t>
            </a:r>
            <a:r>
              <a:rPr lang="fr" sz="6095" dirty="0">
                <a:solidFill>
                  <a:srgbClr val="000000"/>
                </a:solidFill>
              </a:rPr>
              <a:t>  	</a:t>
            </a:r>
            <a:r>
              <a:rPr lang="fr" sz="7258" b="1" dirty="0" err="1">
                <a:solidFill>
                  <a:srgbClr val="85200C"/>
                </a:solidFill>
              </a:rPr>
              <a:t>Падеж</a:t>
            </a:r>
            <a:r>
              <a:rPr lang="fr" sz="4558" dirty="0">
                <a:solidFill>
                  <a:srgbClr val="000000"/>
                </a:solidFill>
              </a:rPr>
              <a:t> 	</a:t>
            </a:r>
            <a:r>
              <a:rPr lang="fr" sz="3695" dirty="0">
                <a:solidFill>
                  <a:srgbClr val="000000"/>
                </a:solidFill>
              </a:rPr>
              <a:t>		 			</a:t>
            </a:r>
            <a:endParaRPr sz="3695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95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solidFill>
                <a:srgbClr val="85200C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 rotWithShape="1">
          <a:blip r:embed="rId3">
            <a:alphaModFix/>
          </a:blip>
          <a:srcRect l="1698" t="16674" r="48188" b="31956"/>
          <a:stretch/>
        </p:blipFill>
        <p:spPr>
          <a:xfrm rot="-5400000">
            <a:off x="745276" y="3159626"/>
            <a:ext cx="2625674" cy="714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</Words>
  <Application>Microsoft Macintosh PowerPoint</Application>
  <PresentationFormat>On-screen Show (16:9)</PresentationFormat>
  <Paragraphs>78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Comic Sans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Punda, Inna (CFIC)</cp:lastModifiedBy>
  <cp:revision>1</cp:revision>
  <dcterms:modified xsi:type="dcterms:W3CDTF">2024-07-05T04:31:50Z</dcterms:modified>
</cp:coreProperties>
</file>