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514" r:id="rId3"/>
    <p:sldId id="515" r:id="rId4"/>
    <p:sldId id="284" r:id="rId5"/>
    <p:sldId id="511" r:id="rId6"/>
    <p:sldId id="308" r:id="rId7"/>
    <p:sldId id="512" r:id="rId8"/>
    <p:sldId id="506" r:id="rId9"/>
    <p:sldId id="513" r:id="rId10"/>
    <p:sldId id="504" r:id="rId11"/>
    <p:sldId id="503" r:id="rId12"/>
    <p:sldId id="507" r:id="rId13"/>
    <p:sldId id="508" r:id="rId14"/>
    <p:sldId id="509" r:id="rId15"/>
    <p:sldId id="518" r:id="rId16"/>
    <p:sldId id="295" r:id="rId17"/>
    <p:sldId id="519" r:id="rId18"/>
    <p:sldId id="304" r:id="rId19"/>
    <p:sldId id="293" r:id="rId20"/>
    <p:sldId id="516" r:id="rId21"/>
    <p:sldId id="289" r:id="rId22"/>
    <p:sldId id="286" r:id="rId23"/>
    <p:sldId id="495" r:id="rId24"/>
    <p:sldId id="496" r:id="rId25"/>
    <p:sldId id="305" r:id="rId26"/>
    <p:sldId id="276" r:id="rId27"/>
    <p:sldId id="287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DFE8"/>
    <a:srgbClr val="8EA9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81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A05C4D-089F-D27C-39B1-B1A471CB98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CCD8FE1-5546-7005-322C-9A30AD2FEA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FB3164-E8EC-FE8E-C1FB-16903D30D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13244-831F-4D5C-87E9-1D0F73BC7DA7}" type="datetimeFigureOut">
              <a:rPr lang="ru-RU" smtClean="0"/>
              <a:t>04.07.2024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BB1493-0AF5-6024-B933-F1F8EA0C9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4F2589-D641-ECC0-3DC1-A2E0225E7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08217-2C0A-4756-92DA-1917DBA23D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1930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87D932-2C83-8E8C-1BCD-A38310146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5326085-125E-4CFC-89DC-27E82B5269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DF9506C-C939-270E-635B-FCCAEC0F1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13244-831F-4D5C-87E9-1D0F73BC7DA7}" type="datetimeFigureOut">
              <a:rPr lang="ru-RU" smtClean="0"/>
              <a:t>04.07.2024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19CABDC-9B80-D2E3-98E5-4D24566DA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C540A3-6761-CBE0-A30D-D58A264C8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08217-2C0A-4756-92DA-1917DBA23D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31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E19DB33-F914-13BD-AABD-B36A412343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C07277F-2C29-E51B-2814-DC28B40DF1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F0E2B4-9239-B4E9-104E-390786D82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13244-831F-4D5C-87E9-1D0F73BC7DA7}" type="datetimeFigureOut">
              <a:rPr lang="ru-RU" smtClean="0"/>
              <a:t>04.07.2024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58D645-76A9-FA88-658C-1464EBDED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8AC1FF-EEE7-479E-9CC0-9F1499E25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08217-2C0A-4756-92DA-1917DBA23D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0559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050705-2D0A-17F4-2EC3-406F272F5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3EC0EC9-2F81-95AA-E390-9D630AF7A6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323A6A-49EE-2610-F556-EC80EE65D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13244-831F-4D5C-87E9-1D0F73BC7DA7}" type="datetimeFigureOut">
              <a:rPr lang="ru-RU" smtClean="0"/>
              <a:t>04.07.2024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141502-7FC3-1772-F17C-4149B9FAA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02DFB6-73ED-6B48-536A-9D5CD9928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08217-2C0A-4756-92DA-1917DBA23D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8719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639C44-7E77-4959-3CF4-28FF49924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582E4A-F3CC-7042-D5D1-BB5869A0F2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492F05-6EE7-C9BB-22BA-572F62BB3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13244-831F-4D5C-87E9-1D0F73BC7DA7}" type="datetimeFigureOut">
              <a:rPr lang="ru-RU" smtClean="0"/>
              <a:t>04.07.2024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F3BAF8-CC39-6E81-70D0-566D481D7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CD76B0-7D7E-DE57-3232-29BE18439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08217-2C0A-4756-92DA-1917DBA23D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2061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1A830E-711D-457C-5350-01EB11465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C7CE49-94F3-1EA3-502C-1528EC54B7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422D716-C967-A013-E71B-0432317E96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90D7B83-C480-CBD6-EED9-CE3BE694D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13244-831F-4D5C-87E9-1D0F73BC7DA7}" type="datetimeFigureOut">
              <a:rPr lang="ru-RU" smtClean="0"/>
              <a:t>04.07.2024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817180A-B951-34EA-BFBC-BE671CFFD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C65EBF-7831-A90A-ED0E-AD21DB7FB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08217-2C0A-4756-92DA-1917DBA23D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9138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20A8E7-5047-264F-7CE5-D7F7D4026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84ADD3-9FC8-C0DE-FFFD-B31D5E743E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C45F6F9-8E95-AAFC-59FB-07F3856CA0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5D4148C-3750-0782-3547-9C26CC69D9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582103F-7611-912C-87D0-6199ECB739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77314F5-E4AA-7600-8930-9E080D279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13244-831F-4D5C-87E9-1D0F73BC7DA7}" type="datetimeFigureOut">
              <a:rPr lang="ru-RU" smtClean="0"/>
              <a:t>04.07.2024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A83C59D-A84F-8C6C-BF4E-581CF5DE7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CE3DF0A-F5E4-1542-AE91-AF7D877EA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08217-2C0A-4756-92DA-1917DBA23D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0592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38E6CA-29CD-643D-3DEB-5E5CE6C9C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CBA2710-9A71-67DE-419D-A463FF231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13244-831F-4D5C-87E9-1D0F73BC7DA7}" type="datetimeFigureOut">
              <a:rPr lang="ru-RU" smtClean="0"/>
              <a:t>04.07.2024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C725FB1-EC0A-93E7-63B2-2F48BA160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C687427-B5E3-FF6A-7E01-C898D1A14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08217-2C0A-4756-92DA-1917DBA23D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1448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27A8BB9-8917-328C-B5D1-475633213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13244-831F-4D5C-87E9-1D0F73BC7DA7}" type="datetimeFigureOut">
              <a:rPr lang="ru-RU" smtClean="0"/>
              <a:t>04.07.2024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E3A2B4A-6546-6C7A-4A62-4414245AF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93649E9-A70E-888F-D571-6E492422D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08217-2C0A-4756-92DA-1917DBA23D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3237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7620E6-C06B-43EC-5F8D-562926301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0FC71C-6897-4005-BBB5-153A550F4B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A9293C7-4E90-D922-D1E6-6A3DB1AB18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67177D9-6F46-F5E2-1323-E9C5A0D4E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13244-831F-4D5C-87E9-1D0F73BC7DA7}" type="datetimeFigureOut">
              <a:rPr lang="ru-RU" smtClean="0"/>
              <a:t>04.07.2024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DB9ED5-38C3-4F89-575A-23EC456CD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5E19B8A-8B71-FE97-5DCE-D49848597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08217-2C0A-4756-92DA-1917DBA23D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9540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DB3796-D073-2371-BD59-D6BCDB719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ADB072B-B2C0-0C1A-B6E2-48BAF35134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691E8F1-05BC-96D0-7898-8BD328A86C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1066F10-563E-6AA1-DB0B-7CF96765E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13244-831F-4D5C-87E9-1D0F73BC7DA7}" type="datetimeFigureOut">
              <a:rPr lang="ru-RU" smtClean="0"/>
              <a:t>04.07.2024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35EA4BD-3DF1-26D2-89C0-F3B0576F3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8556BFE-4B0D-8E30-6F6A-B93102965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08217-2C0A-4756-92DA-1917DBA23D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1608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48C3A4-9C73-7E99-A373-C6322FD5F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503305-163E-DFC0-500D-1FDDCB38B7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2135DA-3F71-63E0-8945-7577F7A179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813244-831F-4D5C-87E9-1D0F73BC7DA7}" type="datetimeFigureOut">
              <a:rPr lang="ru-RU" smtClean="0"/>
              <a:t>04.07.2024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73886C-66E8-2459-F66F-6CB36AEBF5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27593D6-34C4-AE3C-F150-8294493558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308217-2C0A-4756-92DA-1917DBA23D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652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emf"/><Relationship Id="rId4" Type="http://schemas.openxmlformats.org/officeDocument/2006/relationships/package" Target="../embeddings/Microsoft_Excel_Worksheet.xlsx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8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gif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%D0%9A%D0%BE%D0%B3%D0%BD%D0%B8%D1%82%D0%B8%D0%B2%D0%B8%D1%81%D1%82%D0%B8%D0%BA%D0%B0" TargetMode="External"/><Relationship Id="rId5" Type="http://schemas.openxmlformats.org/officeDocument/2006/relationships/hyperlink" Target="https://ru.wikipedia.org/wiki/%D0%AD%D0%BA%D0%BE%D0%BD%D0%BE%D0%BC%D0%B8%D0%BA%D0%B0_(%D0%BD%D0%B0%D1%83%D0%BA%D0%B0)" TargetMode="External"/><Relationship Id="rId4" Type="http://schemas.openxmlformats.org/officeDocument/2006/relationships/hyperlink" Target="https://ru.wikipedia.org/wiki/%D0%9F%D0%BE%D0%B2%D0%B5%D0%B4%D0%B5%D0%BD%D1%87%D0%B5%D1%81%D0%BA%D0%B0%D1%8F_%D1%8D%D0%BA%D0%BE%D0%BD%D0%BE%D0%BC%D0%B8%D0%BA%D0%B0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F2A54C4-D5F3-274C-C6FC-AA6D7B0F78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24" t="21032" r="9015" b="10842"/>
          <a:stretch/>
        </p:blipFill>
        <p:spPr>
          <a:xfrm>
            <a:off x="0" y="10510"/>
            <a:ext cx="12269678" cy="6858000"/>
          </a:xfrm>
          <a:prstGeom prst="rect">
            <a:avLst/>
          </a:prstGeom>
        </p:spPr>
      </p:pic>
      <p:sp>
        <p:nvSpPr>
          <p:cNvPr id="13" name="Подзаголовок 4">
            <a:extLst>
              <a:ext uri="{FF2B5EF4-FFF2-40B4-BE49-F238E27FC236}">
                <a16:creationId xmlns:a16="http://schemas.microsoft.com/office/drawing/2014/main" id="{2FF5208C-72FA-D328-8A46-D6DC6B5D19CA}"/>
              </a:ext>
            </a:extLst>
          </p:cNvPr>
          <p:cNvSpPr txBox="1">
            <a:spLocks/>
          </p:cNvSpPr>
          <p:nvPr/>
        </p:nvSpPr>
        <p:spPr>
          <a:xfrm>
            <a:off x="3742838" y="6114554"/>
            <a:ext cx="2704139" cy="73098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100" dirty="0">
                <a:ea typeface="+mj-ea"/>
              </a:rPr>
              <a:t>Июль 2024,</a:t>
            </a:r>
            <a:br>
              <a:rPr lang="ru-RU" sz="4100" dirty="0">
                <a:ea typeface="+mj-ea"/>
              </a:rPr>
            </a:br>
            <a:r>
              <a:rPr lang="ru-RU" sz="4100" dirty="0">
                <a:ea typeface="+mj-ea"/>
              </a:rPr>
              <a:t>Астана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37F1A54B-297C-972F-0EDD-5485A4B03D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6997" y="1545021"/>
            <a:ext cx="9144000" cy="2932386"/>
          </a:xfrm>
          <a:ln>
            <a:noFill/>
          </a:ln>
        </p:spPr>
        <p:txBody>
          <a:bodyPr anchor="b">
            <a:normAutofit fontScale="90000"/>
          </a:bodyPr>
          <a:lstStyle>
            <a:lvl1pPr algn="ctr">
              <a:defRPr sz="4500">
                <a:latin typeface="Proxima Nova Rg" panose="02000506030000020004" charset="0"/>
                <a:cs typeface="Proxima Nova Rg" panose="02000506030000020004" charset="0"/>
              </a:defRPr>
            </a:lvl1pPr>
          </a:lstStyle>
          <a:p>
            <a:r>
              <a:rPr lang="ru-RU" sz="4600" dirty="0"/>
              <a:t>«Комфорт на ферме! </a:t>
            </a:r>
            <a:br>
              <a:rPr lang="ru-RU" sz="4600" dirty="0"/>
            </a:br>
            <a:r>
              <a:rPr lang="ru-RU" sz="4600" dirty="0"/>
              <a:t>Можно ли сделать что бы было удобно людям и максимально реализовать генетический потенциал коров?!»</a:t>
            </a:r>
          </a:p>
        </p:txBody>
      </p:sp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4421D799-64CC-9412-7381-73B9DDAEE7A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52018" y="4875638"/>
            <a:ext cx="6222124" cy="1048103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latin typeface="Proxima Nova Rg" panose="02000506030000020004" charset="0"/>
                <a:cs typeface="Proxima Nova Rg" panose="0200050603000002000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600" dirty="0"/>
              <a:t>Блюма Сергей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600" dirty="0"/>
              <a:t>Генеральный директор ООО «</a:t>
            </a:r>
            <a:r>
              <a:rPr lang="ru-RU" sz="1600" dirty="0" err="1"/>
              <a:t>АгроМилк</a:t>
            </a:r>
            <a:r>
              <a:rPr lang="ru-RU" sz="1600" dirty="0"/>
              <a:t>», Вологодская область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600" dirty="0"/>
              <a:t>Вице-президент Ассоциации «</a:t>
            </a:r>
            <a:r>
              <a:rPr lang="ru-RU" sz="1600" dirty="0" err="1"/>
              <a:t>ЭлектронАгро</a:t>
            </a:r>
            <a:r>
              <a:rPr lang="ru-RU" sz="1600" dirty="0"/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0866514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1B0EAE-804E-5091-F8D1-6E8142D6B8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238D33D-0153-4BD6-A37C-EE89DEE4EF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00" t="22357" r="9318" b="8956"/>
          <a:stretch/>
        </p:blipFill>
        <p:spPr>
          <a:xfrm>
            <a:off x="0" y="-1"/>
            <a:ext cx="12192000" cy="6908801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7A546339-532A-0571-E8BB-A3FA78374E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2508" y="66358"/>
            <a:ext cx="10801581" cy="1143000"/>
          </a:xfrm>
        </p:spPr>
        <p:txBody>
          <a:bodyPr>
            <a:normAutofit/>
          </a:bodyPr>
          <a:lstStyle>
            <a:lvl1pPr algn="l">
              <a:defRPr>
                <a:latin typeface="Proxima Nova Rg" panose="02000506030000020004" charset="0"/>
                <a:cs typeface="Proxima Nova Rg" panose="02000506030000020004" charset="0"/>
              </a:defRPr>
            </a:lvl1pPr>
          </a:lstStyle>
          <a:p>
            <a:r>
              <a:rPr lang="ru-RU" sz="4000" dirty="0"/>
              <a:t>Цифровой модуль «Комфорт»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E9E8FDA-DE4E-EB0F-27B6-AB8121BEE9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148" y="66358"/>
            <a:ext cx="3096344" cy="870846"/>
          </a:xfrm>
          <a:prstGeom prst="rect">
            <a:avLst/>
          </a:prstGeom>
        </p:spPr>
      </p:pic>
      <p:grpSp>
        <p:nvGrpSpPr>
          <p:cNvPr id="21" name="Google Shape;1495;p35">
            <a:extLst>
              <a:ext uri="{FF2B5EF4-FFF2-40B4-BE49-F238E27FC236}">
                <a16:creationId xmlns:a16="http://schemas.microsoft.com/office/drawing/2014/main" id="{47CF3DC7-C5E2-48DD-CD79-29242BC48653}"/>
              </a:ext>
            </a:extLst>
          </p:cNvPr>
          <p:cNvGrpSpPr/>
          <p:nvPr/>
        </p:nvGrpSpPr>
        <p:grpSpPr>
          <a:xfrm>
            <a:off x="136634" y="2070538"/>
            <a:ext cx="4441450" cy="4198155"/>
            <a:chOff x="5541" y="2235"/>
            <a:chExt cx="8399" cy="7869"/>
          </a:xfrm>
        </p:grpSpPr>
        <p:grpSp>
          <p:nvGrpSpPr>
            <p:cNvPr id="22" name="Google Shape;1496;p35">
              <a:extLst>
                <a:ext uri="{FF2B5EF4-FFF2-40B4-BE49-F238E27FC236}">
                  <a16:creationId xmlns:a16="http://schemas.microsoft.com/office/drawing/2014/main" id="{DC858D4D-9154-8FB4-8CEB-AE88CBBAAFBE}"/>
                </a:ext>
              </a:extLst>
            </p:cNvPr>
            <p:cNvGrpSpPr/>
            <p:nvPr/>
          </p:nvGrpSpPr>
          <p:grpSpPr>
            <a:xfrm>
              <a:off x="5541" y="2235"/>
              <a:ext cx="8399" cy="7869"/>
              <a:chOff x="3420971" y="1353625"/>
              <a:chExt cx="5728333" cy="5366196"/>
            </a:xfrm>
          </p:grpSpPr>
          <p:pic>
            <p:nvPicPr>
              <p:cNvPr id="24" name="Google Shape;1497;p35">
                <a:extLst>
                  <a:ext uri="{FF2B5EF4-FFF2-40B4-BE49-F238E27FC236}">
                    <a16:creationId xmlns:a16="http://schemas.microsoft.com/office/drawing/2014/main" id="{1EC26351-753B-C045-0393-6F44F8762C57}"/>
                  </a:ext>
                </a:extLst>
              </p:cNvPr>
              <p:cNvPicPr preferRelativeResize="0"/>
              <p:nvPr/>
            </p:nvPicPr>
            <p:blipFill rotWithShape="1">
              <a:blip r:embed="rId4"/>
              <a:srcRect/>
              <a:stretch>
                <a:fillRect/>
              </a:stretch>
            </p:blipFill>
            <p:spPr>
              <a:xfrm>
                <a:off x="3420971" y="1353625"/>
                <a:ext cx="5728333" cy="536619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3" name="Google Shape;1498;p35">
                <a:extLst>
                  <a:ext uri="{FF2B5EF4-FFF2-40B4-BE49-F238E27FC236}">
                    <a16:creationId xmlns:a16="http://schemas.microsoft.com/office/drawing/2014/main" id="{7BE8DD61-3E83-0297-A95B-04F45CF1C5AF}"/>
                  </a:ext>
                </a:extLst>
              </p:cNvPr>
              <p:cNvPicPr preferRelativeResize="0"/>
              <p:nvPr/>
            </p:nvPicPr>
            <p:blipFill rotWithShape="1">
              <a:blip r:embed="rId5"/>
              <a:srcRect/>
              <a:stretch>
                <a:fillRect/>
              </a:stretch>
            </p:blipFill>
            <p:spPr>
              <a:xfrm>
                <a:off x="6312279" y="5185640"/>
                <a:ext cx="719537" cy="71808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2" name="Google Shape;1499;p35">
                <a:extLst>
                  <a:ext uri="{FF2B5EF4-FFF2-40B4-BE49-F238E27FC236}">
                    <a16:creationId xmlns:a16="http://schemas.microsoft.com/office/drawing/2014/main" id="{2C158211-9773-F0EC-7CB3-A0450395FDD3}"/>
                  </a:ext>
                </a:extLst>
              </p:cNvPr>
              <p:cNvPicPr preferRelativeResize="0"/>
              <p:nvPr/>
            </p:nvPicPr>
            <p:blipFill rotWithShape="1">
              <a:blip r:embed="rId6"/>
              <a:srcRect/>
              <a:stretch>
                <a:fillRect/>
              </a:stretch>
            </p:blipFill>
            <p:spPr>
              <a:xfrm>
                <a:off x="6365598" y="2114886"/>
                <a:ext cx="720000" cy="72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3" name="Google Shape;1500;p35">
                <a:extLst>
                  <a:ext uri="{FF2B5EF4-FFF2-40B4-BE49-F238E27FC236}">
                    <a16:creationId xmlns:a16="http://schemas.microsoft.com/office/drawing/2014/main" id="{50817EE8-A0C1-64C0-9B54-8EB1C4339509}"/>
                  </a:ext>
                </a:extLst>
              </p:cNvPr>
              <p:cNvPicPr preferRelativeResize="0"/>
              <p:nvPr/>
            </p:nvPicPr>
            <p:blipFill rotWithShape="1">
              <a:blip r:embed="rId7"/>
              <a:srcRect/>
              <a:stretch>
                <a:fillRect/>
              </a:stretch>
            </p:blipFill>
            <p:spPr>
              <a:xfrm>
                <a:off x="7268949" y="3037436"/>
                <a:ext cx="718090" cy="72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4" name="Google Shape;1501;p35">
                <a:extLst>
                  <a:ext uri="{FF2B5EF4-FFF2-40B4-BE49-F238E27FC236}">
                    <a16:creationId xmlns:a16="http://schemas.microsoft.com/office/drawing/2014/main" id="{4B7B0F02-8F7C-23B5-1170-BB9D35C2B0AB}"/>
                  </a:ext>
                </a:extLst>
              </p:cNvPr>
              <p:cNvPicPr preferRelativeResize="0"/>
              <p:nvPr/>
            </p:nvPicPr>
            <p:blipFill rotWithShape="1">
              <a:blip r:embed="rId8"/>
              <a:srcRect/>
              <a:stretch>
                <a:fillRect/>
              </a:stretch>
            </p:blipFill>
            <p:spPr>
              <a:xfrm>
                <a:off x="5056182" y="2086311"/>
                <a:ext cx="718090" cy="72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5" name="Google Shape;1502;p35">
                <a:extLst>
                  <a:ext uri="{FF2B5EF4-FFF2-40B4-BE49-F238E27FC236}">
                    <a16:creationId xmlns:a16="http://schemas.microsoft.com/office/drawing/2014/main" id="{7D61FC10-39CA-49A5-868F-EEA017D14D34}"/>
                  </a:ext>
                </a:extLst>
              </p:cNvPr>
              <p:cNvPicPr preferRelativeResize="0"/>
              <p:nvPr/>
            </p:nvPicPr>
            <p:blipFill rotWithShape="1">
              <a:blip r:embed="rId9"/>
              <a:srcRect/>
              <a:stretch>
                <a:fillRect/>
              </a:stretch>
            </p:blipFill>
            <p:spPr>
              <a:xfrm>
                <a:off x="5056889" y="5169403"/>
                <a:ext cx="720000" cy="72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6" name="Google Shape;1503;p35">
                <a:extLst>
                  <a:ext uri="{FF2B5EF4-FFF2-40B4-BE49-F238E27FC236}">
                    <a16:creationId xmlns:a16="http://schemas.microsoft.com/office/drawing/2014/main" id="{85887078-E66A-68FD-E5C6-A5817D09945E}"/>
                  </a:ext>
                </a:extLst>
              </p:cNvPr>
              <p:cNvPicPr preferRelativeResize="0"/>
              <p:nvPr/>
            </p:nvPicPr>
            <p:blipFill rotWithShape="1">
              <a:blip r:embed="rId10"/>
              <a:srcRect/>
              <a:stretch>
                <a:fillRect/>
              </a:stretch>
            </p:blipFill>
            <p:spPr>
              <a:xfrm>
                <a:off x="4152476" y="2994847"/>
                <a:ext cx="720000" cy="72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7" name="Google Shape;1504;p35">
                <a:extLst>
                  <a:ext uri="{FF2B5EF4-FFF2-40B4-BE49-F238E27FC236}">
                    <a16:creationId xmlns:a16="http://schemas.microsoft.com/office/drawing/2014/main" id="{13B03BEF-0597-3FCB-BBC4-50DCDBA0C87C}"/>
                  </a:ext>
                </a:extLst>
              </p:cNvPr>
              <p:cNvPicPr preferRelativeResize="0"/>
              <p:nvPr/>
            </p:nvPicPr>
            <p:blipFill rotWithShape="1">
              <a:blip r:embed="rId11"/>
              <a:srcRect/>
              <a:stretch>
                <a:fillRect/>
              </a:stretch>
            </p:blipFill>
            <p:spPr>
              <a:xfrm>
                <a:off x="7247989" y="4268242"/>
                <a:ext cx="720000" cy="72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8" name="Google Shape;1505;p35">
                <a:extLst>
                  <a:ext uri="{FF2B5EF4-FFF2-40B4-BE49-F238E27FC236}">
                    <a16:creationId xmlns:a16="http://schemas.microsoft.com/office/drawing/2014/main" id="{56225837-95D4-A3C6-CB2D-7EB87DDF144E}"/>
                  </a:ext>
                </a:extLst>
              </p:cNvPr>
              <p:cNvPicPr preferRelativeResize="0"/>
              <p:nvPr/>
            </p:nvPicPr>
            <p:blipFill rotWithShape="1">
              <a:blip r:embed="rId12"/>
              <a:srcRect/>
              <a:stretch>
                <a:fillRect/>
              </a:stretch>
            </p:blipFill>
            <p:spPr>
              <a:xfrm>
                <a:off x="5572124" y="3594964"/>
                <a:ext cx="1054623" cy="77709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3" name="Google Shape;1506;p35">
              <a:extLst>
                <a:ext uri="{FF2B5EF4-FFF2-40B4-BE49-F238E27FC236}">
                  <a16:creationId xmlns:a16="http://schemas.microsoft.com/office/drawing/2014/main" id="{87738F56-BD64-BB3D-4722-DDF1DA2BC260}"/>
                </a:ext>
              </a:extLst>
            </p:cNvPr>
            <p:cNvPicPr preferRelativeResize="0"/>
            <p:nvPr/>
          </p:nvPicPr>
          <p:blipFill rotWithShape="1">
            <a:blip r:embed="rId13"/>
            <a:srcRect/>
            <a:stretch>
              <a:fillRect/>
            </a:stretch>
          </p:blipFill>
          <p:spPr>
            <a:xfrm>
              <a:off x="6617" y="6506"/>
              <a:ext cx="1071" cy="106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Текстовое поле 12">
            <a:extLst>
              <a:ext uri="{FF2B5EF4-FFF2-40B4-BE49-F238E27FC236}">
                <a16:creationId xmlns:a16="http://schemas.microsoft.com/office/drawing/2014/main" id="{FB8E18B9-4781-DC37-715B-4BC008EE94B4}"/>
              </a:ext>
            </a:extLst>
          </p:cNvPr>
          <p:cNvSpPr txBox="1"/>
          <p:nvPr/>
        </p:nvSpPr>
        <p:spPr>
          <a:xfrm>
            <a:off x="4350229" y="1835206"/>
            <a:ext cx="7841772" cy="4864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>
                <a:solidFill>
                  <a:schemeClr val="bg2"/>
                </a:solidFill>
                <a:latin typeface="Proxima Nova"/>
                <a:ea typeface="+mj-ea"/>
                <a:cs typeface="+mj-cs"/>
                <a:sym typeface="Proxima Nova" panose="020B0604020202020204"/>
              </a:rPr>
              <a:t>      </a:t>
            </a:r>
            <a:r>
              <a:rPr lang="ru-RU" sz="2700" dirty="0">
                <a:latin typeface="Proxima Nova"/>
                <a:ea typeface="+mj-ea"/>
                <a:cs typeface="+mj-cs"/>
                <a:sym typeface="Proxima Nova" panose="020B0604020202020204"/>
              </a:rPr>
              <a:t>- </a:t>
            </a:r>
            <a:r>
              <a:rPr lang="ru-RU" sz="2400" dirty="0">
                <a:latin typeface="Proxima Nova"/>
                <a:ea typeface="+mj-ea"/>
                <a:cs typeface="+mj-cs"/>
                <a:sym typeface="Proxima Nova" panose="020B0604020202020204"/>
              </a:rPr>
              <a:t>Автоматизированный блок управления</a:t>
            </a:r>
            <a:endParaRPr sz="2400" dirty="0">
              <a:latin typeface="Proxima Nova"/>
              <a:ea typeface="+mj-ea"/>
              <a:cs typeface="+mj-cs"/>
              <a:sym typeface="Proxima Nova" panose="020B0604020202020204"/>
            </a:endParaRPr>
          </a:p>
          <a:p>
            <a:pPr marL="33338" indent="342900">
              <a:lnSpc>
                <a:spcPct val="150000"/>
              </a:lnSpc>
              <a:buClr>
                <a:schemeClr val="lt1"/>
              </a:buClr>
              <a:buSzPts val="2900"/>
            </a:pPr>
            <a:r>
              <a:rPr lang="ru-RU" sz="2400" dirty="0">
                <a:latin typeface="Proxima Nova"/>
                <a:ea typeface="+mj-ea"/>
                <a:cs typeface="+mj-cs"/>
                <a:sym typeface="Proxima Nova" panose="020B0604020202020204"/>
              </a:rPr>
              <a:t>- Датчики: температуры, влажности, загазованности, освещенности, учета воды и давления</a:t>
            </a:r>
            <a:endParaRPr sz="2400" dirty="0">
              <a:latin typeface="Proxima Nova"/>
              <a:ea typeface="+mj-ea"/>
              <a:cs typeface="+mj-cs"/>
              <a:sym typeface="Proxima Nova" panose="020B0604020202020204"/>
            </a:endParaRPr>
          </a:p>
          <a:p>
            <a:pPr marL="33338" indent="342900">
              <a:lnSpc>
                <a:spcPct val="150000"/>
              </a:lnSpc>
              <a:buClr>
                <a:schemeClr val="lt1"/>
              </a:buClr>
              <a:buSzPts val="2900"/>
            </a:pPr>
            <a:r>
              <a:rPr lang="ru-RU" sz="2400" dirty="0">
                <a:latin typeface="Proxima Nova"/>
                <a:ea typeface="+mj-ea"/>
                <a:cs typeface="+mj-cs"/>
                <a:sym typeface="Proxima Nova" panose="020B0604020202020204"/>
              </a:rPr>
              <a:t>- Приточно-вытяжная вентиляция</a:t>
            </a:r>
            <a:endParaRPr sz="2400" dirty="0">
              <a:latin typeface="Proxima Nova"/>
              <a:ea typeface="+mj-ea"/>
              <a:cs typeface="+mj-cs"/>
              <a:sym typeface="Proxima Nova" panose="020B0604020202020204"/>
            </a:endParaRPr>
          </a:p>
          <a:p>
            <a:pPr marL="33338" indent="342900">
              <a:lnSpc>
                <a:spcPct val="150000"/>
              </a:lnSpc>
              <a:buClr>
                <a:schemeClr val="lt1"/>
              </a:buClr>
              <a:buSzPts val="2900"/>
            </a:pPr>
            <a:r>
              <a:rPr lang="ru-RU" sz="2400" dirty="0">
                <a:latin typeface="Proxima Nova"/>
                <a:ea typeface="+mj-ea"/>
                <a:cs typeface="+mj-cs"/>
                <a:sym typeface="Proxima Nova" panose="020B0604020202020204"/>
              </a:rPr>
              <a:t>- Система туманного орошения</a:t>
            </a:r>
            <a:endParaRPr sz="2400" dirty="0">
              <a:latin typeface="Proxima Nova"/>
              <a:ea typeface="+mj-ea"/>
              <a:cs typeface="+mj-cs"/>
              <a:sym typeface="Proxima Nova" panose="020B0604020202020204"/>
            </a:endParaRPr>
          </a:p>
          <a:p>
            <a:pPr marL="33338" indent="342900">
              <a:lnSpc>
                <a:spcPct val="150000"/>
              </a:lnSpc>
              <a:buClr>
                <a:schemeClr val="lt1"/>
              </a:buClr>
              <a:buSzPts val="2900"/>
            </a:pPr>
            <a:r>
              <a:rPr lang="ru-RU" sz="2400" dirty="0">
                <a:latin typeface="Proxima Nova"/>
                <a:ea typeface="+mj-ea"/>
                <a:cs typeface="+mj-cs"/>
                <a:sym typeface="Proxima Nova" panose="020B0604020202020204"/>
              </a:rPr>
              <a:t>- Контроль освещенности и </a:t>
            </a:r>
            <a:r>
              <a:rPr lang="ru-RU" sz="2400" dirty="0" err="1">
                <a:latin typeface="Proxima Nova"/>
                <a:ea typeface="+mj-ea"/>
                <a:cs typeface="+mj-cs"/>
                <a:sym typeface="Proxima Nova" panose="020B0604020202020204"/>
              </a:rPr>
              <a:t>водопоения</a:t>
            </a:r>
            <a:endParaRPr sz="2400" dirty="0">
              <a:latin typeface="Proxima Nova"/>
              <a:ea typeface="+mj-ea"/>
              <a:cs typeface="+mj-cs"/>
              <a:sym typeface="Proxima Nova" panose="020B0604020202020204"/>
            </a:endParaRPr>
          </a:p>
          <a:p>
            <a:pPr marL="33338" indent="342900">
              <a:lnSpc>
                <a:spcPct val="150000"/>
              </a:lnSpc>
              <a:buClr>
                <a:schemeClr val="lt1"/>
              </a:buClr>
              <a:buSzPts val="2900"/>
            </a:pPr>
            <a:r>
              <a:rPr lang="ru-RU" sz="2400" dirty="0">
                <a:latin typeface="Proxima Nova"/>
                <a:ea typeface="+mj-ea"/>
                <a:cs typeface="+mj-cs"/>
                <a:sym typeface="Proxima Nova" panose="020B0604020202020204"/>
              </a:rPr>
              <a:t>- Интерфейс для дистанционной работы</a:t>
            </a:r>
            <a:endParaRPr sz="2400" dirty="0">
              <a:latin typeface="Proxima Nova"/>
              <a:ea typeface="+mj-ea"/>
              <a:cs typeface="+mj-cs"/>
              <a:sym typeface="Proxima Nova" panose="020B0604020202020204"/>
            </a:endParaRPr>
          </a:p>
          <a:p>
            <a:pPr marL="33338" indent="342900">
              <a:lnSpc>
                <a:spcPct val="150000"/>
              </a:lnSpc>
              <a:buClr>
                <a:schemeClr val="lt1"/>
              </a:buClr>
              <a:buSzPts val="2900"/>
            </a:pPr>
            <a:r>
              <a:rPr lang="ru-RU" sz="2400" dirty="0">
                <a:latin typeface="Proxima Nova"/>
                <a:ea typeface="+mj-ea"/>
                <a:cs typeface="+mj-cs"/>
                <a:sym typeface="Proxima Nova" panose="020B0604020202020204"/>
              </a:rPr>
              <a:t>- Сбор телеметрических данных</a:t>
            </a:r>
            <a:endParaRPr lang="ru-RU" altLang="en-US" sz="2400" dirty="0">
              <a:latin typeface="Proxima Nova"/>
              <a:ea typeface="+mj-ea"/>
              <a:cs typeface="+mj-cs"/>
              <a:sym typeface="Proxima Nova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8891692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F539F7E-5449-D1CD-9EC7-6EBAC78C7B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00" t="22357" r="9318" b="8956"/>
          <a:stretch/>
        </p:blipFill>
        <p:spPr>
          <a:xfrm>
            <a:off x="-73572" y="0"/>
            <a:ext cx="12192000" cy="6908801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2508" y="66358"/>
            <a:ext cx="10801581" cy="1143000"/>
          </a:xfrm>
        </p:spPr>
        <p:txBody>
          <a:bodyPr>
            <a:normAutofit/>
          </a:bodyPr>
          <a:lstStyle>
            <a:lvl1pPr algn="l">
              <a:defRPr>
                <a:latin typeface="Proxima Nova Rg" panose="02000506030000020004" charset="0"/>
                <a:cs typeface="Proxima Nova Rg" panose="02000506030000020004" charset="0"/>
              </a:defRPr>
            </a:lvl1pPr>
          </a:lstStyle>
          <a:p>
            <a:r>
              <a:rPr lang="ru-RU" sz="4000" dirty="0"/>
              <a:t>Управление онлайн и офлайн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148" y="66358"/>
            <a:ext cx="3096344" cy="870846"/>
          </a:xfrm>
          <a:prstGeom prst="rect">
            <a:avLst/>
          </a:prstGeom>
        </p:spPr>
      </p:pic>
      <p:pic>
        <p:nvPicPr>
          <p:cNvPr id="5" name="Изображение 16" descr="1.1 ЛП РУС (1)">
            <a:extLst>
              <a:ext uri="{FF2B5EF4-FFF2-40B4-BE49-F238E27FC236}">
                <a16:creationId xmlns:a16="http://schemas.microsoft.com/office/drawing/2014/main" id="{7C339906-3EC0-E06B-CA58-ABEE6BB6EB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5256" y="5409593"/>
            <a:ext cx="1279525" cy="127952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69CFC14-EC7F-F74E-8346-FBF79881FE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840" y="2049517"/>
            <a:ext cx="3465135" cy="443011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039586A-6E7A-B016-AF71-89324E0AD2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2622" y="2180398"/>
            <a:ext cx="7142159" cy="304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5971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1B0EAE-804E-5091-F8D1-6E8142D6B8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238D33D-0153-4BD6-A37C-EE89DEE4EF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00" t="22357" r="9318" b="8956"/>
          <a:stretch/>
        </p:blipFill>
        <p:spPr>
          <a:xfrm>
            <a:off x="0" y="-1"/>
            <a:ext cx="12192000" cy="6908801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7A546339-532A-0571-E8BB-A3FA78374E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2508" y="66358"/>
            <a:ext cx="10801581" cy="1143000"/>
          </a:xfrm>
        </p:spPr>
        <p:txBody>
          <a:bodyPr>
            <a:normAutofit/>
          </a:bodyPr>
          <a:lstStyle>
            <a:lvl1pPr algn="l">
              <a:defRPr>
                <a:latin typeface="Proxima Nova Rg" panose="02000506030000020004" charset="0"/>
                <a:cs typeface="Proxima Nova Rg" panose="02000506030000020004" charset="0"/>
              </a:defRPr>
            </a:lvl1pPr>
          </a:lstStyle>
          <a:p>
            <a:r>
              <a:rPr lang="ru-RU" sz="4000" dirty="0"/>
              <a:t>Скорость и влажность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E9E8FDA-DE4E-EB0F-27B6-AB8121BEE9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148" y="66358"/>
            <a:ext cx="3096344" cy="870846"/>
          </a:xfrm>
          <a:prstGeom prst="rect">
            <a:avLst/>
          </a:prstGeom>
        </p:spPr>
      </p:pic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AA5CB696-6A76-4240-0563-03A3033C98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8362862"/>
              </p:ext>
            </p:extLst>
          </p:nvPr>
        </p:nvGraphicFramePr>
        <p:xfrm>
          <a:off x="511362" y="2335868"/>
          <a:ext cx="11169276" cy="38862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4781710" imgH="1663656" progId="Excel.Sheet.12">
                  <p:embed/>
                </p:oleObj>
              </mc:Choice>
              <mc:Fallback>
                <p:oleObj name="Worksheet" r:id="rId4" imgW="4781710" imgH="1663656" progId="Excel.Sheet.12">
                  <p:embed/>
                  <p:pic>
                    <p:nvPicPr>
                      <p:cNvPr id="8" name="Объект 7">
                        <a:extLst>
                          <a:ext uri="{FF2B5EF4-FFF2-40B4-BE49-F238E27FC236}">
                            <a16:creationId xmlns:a16="http://schemas.microsoft.com/office/drawing/2014/main" id="{AA5CB696-6A76-4240-0563-03A3033C982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11362" y="2335868"/>
                        <a:ext cx="11169276" cy="38862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359693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1B0EAE-804E-5091-F8D1-6E8142D6B8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238D33D-0153-4BD6-A37C-EE89DEE4EF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00" t="22357" r="9318" b="8956"/>
          <a:stretch/>
        </p:blipFill>
        <p:spPr>
          <a:xfrm>
            <a:off x="0" y="-1"/>
            <a:ext cx="12192000" cy="6908801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7A546339-532A-0571-E8BB-A3FA78374E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2508" y="66358"/>
            <a:ext cx="10801581" cy="1143000"/>
          </a:xfrm>
        </p:spPr>
        <p:txBody>
          <a:bodyPr>
            <a:normAutofit/>
          </a:bodyPr>
          <a:lstStyle>
            <a:lvl1pPr algn="l">
              <a:defRPr>
                <a:latin typeface="Proxima Nova Rg" panose="02000506030000020004" charset="0"/>
                <a:cs typeface="Proxima Nova Rg" panose="02000506030000020004" charset="0"/>
              </a:defRPr>
            </a:lvl1pPr>
          </a:lstStyle>
          <a:p>
            <a:r>
              <a:rPr lang="ru-RU" sz="4000" dirty="0"/>
              <a:t>Обдув с умом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E9E8FDA-DE4E-EB0F-27B6-AB8121BEE9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148" y="66358"/>
            <a:ext cx="3096344" cy="870846"/>
          </a:xfrm>
          <a:prstGeom prst="rect">
            <a:avLst/>
          </a:prstGeom>
        </p:spPr>
      </p:pic>
      <p:pic>
        <p:nvPicPr>
          <p:cNvPr id="11" name="Рисунок 4">
            <a:extLst>
              <a:ext uri="{FF2B5EF4-FFF2-40B4-BE49-F238E27FC236}">
                <a16:creationId xmlns:a16="http://schemas.microsoft.com/office/drawing/2014/main" id="{84ACF623-02DA-2D6D-CB69-C5EE5A4389B0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630431" y="2112579"/>
            <a:ext cx="8931137" cy="4478593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9137486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1B0EAE-804E-5091-F8D1-6E8142D6B8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238D33D-0153-4BD6-A37C-EE89DEE4EF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00" t="22357" r="9318" b="8956"/>
          <a:stretch/>
        </p:blipFill>
        <p:spPr>
          <a:xfrm>
            <a:off x="0" y="-1"/>
            <a:ext cx="12192000" cy="6908801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7A546339-532A-0571-E8BB-A3FA78374E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2508" y="66358"/>
            <a:ext cx="10801581" cy="1143000"/>
          </a:xfrm>
        </p:spPr>
        <p:txBody>
          <a:bodyPr>
            <a:normAutofit/>
          </a:bodyPr>
          <a:lstStyle>
            <a:lvl1pPr algn="l">
              <a:defRPr>
                <a:latin typeface="Proxima Nova Rg" panose="02000506030000020004" charset="0"/>
                <a:cs typeface="Proxima Nova Rg" panose="02000506030000020004" charset="0"/>
              </a:defRPr>
            </a:lvl1pPr>
          </a:lstStyle>
          <a:p>
            <a:r>
              <a:rPr lang="ru-RU" sz="4000" dirty="0"/>
              <a:t>Адресный обдув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E9E8FDA-DE4E-EB0F-27B6-AB8121BEE9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148" y="66358"/>
            <a:ext cx="3096344" cy="87084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0E37632-8202-74CC-2C03-33AC1EF975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9267" y="1855414"/>
            <a:ext cx="5434629" cy="469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8280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F539F7E-5449-D1CD-9EC7-6EBAC78C7B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00" t="22357" r="9318" b="8956"/>
          <a:stretch/>
        </p:blipFill>
        <p:spPr>
          <a:xfrm>
            <a:off x="-73572" y="0"/>
            <a:ext cx="12192000" cy="6908801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2508" y="66358"/>
            <a:ext cx="10801581" cy="1143000"/>
          </a:xfrm>
        </p:spPr>
        <p:txBody>
          <a:bodyPr>
            <a:normAutofit/>
          </a:bodyPr>
          <a:lstStyle>
            <a:lvl1pPr algn="l">
              <a:defRPr>
                <a:latin typeface="Proxima Nova Rg" panose="02000506030000020004" charset="0"/>
                <a:cs typeface="Proxima Nova Rg" panose="02000506030000020004" charset="0"/>
              </a:defRPr>
            </a:lvl1pPr>
          </a:lstStyle>
          <a:p>
            <a:r>
              <a:rPr lang="ru-RU" sz="4000" dirty="0"/>
              <a:t>Освещение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148" y="66358"/>
            <a:ext cx="3096344" cy="870846"/>
          </a:xfrm>
          <a:prstGeom prst="rect">
            <a:avLst/>
          </a:prstGeom>
        </p:spPr>
      </p:pic>
      <p:sp>
        <p:nvSpPr>
          <p:cNvPr id="2" name="Rectangle 6">
            <a:extLst>
              <a:ext uri="{FF2B5EF4-FFF2-40B4-BE49-F238E27FC236}">
                <a16:creationId xmlns:a16="http://schemas.microsoft.com/office/drawing/2014/main" id="{32677F5F-ECDE-9D99-7430-C1D31236E6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591" y="2226688"/>
            <a:ext cx="10930758" cy="412196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700" dirty="0">
                <a:latin typeface="Proxima Nova"/>
                <a:ea typeface="+mj-ea"/>
                <a:cs typeface="+mj-cs"/>
              </a:rPr>
              <a:t>Для дойных: 18 на 6 часов (250 люкс стол, 200 лежак)</a:t>
            </a:r>
          </a:p>
          <a:p>
            <a:pPr marL="0" algn="just">
              <a:lnSpc>
                <a:spcPct val="100000"/>
              </a:lnSpc>
              <a:spcAft>
                <a:spcPts val="800"/>
              </a:spcAft>
            </a:pPr>
            <a:r>
              <a:rPr lang="ru-RU" sz="2700" dirty="0">
                <a:latin typeface="Proxima Nova"/>
                <a:ea typeface="+mj-ea"/>
                <a:cs typeface="+mj-cs"/>
              </a:rPr>
              <a:t>Чем длиннее световой день – тем выше секреция пролактина за счет снижения экспрессии рецепторов пролактина. Исследования разных стран показывают: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700" dirty="0">
                <a:latin typeface="Proxima Nova"/>
                <a:ea typeface="+mj-ea"/>
                <a:cs typeface="+mj-cs"/>
              </a:rPr>
              <a:t>Увеличение светового дня с 12 до 16 часов повысило потребление СВ до 1 кг СВ и увеличило удой на 2,3 кг 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700" dirty="0">
                <a:latin typeface="Proxima Nova"/>
                <a:ea typeface="+mj-ea"/>
                <a:cs typeface="+mj-cs"/>
              </a:rPr>
              <a:t>Сокращения освещенности на 1 час уменьшило потребление СВ на 8-10%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E0E5A1B-88D4-3474-9629-F0B85D7D0EE6}"/>
              </a:ext>
            </a:extLst>
          </p:cNvPr>
          <p:cNvSpPr/>
          <p:nvPr/>
        </p:nvSpPr>
        <p:spPr>
          <a:xfrm>
            <a:off x="5346886" y="6379041"/>
            <a:ext cx="6512606" cy="249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https://thedairylandinitiative.vetmed.wisc.edu/home/housing-module/adult-cow-housing/photoperiod-and-lighting/</a:t>
            </a:r>
            <a:endParaRPr lang="ru-RU" sz="1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0532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F539F7E-5449-D1CD-9EC7-6EBAC78C7B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500" t="22357" r="9318" b="8956"/>
          <a:stretch/>
        </p:blipFill>
        <p:spPr>
          <a:xfrm>
            <a:off x="-73572" y="0"/>
            <a:ext cx="12192000" cy="6908801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2508" y="66358"/>
            <a:ext cx="10801581" cy="1143000"/>
          </a:xfrm>
        </p:spPr>
        <p:txBody>
          <a:bodyPr>
            <a:normAutofit/>
          </a:bodyPr>
          <a:lstStyle>
            <a:lvl1pPr algn="l">
              <a:defRPr>
                <a:latin typeface="Proxima Nova Rg" panose="02000506030000020004" charset="0"/>
                <a:cs typeface="Proxima Nova Rg" panose="02000506030000020004" charset="0"/>
              </a:defRPr>
            </a:lvl1pPr>
          </a:lstStyle>
          <a:p>
            <a:r>
              <a:rPr lang="ru-RU" sz="4000" dirty="0"/>
              <a:t>Управление светом 24/365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148" y="66358"/>
            <a:ext cx="3096344" cy="870846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1DA46FF-F970-D035-18EC-0B994167A2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9424" y="2131263"/>
            <a:ext cx="3149585" cy="4619020"/>
          </a:xfrm>
          <a:prstGeom prst="rect">
            <a:avLst/>
          </a:prstGeom>
        </p:spPr>
      </p:pic>
      <p:pic>
        <p:nvPicPr>
          <p:cNvPr id="18" name="WhatsApp Video 2023-05-12 at 15.58.56">
            <a:hlinkClick r:id="" action="ppaction://media"/>
            <a:extLst>
              <a:ext uri="{FF2B5EF4-FFF2-40B4-BE49-F238E27FC236}">
                <a16:creationId xmlns:a16="http://schemas.microsoft.com/office/drawing/2014/main" id="{53110B03-C624-189E-0199-D0DAB49BE8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9300" y="2113561"/>
            <a:ext cx="3246749" cy="461902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D1F3776-EBDC-24BE-224D-A556171B6B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61874" y="2143653"/>
            <a:ext cx="3473378" cy="4631169"/>
          </a:xfrm>
          <a:prstGeom prst="rect">
            <a:avLst/>
          </a:prstGeom>
        </p:spPr>
      </p:pic>
      <p:pic>
        <p:nvPicPr>
          <p:cNvPr id="5" name="Изображение 16" descr="1.1 ЛП РУС (1)">
            <a:extLst>
              <a:ext uri="{FF2B5EF4-FFF2-40B4-BE49-F238E27FC236}">
                <a16:creationId xmlns:a16="http://schemas.microsoft.com/office/drawing/2014/main" id="{7C339906-3EC0-E06B-CA58-ABEE6BB6EB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48635" y="5495297"/>
            <a:ext cx="1279525" cy="127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304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1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651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F539F7E-5449-D1CD-9EC7-6EBAC78C7B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00" t="22357" r="9318" b="8956"/>
          <a:stretch/>
        </p:blipFill>
        <p:spPr>
          <a:xfrm>
            <a:off x="-73572" y="0"/>
            <a:ext cx="12192000" cy="6908801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2508" y="66358"/>
            <a:ext cx="10801581" cy="1143000"/>
          </a:xfrm>
        </p:spPr>
        <p:txBody>
          <a:bodyPr>
            <a:normAutofit/>
          </a:bodyPr>
          <a:lstStyle>
            <a:lvl1pPr algn="l">
              <a:defRPr>
                <a:latin typeface="Proxima Nova Rg" panose="02000506030000020004" charset="0"/>
                <a:cs typeface="Proxima Nova Rg" panose="02000506030000020004" charset="0"/>
              </a:defRPr>
            </a:lvl1pPr>
          </a:lstStyle>
          <a:p>
            <a:r>
              <a:rPr lang="ru-RU" sz="4000" dirty="0" err="1"/>
              <a:t>Водопоение</a:t>
            </a:r>
            <a:endParaRPr lang="ru-RU" sz="4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148" y="66358"/>
            <a:ext cx="3096344" cy="870846"/>
          </a:xfrm>
          <a:prstGeom prst="rect">
            <a:avLst/>
          </a:prstGeom>
        </p:spPr>
      </p:pic>
      <p:sp>
        <p:nvSpPr>
          <p:cNvPr id="2" name="Rectangle 6">
            <a:extLst>
              <a:ext uri="{FF2B5EF4-FFF2-40B4-BE49-F238E27FC236}">
                <a16:creationId xmlns:a16="http://schemas.microsoft.com/office/drawing/2014/main" id="{32677F5F-ECDE-9D99-7430-C1D31236E6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455" y="2103056"/>
            <a:ext cx="11397037" cy="487210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700" dirty="0">
                <a:latin typeface="Proxima Nova"/>
                <a:ea typeface="+mj-ea"/>
                <a:cs typeface="+mj-cs"/>
              </a:rPr>
              <a:t>На каждый 1 литр молока необходимо 3-4 литра воды</a:t>
            </a:r>
          </a:p>
          <a:p>
            <a:pPr marL="457200" indent="-4572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700" dirty="0">
                <a:latin typeface="Proxima Nova"/>
                <a:ea typeface="+mj-ea"/>
                <a:cs typeface="+mj-cs"/>
              </a:rPr>
              <a:t>На каждый 1 кг увеличения потребленного сухого вещества (СВ) необходимо 1,58 кг воды</a:t>
            </a:r>
          </a:p>
          <a:p>
            <a:pPr marL="457200" indent="-4572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700" dirty="0">
                <a:latin typeface="Proxima Nova"/>
                <a:ea typeface="+mj-ea"/>
                <a:cs typeface="+mj-cs"/>
              </a:rPr>
              <a:t>При тепловом стресс потребление воды увеличивается 1,5 -2 раза</a:t>
            </a:r>
          </a:p>
          <a:p>
            <a:pPr marL="0" indent="0" algn="just">
              <a:spcAft>
                <a:spcPts val="1000"/>
              </a:spcAft>
              <a:buNone/>
            </a:pPr>
            <a:r>
              <a:rPr lang="ru-RU" sz="2700" dirty="0">
                <a:latin typeface="Proxima Nova"/>
                <a:ea typeface="+mj-ea"/>
                <a:cs typeface="+mj-cs"/>
              </a:rPr>
              <a:t>Нормы для без привязи:</a:t>
            </a:r>
          </a:p>
          <a:p>
            <a:pPr marL="457200" indent="-4572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700" dirty="0">
                <a:latin typeface="Proxima Nova"/>
                <a:ea typeface="+mj-ea"/>
                <a:cs typeface="+mj-cs"/>
              </a:rPr>
              <a:t>групповые поилки на 25-35 животных</a:t>
            </a:r>
          </a:p>
          <a:p>
            <a:pPr marL="457200" indent="-4572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700" dirty="0">
                <a:latin typeface="Proxima Nova"/>
                <a:ea typeface="+mj-ea"/>
                <a:cs typeface="+mj-cs"/>
              </a:rPr>
              <a:t>фронт поения 10-12 см на голову</a:t>
            </a:r>
          </a:p>
          <a:p>
            <a:pPr marL="457200" indent="-4572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700" dirty="0">
                <a:latin typeface="Proxima Nova"/>
                <a:ea typeface="+mj-ea"/>
                <a:cs typeface="+mj-cs"/>
              </a:rPr>
              <a:t>проходы в зонах поилок 4-6 метров</a:t>
            </a:r>
          </a:p>
          <a:p>
            <a:pPr marL="457200" indent="-4572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700" dirty="0">
                <a:latin typeface="Proxima Nova"/>
                <a:ea typeface="+mj-ea"/>
                <a:cs typeface="+mj-cs"/>
              </a:rPr>
              <a:t>расстояние от скотоместа до поилки не более 20-23 метров</a:t>
            </a:r>
          </a:p>
          <a:p>
            <a:pPr marL="457200" indent="-4572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700" dirty="0">
                <a:latin typeface="Proxima Nova"/>
                <a:ea typeface="+mj-ea"/>
                <a:cs typeface="+mj-cs"/>
              </a:rPr>
              <a:t>вода должна быть слегка теплой </a:t>
            </a:r>
          </a:p>
          <a:p>
            <a:pPr marL="457200" indent="-45720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ru-RU" sz="2700" dirty="0">
              <a:latin typeface="Proxima Nova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689508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F539F7E-5449-D1CD-9EC7-6EBAC78C7B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00" t="22357" r="9318" b="8956"/>
          <a:stretch/>
        </p:blipFill>
        <p:spPr>
          <a:xfrm>
            <a:off x="-73572" y="0"/>
            <a:ext cx="12192000" cy="6908801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2508" y="66358"/>
            <a:ext cx="10801581" cy="1143000"/>
          </a:xfrm>
        </p:spPr>
        <p:txBody>
          <a:bodyPr>
            <a:normAutofit/>
          </a:bodyPr>
          <a:lstStyle>
            <a:lvl1pPr algn="l">
              <a:defRPr>
                <a:latin typeface="Proxima Nova Rg" panose="02000506030000020004" charset="0"/>
                <a:cs typeface="Proxima Nova Rg" panose="02000506030000020004" charset="0"/>
              </a:defRPr>
            </a:lvl1pPr>
          </a:lstStyle>
          <a:p>
            <a:r>
              <a:rPr lang="ru-RU" sz="4000" dirty="0"/>
              <a:t>Контроль потребления воды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148" y="66358"/>
            <a:ext cx="3096344" cy="87084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BAB9B4A-CD9F-A896-A8FE-F5BEAF7F65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2826" y="2105514"/>
            <a:ext cx="6422232" cy="4528277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97C0644E-EF4F-FA1F-ED03-5FD2B5AADAB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1323" t="-1163" r="18577" b="1163"/>
          <a:stretch>
            <a:fillRect/>
          </a:stretch>
        </p:blipFill>
        <p:spPr>
          <a:xfrm>
            <a:off x="175199" y="2105513"/>
            <a:ext cx="5406251" cy="452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0374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F539F7E-5449-D1CD-9EC7-6EBAC78C7B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00" t="22357" r="9318" b="8956"/>
          <a:stretch/>
        </p:blipFill>
        <p:spPr>
          <a:xfrm>
            <a:off x="-73572" y="0"/>
            <a:ext cx="12192000" cy="6908801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2508" y="66358"/>
            <a:ext cx="10801581" cy="1143000"/>
          </a:xfrm>
        </p:spPr>
        <p:txBody>
          <a:bodyPr>
            <a:normAutofit/>
          </a:bodyPr>
          <a:lstStyle>
            <a:lvl1pPr algn="l">
              <a:defRPr>
                <a:latin typeface="Proxima Nova Rg" panose="02000506030000020004" charset="0"/>
                <a:cs typeface="Proxima Nova Rg" panose="02000506030000020004" charset="0"/>
              </a:defRPr>
            </a:lvl1pPr>
          </a:lstStyle>
          <a:p>
            <a:r>
              <a:rPr lang="ru-RU" sz="4000" dirty="0"/>
              <a:t>Расходы на электроэнергию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148" y="66358"/>
            <a:ext cx="3096344" cy="870846"/>
          </a:xfrm>
          <a:prstGeom prst="rect">
            <a:avLst/>
          </a:prstGeom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459352FA-10F0-2BD8-01BD-185DD7E1DD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2806780"/>
              </p:ext>
            </p:extLst>
          </p:nvPr>
        </p:nvGraphicFramePr>
        <p:xfrm>
          <a:off x="1842654" y="1275716"/>
          <a:ext cx="6001407" cy="25449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85787">
                  <a:extLst>
                    <a:ext uri="{9D8B030D-6E8A-4147-A177-3AD203B41FA5}">
                      <a16:colId xmlns:a16="http://schemas.microsoft.com/office/drawing/2014/main" val="934549482"/>
                    </a:ext>
                  </a:extLst>
                </a:gridCol>
                <a:gridCol w="1114097">
                  <a:extLst>
                    <a:ext uri="{9D8B030D-6E8A-4147-A177-3AD203B41FA5}">
                      <a16:colId xmlns:a16="http://schemas.microsoft.com/office/drawing/2014/main" val="827804388"/>
                    </a:ext>
                  </a:extLst>
                </a:gridCol>
                <a:gridCol w="1201523">
                  <a:extLst>
                    <a:ext uri="{9D8B030D-6E8A-4147-A177-3AD203B41FA5}">
                      <a16:colId xmlns:a16="http://schemas.microsoft.com/office/drawing/2014/main" val="1885943615"/>
                    </a:ext>
                  </a:extLst>
                </a:gridCol>
              </a:tblGrid>
              <a:tr h="245610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ru-RU" sz="1500" b="1" u="none" strike="noStrike">
                          <a:effectLst/>
                        </a:rPr>
                        <a:t>25-03-2024 21:05:10</a:t>
                      </a:r>
                      <a:endParaRPr lang="ru-RU" sz="15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318842"/>
                  </a:ext>
                </a:extLst>
              </a:tr>
              <a:tr h="245610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ru-RU" sz="1500" b="1" u="none" strike="noStrike" dirty="0">
                          <a:effectLst/>
                        </a:rPr>
                        <a:t>Вентиляция и орошение 7</a:t>
                      </a:r>
                      <a:endParaRPr lang="ru-RU" sz="15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9030936"/>
                  </a:ext>
                </a:extLst>
              </a:tr>
              <a:tr h="3285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u="none" strike="noStrike">
                          <a:effectLst/>
                        </a:rPr>
                        <a:t>Параметр</a:t>
                      </a:r>
                      <a:endParaRPr lang="ru-RU" sz="15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u="none" strike="noStrike">
                          <a:effectLst/>
                        </a:rPr>
                        <a:t>Значение</a:t>
                      </a:r>
                      <a:endParaRPr lang="ru-RU" sz="15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u="none" strike="noStrike" dirty="0">
                          <a:effectLst/>
                        </a:rPr>
                        <a:t>Ед. изм.</a:t>
                      </a:r>
                      <a:endParaRPr lang="ru-RU" sz="15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874412061"/>
                  </a:ext>
                </a:extLst>
              </a:tr>
              <a:tr h="2456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u="none" strike="noStrike">
                          <a:effectLst/>
                        </a:rPr>
                        <a:t>Индекс теплового стресса</a:t>
                      </a:r>
                      <a:endParaRPr lang="ru-RU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</a:rPr>
                        <a:t>50</a:t>
                      </a:r>
                      <a:endParaRPr lang="ru-RU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THI</a:t>
                      </a:r>
                      <a:r>
                        <a:rPr lang="ru-RU" sz="2000" u="none" strike="noStrike" dirty="0">
                          <a:effectLst/>
                        </a:rPr>
                        <a:t> </a:t>
                      </a:r>
                      <a:endParaRPr lang="ru-RU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779253918"/>
                  </a:ext>
                </a:extLst>
              </a:tr>
              <a:tr h="2456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u="none" strike="noStrike">
                          <a:effectLst/>
                        </a:rPr>
                        <a:t>Концентрация </a:t>
                      </a:r>
                      <a:r>
                        <a:rPr lang="en-US" sz="2000" u="none" strike="noStrike">
                          <a:effectLst/>
                        </a:rPr>
                        <a:t>NH3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</a:rPr>
                        <a:t>3.935</a:t>
                      </a:r>
                      <a:endParaRPr lang="ru-RU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</a:rPr>
                        <a:t>мг/м3</a:t>
                      </a:r>
                      <a:endParaRPr lang="ru-RU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793364725"/>
                  </a:ext>
                </a:extLst>
              </a:tr>
              <a:tr h="2456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u="none" strike="noStrike">
                          <a:effectLst/>
                        </a:rPr>
                        <a:t>Текущая влажность</a:t>
                      </a:r>
                      <a:endParaRPr lang="ru-RU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</a:rPr>
                        <a:t>78.21</a:t>
                      </a:r>
                      <a:endParaRPr lang="ru-RU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% RH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840430674"/>
                  </a:ext>
                </a:extLst>
              </a:tr>
              <a:tr h="2456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u="none" strike="noStrike">
                          <a:effectLst/>
                        </a:rPr>
                        <a:t>Текущая температура</a:t>
                      </a:r>
                      <a:endParaRPr lang="ru-RU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</a:rPr>
                        <a:t>9.55</a:t>
                      </a:r>
                      <a:endParaRPr lang="ru-RU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°C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874446794"/>
                  </a:ext>
                </a:extLst>
              </a:tr>
              <a:tr h="2456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u="none" strike="noStrike" dirty="0">
                          <a:effectLst/>
                        </a:rPr>
                        <a:t>Выходная частота: ВШ</a:t>
                      </a:r>
                      <a:endParaRPr lang="ru-RU" sz="1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>
                          <a:effectLst/>
                        </a:rPr>
                        <a:t>30</a:t>
                      </a:r>
                      <a:endParaRPr lang="ru-RU" sz="1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dirty="0">
                          <a:effectLst/>
                        </a:rPr>
                        <a:t>Гц</a:t>
                      </a:r>
                      <a:endParaRPr lang="ru-RU" sz="1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221027272"/>
                  </a:ext>
                </a:extLst>
              </a:tr>
              <a:tr h="1828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u="none" strike="noStrike" dirty="0">
                          <a:effectLst/>
                        </a:rPr>
                        <a:t>Выходная частота: ПВ</a:t>
                      </a:r>
                      <a:endParaRPr lang="ru-RU" sz="1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dirty="0">
                          <a:effectLst/>
                        </a:rPr>
                        <a:t>15</a:t>
                      </a:r>
                      <a:endParaRPr lang="ru-RU" sz="1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dirty="0">
                          <a:effectLst/>
                        </a:rPr>
                        <a:t>Гц</a:t>
                      </a:r>
                      <a:endParaRPr lang="ru-RU" sz="1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610583108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32958170-332B-FB62-10C4-FEE840F7F7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2930994"/>
              </p:ext>
            </p:extLst>
          </p:nvPr>
        </p:nvGraphicFramePr>
        <p:xfrm>
          <a:off x="2239376" y="4202691"/>
          <a:ext cx="8071944" cy="23241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13737">
                  <a:extLst>
                    <a:ext uri="{9D8B030D-6E8A-4147-A177-3AD203B41FA5}">
                      <a16:colId xmlns:a16="http://schemas.microsoft.com/office/drawing/2014/main" val="322932889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409674072"/>
                    </a:ext>
                  </a:extLst>
                </a:gridCol>
                <a:gridCol w="1072056">
                  <a:extLst>
                    <a:ext uri="{9D8B030D-6E8A-4147-A177-3AD203B41FA5}">
                      <a16:colId xmlns:a16="http://schemas.microsoft.com/office/drawing/2014/main" val="3746313938"/>
                    </a:ext>
                  </a:extLst>
                </a:gridCol>
                <a:gridCol w="1576551">
                  <a:extLst>
                    <a:ext uri="{9D8B030D-6E8A-4147-A177-3AD203B41FA5}">
                      <a16:colId xmlns:a16="http://schemas.microsoft.com/office/drawing/2014/main" val="1646018197"/>
                    </a:ext>
                  </a:extLst>
                </a:gridCol>
              </a:tblGrid>
              <a:tr h="3410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2500" u="none" strike="noStrike">
                          <a:effectLst/>
                        </a:rPr>
                        <a:t>Приточная вентиляция (рукава) 1</a:t>
                      </a:r>
                      <a:endParaRPr lang="ru-RU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500" u="none" strike="noStrike">
                          <a:effectLst/>
                        </a:rPr>
                        <a:t>ч</a:t>
                      </a:r>
                      <a:endParaRPr lang="ru-RU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2500" u="none" strike="noStrike" dirty="0">
                          <a:effectLst/>
                        </a:rPr>
                        <a:t>3718</a:t>
                      </a:r>
                      <a:endParaRPr lang="ru-RU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2500" u="none" strike="noStrike" dirty="0">
                          <a:effectLst/>
                        </a:rPr>
                        <a:t>40 898 ₽</a:t>
                      </a:r>
                      <a:endParaRPr lang="ru-RU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094710789"/>
                  </a:ext>
                </a:extLst>
              </a:tr>
              <a:tr h="3410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2500" u="none" strike="noStrike">
                          <a:effectLst/>
                        </a:rPr>
                        <a:t>Приточная вентиляция (рукава) 2</a:t>
                      </a:r>
                      <a:endParaRPr lang="ru-RU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500" u="none" strike="noStrike">
                          <a:effectLst/>
                        </a:rPr>
                        <a:t>ч</a:t>
                      </a:r>
                      <a:endParaRPr lang="ru-RU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2500" u="none" strike="noStrike" dirty="0">
                          <a:effectLst/>
                        </a:rPr>
                        <a:t>3438</a:t>
                      </a:r>
                      <a:endParaRPr lang="ru-RU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2500" u="none" strike="noStrike">
                          <a:effectLst/>
                        </a:rPr>
                        <a:t>37 818 ₽</a:t>
                      </a:r>
                      <a:endParaRPr lang="ru-RU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516381149"/>
                  </a:ext>
                </a:extLst>
              </a:tr>
              <a:tr h="3410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2500" u="none" strike="noStrike">
                          <a:effectLst/>
                        </a:rPr>
                        <a:t>Вытяжные шахты 1</a:t>
                      </a:r>
                      <a:endParaRPr lang="ru-RU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500" u="none" strike="noStrike">
                          <a:effectLst/>
                        </a:rPr>
                        <a:t>ч</a:t>
                      </a:r>
                      <a:endParaRPr lang="ru-RU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2500" u="none" strike="noStrike" dirty="0">
                          <a:effectLst/>
                        </a:rPr>
                        <a:t>3884</a:t>
                      </a:r>
                      <a:endParaRPr lang="ru-RU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2500" u="none" strike="noStrike">
                          <a:effectLst/>
                        </a:rPr>
                        <a:t>42 724 ₽</a:t>
                      </a:r>
                      <a:endParaRPr lang="ru-RU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131701122"/>
                  </a:ext>
                </a:extLst>
              </a:tr>
              <a:tr h="3410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2500" u="none" strike="noStrike">
                          <a:effectLst/>
                        </a:rPr>
                        <a:t>Вытяжные шахты 2</a:t>
                      </a:r>
                      <a:endParaRPr lang="ru-RU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500" u="none" strike="noStrike">
                          <a:effectLst/>
                        </a:rPr>
                        <a:t>ч</a:t>
                      </a:r>
                      <a:endParaRPr lang="ru-RU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2500" u="none" strike="noStrike" dirty="0">
                          <a:effectLst/>
                        </a:rPr>
                        <a:t>3950</a:t>
                      </a:r>
                      <a:endParaRPr lang="ru-RU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2500" u="none" strike="noStrike">
                          <a:effectLst/>
                        </a:rPr>
                        <a:t>43 450 ₽</a:t>
                      </a:r>
                      <a:endParaRPr lang="ru-RU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089691642"/>
                  </a:ext>
                </a:extLst>
              </a:tr>
              <a:tr h="3410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2500" u="none" strike="noStrike">
                          <a:effectLst/>
                        </a:rPr>
                        <a:t>Орошение</a:t>
                      </a:r>
                      <a:endParaRPr lang="ru-RU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500" u="none" strike="noStrike">
                          <a:effectLst/>
                        </a:rPr>
                        <a:t>ч</a:t>
                      </a:r>
                      <a:endParaRPr lang="ru-RU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2500" u="none" strike="noStrike" dirty="0">
                          <a:effectLst/>
                        </a:rPr>
                        <a:t>1943</a:t>
                      </a:r>
                      <a:endParaRPr lang="ru-RU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2500" u="none" strike="noStrike">
                          <a:effectLst/>
                        </a:rPr>
                        <a:t>21 373 ₽</a:t>
                      </a:r>
                      <a:endParaRPr lang="ru-RU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640372000"/>
                  </a:ext>
                </a:extLst>
              </a:tr>
              <a:tr h="354707">
                <a:tc>
                  <a:txBody>
                    <a:bodyPr/>
                    <a:lstStyle/>
                    <a:p>
                      <a:pPr algn="l" fontAlgn="b"/>
                      <a:r>
                        <a:rPr lang="ru-RU" sz="2500" b="1" i="0" u="none" strike="noStrike" dirty="0">
                          <a:effectLst/>
                          <a:latin typeface="Arial" panose="020B0604020202020204" pitchFamily="34" charset="0"/>
                        </a:rPr>
                        <a:t>Сумма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25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500" b="1" i="0" u="none" strike="noStrike" dirty="0">
                          <a:effectLst/>
                          <a:latin typeface="Arial" panose="020B0604020202020204" pitchFamily="34" charset="0"/>
                        </a:rPr>
                        <a:t>16 933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500" b="1" u="none" strike="noStrike" dirty="0">
                          <a:effectLst/>
                        </a:rPr>
                        <a:t>186 263 ₽</a:t>
                      </a:r>
                      <a:endParaRPr lang="ru-RU" sz="25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217316911"/>
                  </a:ext>
                </a:extLst>
              </a:tr>
            </a:tbl>
          </a:graphicData>
        </a:graphic>
      </p:graphicFrame>
      <p:pic>
        <p:nvPicPr>
          <p:cNvPr id="6" name="Изображение 16" descr="1.1 ЛП РУС (1)">
            <a:extLst>
              <a:ext uri="{FF2B5EF4-FFF2-40B4-BE49-F238E27FC236}">
                <a16:creationId xmlns:a16="http://schemas.microsoft.com/office/drawing/2014/main" id="{49F06419-C3A7-06C2-4D89-6950F67FEF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8635" y="5495297"/>
            <a:ext cx="1279525" cy="127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5599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F539F7E-5449-D1CD-9EC7-6EBAC78C7B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00" t="22357" r="9318" b="8956"/>
          <a:stretch/>
        </p:blipFill>
        <p:spPr>
          <a:xfrm>
            <a:off x="0" y="-1"/>
            <a:ext cx="12192000" cy="6908801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2508" y="66358"/>
            <a:ext cx="10801581" cy="1143000"/>
          </a:xfrm>
        </p:spPr>
        <p:txBody>
          <a:bodyPr>
            <a:normAutofit/>
          </a:bodyPr>
          <a:lstStyle>
            <a:lvl1pPr algn="l">
              <a:defRPr>
                <a:latin typeface="Proxima Nova Rg" panose="02000506030000020004" charset="0"/>
                <a:cs typeface="Proxima Nova Rg" panose="02000506030000020004" charset="0"/>
              </a:defRPr>
            </a:lvl1pPr>
          </a:lstStyle>
          <a:p>
            <a:r>
              <a:rPr lang="ru-RU" sz="4000" dirty="0"/>
              <a:t>Современная ферма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148" y="66358"/>
            <a:ext cx="3096344" cy="870846"/>
          </a:xfrm>
          <a:prstGeom prst="rect">
            <a:avLst/>
          </a:prstGeom>
        </p:spPr>
      </p:pic>
      <p:pic>
        <p:nvPicPr>
          <p:cNvPr id="5" name="Рисунок 4" descr="Изображение выглядит как Мультфильм, фантастика, иллюстрация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2A87150C-46E2-1794-6EBB-4307999156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257" y="1220794"/>
            <a:ext cx="7557654" cy="557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2126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F539F7E-5449-D1CD-9EC7-6EBAC78C7B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00" t="22357" r="9318" b="8956"/>
          <a:stretch/>
        </p:blipFill>
        <p:spPr>
          <a:xfrm>
            <a:off x="-73572" y="0"/>
            <a:ext cx="12192000" cy="6908801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2508" y="66358"/>
            <a:ext cx="10801581" cy="1143000"/>
          </a:xfrm>
        </p:spPr>
        <p:txBody>
          <a:bodyPr>
            <a:normAutofit/>
          </a:bodyPr>
          <a:lstStyle>
            <a:lvl1pPr algn="l">
              <a:defRPr>
                <a:latin typeface="Proxima Nova Rg" panose="02000506030000020004" charset="0"/>
                <a:cs typeface="Proxima Nova Rg" panose="02000506030000020004" charset="0"/>
              </a:defRPr>
            </a:lvl1pPr>
          </a:lstStyle>
          <a:p>
            <a:r>
              <a:rPr lang="ru-RU" sz="4000" dirty="0"/>
              <a:t>Комфорт важен везде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148" y="66358"/>
            <a:ext cx="3096344" cy="870846"/>
          </a:xfrm>
          <a:prstGeom prst="rect">
            <a:avLst/>
          </a:prstGeom>
        </p:spPr>
      </p:pic>
      <p:pic>
        <p:nvPicPr>
          <p:cNvPr id="7170" name="Picture 2" descr="https://static.tildacdn.com/tild6361-3238-4065-b966-383363323036/_viber_2020-07-17_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023" y="1744393"/>
            <a:ext cx="6593057" cy="4944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Изображение 16" descr="1.1 ЛП РУС (1)">
            <a:extLst>
              <a:ext uri="{FF2B5EF4-FFF2-40B4-BE49-F238E27FC236}">
                <a16:creationId xmlns:a16="http://schemas.microsoft.com/office/drawing/2014/main" id="{7F7ACBD2-2E89-9927-6DF1-6A22AEE2FA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3209" y="5578475"/>
            <a:ext cx="1279525" cy="127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0057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F539F7E-5449-D1CD-9EC7-6EBAC78C7B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00" t="22357" r="9318" b="8956"/>
          <a:stretch/>
        </p:blipFill>
        <p:spPr>
          <a:xfrm>
            <a:off x="-73572" y="0"/>
            <a:ext cx="12192000" cy="6908801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2508" y="66358"/>
            <a:ext cx="10801581" cy="1143000"/>
          </a:xfrm>
        </p:spPr>
        <p:txBody>
          <a:bodyPr>
            <a:normAutofit/>
          </a:bodyPr>
          <a:lstStyle>
            <a:lvl1pPr algn="l">
              <a:defRPr>
                <a:latin typeface="Proxima Nova Rg" panose="02000506030000020004" charset="0"/>
                <a:cs typeface="Proxima Nova Rg" panose="02000506030000020004" charset="0"/>
              </a:defRPr>
            </a:lvl1pPr>
          </a:lstStyle>
          <a:p>
            <a:r>
              <a:rPr lang="ru-RU" sz="4000" dirty="0"/>
              <a:t>Контроль персонала и стола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148" y="66358"/>
            <a:ext cx="3096344" cy="87084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420E661-1073-6957-49A4-FC61A40552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7440" y="2206500"/>
            <a:ext cx="4828519" cy="4432962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722C996-71E9-2BF0-4D36-D5353D4BBD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611" y="2201468"/>
            <a:ext cx="5917325" cy="443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0241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F539F7E-5449-D1CD-9EC7-6EBAC78C7B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00" t="22357" r="9318" b="8956"/>
          <a:stretch/>
        </p:blipFill>
        <p:spPr>
          <a:xfrm>
            <a:off x="0" y="52549"/>
            <a:ext cx="12192000" cy="6908801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2508" y="66358"/>
            <a:ext cx="10801581" cy="1143000"/>
          </a:xfrm>
        </p:spPr>
        <p:txBody>
          <a:bodyPr>
            <a:normAutofit/>
          </a:bodyPr>
          <a:lstStyle>
            <a:lvl1pPr algn="l">
              <a:defRPr>
                <a:latin typeface="Proxima Nova Rg" panose="02000506030000020004" charset="0"/>
                <a:cs typeface="Proxima Nova Rg" panose="02000506030000020004" charset="0"/>
              </a:defRPr>
            </a:lvl1pPr>
          </a:lstStyle>
          <a:p>
            <a:r>
              <a:rPr lang="ru-RU" sz="4000" dirty="0"/>
              <a:t>Будущее рядом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148" y="66358"/>
            <a:ext cx="3096344" cy="870846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5C06FDF-6C15-68BA-2B25-55DB519F77CE}"/>
              </a:ext>
            </a:extLst>
          </p:cNvPr>
          <p:cNvSpPr/>
          <p:nvPr/>
        </p:nvSpPr>
        <p:spPr>
          <a:xfrm>
            <a:off x="5253831" y="3205893"/>
            <a:ext cx="645205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4000" dirty="0">
                <a:latin typeface="Proxima Nova"/>
                <a:ea typeface="+mj-ea"/>
                <a:cs typeface="+mj-cs"/>
              </a:rPr>
              <a:t>Ферма будущего – это «человеческая» </a:t>
            </a:r>
          </a:p>
          <a:p>
            <a:pPr algn="ctr" fontAlgn="base"/>
            <a:r>
              <a:rPr lang="ru-RU" sz="4000" dirty="0">
                <a:latin typeface="Proxima Nova"/>
                <a:ea typeface="+mj-ea"/>
                <a:cs typeface="+mj-cs"/>
              </a:rPr>
              <a:t>ферма без людей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6A466E-2DBC-B7FE-90B7-33CC3160FAC3}"/>
              </a:ext>
            </a:extLst>
          </p:cNvPr>
          <p:cNvSpPr txBox="1"/>
          <p:nvPr/>
        </p:nvSpPr>
        <p:spPr>
          <a:xfrm>
            <a:off x="1504720" y="3555122"/>
            <a:ext cx="20874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Люди</a:t>
            </a:r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Коровы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</a:rPr>
              <a:t>ПРИБЫЛЬ</a:t>
            </a:r>
            <a:endParaRPr lang="ru-RU" sz="1800" dirty="0">
              <a:solidFill>
                <a:schemeClr val="bg1"/>
              </a:solidFill>
            </a:endParaRPr>
          </a:p>
        </p:txBody>
      </p:sp>
      <p:pic>
        <p:nvPicPr>
          <p:cNvPr id="144" name="IMAGE 2024-05-08 13:58:01.jpg" descr="IMAGE 2024-05-08 13:58:0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2206" y="2481153"/>
            <a:ext cx="3802688" cy="380268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331005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F539F7E-5449-D1CD-9EC7-6EBAC78C7B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00" t="22357" r="9318" b="8956"/>
          <a:stretch/>
        </p:blipFill>
        <p:spPr>
          <a:xfrm>
            <a:off x="0" y="-1"/>
            <a:ext cx="12192000" cy="6908801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2508" y="66358"/>
            <a:ext cx="10801581" cy="1143000"/>
          </a:xfrm>
        </p:spPr>
        <p:txBody>
          <a:bodyPr>
            <a:normAutofit/>
          </a:bodyPr>
          <a:lstStyle>
            <a:lvl1pPr algn="l">
              <a:defRPr>
                <a:latin typeface="Proxima Nova Rg" panose="02000506030000020004" charset="0"/>
                <a:cs typeface="Proxima Nova Rg" panose="02000506030000020004" charset="0"/>
              </a:defRPr>
            </a:lvl1pPr>
          </a:lstStyle>
          <a:p>
            <a:r>
              <a:rPr lang="ru-RU" sz="4000" dirty="0"/>
              <a:t>Цифровые сообщества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148" y="66358"/>
            <a:ext cx="3096344" cy="8708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6A466E-2DBC-B7FE-90B7-33CC3160FAC3}"/>
              </a:ext>
            </a:extLst>
          </p:cNvPr>
          <p:cNvSpPr txBox="1"/>
          <p:nvPr/>
        </p:nvSpPr>
        <p:spPr>
          <a:xfrm>
            <a:off x="1504720" y="3555122"/>
            <a:ext cx="20874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Люди?</a:t>
            </a:r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Коровы?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</a:rPr>
              <a:t>ПРИБЫЛЬ?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8E70EEA-3F93-8EF8-90E8-C5186AE15938}"/>
              </a:ext>
            </a:extLst>
          </p:cNvPr>
          <p:cNvSpPr/>
          <p:nvPr/>
        </p:nvSpPr>
        <p:spPr>
          <a:xfrm>
            <a:off x="3274289" y="5919003"/>
            <a:ext cx="6452057" cy="8901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</a:pPr>
            <a:r>
              <a:rPr lang="ru-RU" sz="4000" dirty="0">
                <a:latin typeface="Proxima Nova"/>
                <a:ea typeface="+mj-ea"/>
                <a:cs typeface="+mj-cs"/>
              </a:rPr>
              <a:t>2 375 участников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EE42A9E-8A69-348A-590D-B2F5FE2A04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7043" y="1655798"/>
            <a:ext cx="5123969" cy="436010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7C96CF6-B57C-732A-D055-4BADA01B03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8622" y="2338444"/>
            <a:ext cx="3054782" cy="314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907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F539F7E-5449-D1CD-9EC7-6EBAC78C7B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00" t="22357" r="9318" b="8956"/>
          <a:stretch/>
        </p:blipFill>
        <p:spPr>
          <a:xfrm>
            <a:off x="0" y="-1"/>
            <a:ext cx="12192000" cy="6908801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2508" y="66358"/>
            <a:ext cx="10801581" cy="1143000"/>
          </a:xfrm>
        </p:spPr>
        <p:txBody>
          <a:bodyPr>
            <a:normAutofit/>
          </a:bodyPr>
          <a:lstStyle>
            <a:lvl1pPr algn="l">
              <a:defRPr>
                <a:latin typeface="Proxima Nova Rg" panose="02000506030000020004" charset="0"/>
                <a:cs typeface="Proxima Nova Rg" panose="02000506030000020004" charset="0"/>
              </a:defRPr>
            </a:lvl1pPr>
          </a:lstStyle>
          <a:p>
            <a:r>
              <a:rPr lang="ru-RU" sz="4000" dirty="0"/>
              <a:t>Телеграмм каналы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148" y="66358"/>
            <a:ext cx="3096344" cy="8708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6A466E-2DBC-B7FE-90B7-33CC3160FAC3}"/>
              </a:ext>
            </a:extLst>
          </p:cNvPr>
          <p:cNvSpPr txBox="1"/>
          <p:nvPr/>
        </p:nvSpPr>
        <p:spPr>
          <a:xfrm>
            <a:off x="1504720" y="3555122"/>
            <a:ext cx="20874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Люди?</a:t>
            </a:r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Коровы?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</a:rPr>
              <a:t>ПРИБЫЛЬ?</a:t>
            </a:r>
            <a:endParaRPr lang="ru-RU" sz="1800" dirty="0">
              <a:solidFill>
                <a:schemeClr val="bg1"/>
              </a:solidFill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47840DF-B292-B97C-F987-F288EF260E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911" y="2991749"/>
            <a:ext cx="6085771" cy="213466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925F7EB-7CAC-1C79-0292-1C1E4774EB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5031" y="1986488"/>
            <a:ext cx="3639058" cy="4220164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6893A8E-0D18-ECC6-76C7-6A9D0BC44DF8}"/>
              </a:ext>
            </a:extLst>
          </p:cNvPr>
          <p:cNvSpPr/>
          <p:nvPr/>
        </p:nvSpPr>
        <p:spPr>
          <a:xfrm>
            <a:off x="1057911" y="5316537"/>
            <a:ext cx="6452057" cy="8901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</a:pPr>
            <a:r>
              <a:rPr lang="ru-RU" sz="4000" dirty="0">
                <a:latin typeface="Proxima Nova"/>
                <a:ea typeface="+mj-ea"/>
                <a:cs typeface="+mj-cs"/>
              </a:rPr>
              <a:t>4 125 участников</a:t>
            </a:r>
          </a:p>
        </p:txBody>
      </p:sp>
    </p:spTree>
    <p:extLst>
      <p:ext uri="{BB962C8B-B14F-4D97-AF65-F5344CB8AC3E}">
        <p14:creationId xmlns:p14="http://schemas.microsoft.com/office/powerpoint/2010/main" val="23634038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F539F7E-5449-D1CD-9EC7-6EBAC78C7B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00" t="22357" r="9318" b="8956"/>
          <a:stretch/>
        </p:blipFill>
        <p:spPr>
          <a:xfrm>
            <a:off x="0" y="-25401"/>
            <a:ext cx="12192000" cy="6908801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2508" y="66358"/>
            <a:ext cx="10801581" cy="1143000"/>
          </a:xfrm>
        </p:spPr>
        <p:txBody>
          <a:bodyPr>
            <a:normAutofit/>
          </a:bodyPr>
          <a:lstStyle>
            <a:lvl1pPr algn="l">
              <a:defRPr>
                <a:latin typeface="Proxima Nova Rg" panose="02000506030000020004" charset="0"/>
                <a:cs typeface="Proxima Nova Rg" panose="02000506030000020004" charset="0"/>
              </a:defRPr>
            </a:lvl1pPr>
          </a:lstStyle>
          <a:p>
            <a:r>
              <a:rPr lang="ru-RU" sz="4000" dirty="0"/>
              <a:t>Ассоциация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148" y="66358"/>
            <a:ext cx="3096344" cy="8708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6A466E-2DBC-B7FE-90B7-33CC3160FAC3}"/>
              </a:ext>
            </a:extLst>
          </p:cNvPr>
          <p:cNvSpPr txBox="1"/>
          <p:nvPr/>
        </p:nvSpPr>
        <p:spPr>
          <a:xfrm>
            <a:off x="1504720" y="3555122"/>
            <a:ext cx="20874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Люди?</a:t>
            </a:r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Коровы?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</a:rPr>
              <a:t>ПРИБЫЛЬ?</a:t>
            </a:r>
            <a:endParaRPr lang="ru-RU" sz="1800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B9435F-2F28-A94D-57BD-DE421F14C3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7800" y="2071113"/>
            <a:ext cx="4104956" cy="399621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01016AD-3420-F7F3-0292-5DED988912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244" y="2658880"/>
            <a:ext cx="7036966" cy="258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4367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F539F7E-5449-D1CD-9EC7-6EBAC78C7B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00" t="22357" r="9318" b="8956"/>
          <a:stretch/>
        </p:blipFill>
        <p:spPr>
          <a:xfrm>
            <a:off x="0" y="-1"/>
            <a:ext cx="12192000" cy="6908801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2508" y="66358"/>
            <a:ext cx="10801581" cy="1143000"/>
          </a:xfrm>
        </p:spPr>
        <p:txBody>
          <a:bodyPr>
            <a:normAutofit/>
          </a:bodyPr>
          <a:lstStyle>
            <a:lvl1pPr algn="l">
              <a:defRPr>
                <a:latin typeface="Proxima Nova Rg" panose="02000506030000020004" charset="0"/>
                <a:cs typeface="Proxima Nova Rg" panose="02000506030000020004" charset="0"/>
              </a:defRPr>
            </a:lvl1pPr>
          </a:lstStyle>
          <a:p>
            <a:r>
              <a:rPr lang="ru-RU" sz="4000" dirty="0"/>
              <a:t>Проблематика на примере РИ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148" y="66358"/>
            <a:ext cx="3096344" cy="870846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941C33B-3910-218F-D8FE-D57D4EBA24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6392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F539F7E-5449-D1CD-9EC7-6EBAC78C7B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00" t="22357" r="9318" b="8956"/>
          <a:stretch/>
        </p:blipFill>
        <p:spPr>
          <a:xfrm>
            <a:off x="0" y="-1"/>
            <a:ext cx="12192000" cy="6908801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2508" y="66358"/>
            <a:ext cx="10801581" cy="1143000"/>
          </a:xfrm>
        </p:spPr>
        <p:txBody>
          <a:bodyPr>
            <a:normAutofit/>
          </a:bodyPr>
          <a:lstStyle>
            <a:lvl1pPr algn="l">
              <a:defRPr>
                <a:latin typeface="Proxima Nova Rg" panose="02000506030000020004" charset="0"/>
                <a:cs typeface="Proxima Nova Rg" panose="02000506030000020004" charset="0"/>
              </a:defRPr>
            </a:lvl1pPr>
          </a:lstStyle>
          <a:p>
            <a:r>
              <a:rPr lang="ru-RU" sz="4000" dirty="0"/>
              <a:t>С уважением к Вам и селу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148" y="66358"/>
            <a:ext cx="3096344" cy="87084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8D8F3EC-050C-2C62-2A48-9776AE813A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013" y="1723538"/>
            <a:ext cx="6201109" cy="465858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F8BDE81-E45F-D2EC-0321-BF5ACBEEFD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7119" y="4551354"/>
            <a:ext cx="1605939" cy="1605939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рисунок, зарисовка, иллюстрация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A9B4C72E-B8E5-6CFC-775A-DD33BCFF66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215" y="1819986"/>
            <a:ext cx="2656973" cy="273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4088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1B0EAE-804E-5091-F8D1-6E8142D6B8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238D33D-0153-4BD6-A37C-EE89DEE4EF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00" t="22357" r="9318" b="8956"/>
          <a:stretch/>
        </p:blipFill>
        <p:spPr>
          <a:xfrm>
            <a:off x="97646" y="0"/>
            <a:ext cx="12192000" cy="6908801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7A546339-532A-0571-E8BB-A3FA78374E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2508" y="66358"/>
            <a:ext cx="10801581" cy="1143000"/>
          </a:xfrm>
        </p:spPr>
        <p:txBody>
          <a:bodyPr>
            <a:normAutofit/>
          </a:bodyPr>
          <a:lstStyle>
            <a:lvl1pPr algn="l">
              <a:defRPr>
                <a:latin typeface="Proxima Nova Rg" panose="02000506030000020004" charset="0"/>
                <a:cs typeface="Proxima Nova Rg" panose="02000506030000020004" charset="0"/>
              </a:defRPr>
            </a:lvl1pPr>
          </a:lstStyle>
          <a:p>
            <a:r>
              <a:rPr lang="ru-RU" sz="4000" dirty="0"/>
              <a:t>Человек иррационален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E9E8FDA-DE4E-EB0F-27B6-AB8121BEE9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148" y="66358"/>
            <a:ext cx="3096344" cy="87084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1273B97-22A0-A388-7F96-48528040E3B9}"/>
              </a:ext>
            </a:extLst>
          </p:cNvPr>
          <p:cNvSpPr txBox="1"/>
          <p:nvPr/>
        </p:nvSpPr>
        <p:spPr>
          <a:xfrm>
            <a:off x="1216706" y="2302330"/>
            <a:ext cx="9917383" cy="4016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000" dirty="0">
                <a:latin typeface="Proxima Nova"/>
                <a:ea typeface="+mj-ea"/>
                <a:cs typeface="+mj-cs"/>
              </a:rPr>
              <a:t>Мы можем быть слепы к очевидному и, более того, не замечаем собственной слепоты.</a:t>
            </a:r>
          </a:p>
          <a:p>
            <a:pPr algn="ctr"/>
            <a:endParaRPr lang="ru-RU" sz="3000" dirty="0">
              <a:latin typeface="Proxima Nova"/>
              <a:ea typeface="+mj-ea"/>
              <a:cs typeface="+mj-cs"/>
            </a:endParaRPr>
          </a:p>
          <a:p>
            <a:pPr algn="ctr"/>
            <a:r>
              <a:rPr lang="ru-RU" sz="3000" dirty="0">
                <a:latin typeface="Proxima Nova"/>
                <a:ea typeface="+mj-ea"/>
                <a:cs typeface="+mj-cs"/>
              </a:rPr>
              <a:t>Столкнувшись с трудным вопросом, мы отвечаем на более легкий, обычно не замечая подмены.</a:t>
            </a:r>
          </a:p>
          <a:p>
            <a:endParaRPr lang="ru-RU" sz="3000" dirty="0">
              <a:latin typeface="Proxima Nova"/>
              <a:ea typeface="+mj-ea"/>
              <a:cs typeface="+mj-cs"/>
            </a:endParaRPr>
          </a:p>
          <a:p>
            <a:pPr algn="ctr"/>
            <a:r>
              <a:rPr lang="ru-RU" sz="3000" dirty="0">
                <a:latin typeface="Proxima Nova"/>
                <a:ea typeface="+mj-ea"/>
                <a:cs typeface="+mj-cs"/>
              </a:rPr>
              <a:t>Даниэль </a:t>
            </a:r>
            <a:r>
              <a:rPr lang="ru-RU" sz="3000" dirty="0" err="1">
                <a:latin typeface="Proxima Nova"/>
                <a:ea typeface="+mj-ea"/>
                <a:cs typeface="+mj-cs"/>
              </a:rPr>
              <a:t>Канеман</a:t>
            </a:r>
            <a:r>
              <a:rPr lang="ru-RU" sz="3000" dirty="0">
                <a:latin typeface="Proxima Nova"/>
                <a:ea typeface="+mj-ea"/>
                <a:cs typeface="+mj-cs"/>
              </a:rPr>
              <a:t> «Думай медленно… Решай быстро»</a:t>
            </a:r>
          </a:p>
          <a:p>
            <a:r>
              <a:rPr lang="ru-RU" sz="1500" dirty="0">
                <a:latin typeface="Proxima Nova"/>
                <a:ea typeface="+mj-ea"/>
                <a:cs typeface="+mj-cs"/>
              </a:rPr>
              <a:t>Один из основоположников </a:t>
            </a:r>
            <a:r>
              <a:rPr lang="ru-RU" sz="1500" dirty="0">
                <a:latin typeface="Proxima Nova"/>
                <a:ea typeface="+mj-ea"/>
                <a:cs typeface="+mj-cs"/>
                <a:hlinkClick r:id="rId4" tooltip="Поведенческая экономика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поведенческой экономики</a:t>
            </a:r>
            <a:r>
              <a:rPr lang="ru-RU" sz="1500" dirty="0">
                <a:latin typeface="Proxima Nova"/>
                <a:ea typeface="+mj-ea"/>
                <a:cs typeface="+mj-cs"/>
              </a:rPr>
              <a:t>, в которой объединены  </a:t>
            </a:r>
            <a:r>
              <a:rPr lang="ru-RU" sz="1500" dirty="0">
                <a:latin typeface="Proxima Nova"/>
                <a:ea typeface="+mj-ea"/>
                <a:cs typeface="+mj-cs"/>
                <a:hlinkClick r:id="rId5" tooltip="Экономика (наука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экономика</a:t>
            </a:r>
            <a:r>
              <a:rPr lang="ru-RU" sz="1500" dirty="0">
                <a:latin typeface="Proxima Nova"/>
                <a:ea typeface="+mj-ea"/>
                <a:cs typeface="+mj-cs"/>
              </a:rPr>
              <a:t> и </a:t>
            </a:r>
            <a:r>
              <a:rPr lang="ru-RU" sz="1500" dirty="0">
                <a:latin typeface="Proxima Nova"/>
                <a:ea typeface="+mj-ea"/>
                <a:cs typeface="+mj-cs"/>
                <a:hlinkClick r:id="rId6" tooltip="Когнитивистика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когнитивистика</a:t>
            </a:r>
            <a:r>
              <a:rPr lang="ru-RU" sz="1500" dirty="0">
                <a:latin typeface="Proxima Nova"/>
                <a:ea typeface="+mj-ea"/>
                <a:cs typeface="+mj-cs"/>
              </a:rPr>
              <a:t> для объяснения иррациональности отношения человека к риску в принятии решений и в управлении своим поведением. </a:t>
            </a:r>
          </a:p>
        </p:txBody>
      </p:sp>
    </p:spTree>
    <p:extLst>
      <p:ext uri="{BB962C8B-B14F-4D97-AF65-F5344CB8AC3E}">
        <p14:creationId xmlns:p14="http://schemas.microsoft.com/office/powerpoint/2010/main" val="31639174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F539F7E-5449-D1CD-9EC7-6EBAC78C7B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00" t="22357" r="9318" b="8956"/>
          <a:stretch/>
        </p:blipFill>
        <p:spPr>
          <a:xfrm>
            <a:off x="0" y="-1"/>
            <a:ext cx="12192000" cy="6908801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2508" y="66358"/>
            <a:ext cx="10801581" cy="1143000"/>
          </a:xfrm>
        </p:spPr>
        <p:txBody>
          <a:bodyPr>
            <a:normAutofit/>
          </a:bodyPr>
          <a:lstStyle>
            <a:lvl1pPr algn="l">
              <a:defRPr>
                <a:latin typeface="Proxima Nova Rg" panose="02000506030000020004" charset="0"/>
                <a:cs typeface="Proxima Nova Rg" panose="02000506030000020004" charset="0"/>
              </a:defRPr>
            </a:lvl1pPr>
          </a:lstStyle>
          <a:p>
            <a:r>
              <a:rPr lang="ru-RU" sz="4000" dirty="0"/>
              <a:t>Мы с коровами разные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148" y="66358"/>
            <a:ext cx="3096344" cy="87084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761BF7F-5C89-778D-3EAB-BC6D628AC5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5691" y="1860105"/>
            <a:ext cx="9300618" cy="493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5907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1B0EAE-804E-5091-F8D1-6E8142D6B8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238D33D-0153-4BD6-A37C-EE89DEE4EF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500" t="22357" r="9318" b="8956"/>
          <a:stretch/>
        </p:blipFill>
        <p:spPr>
          <a:xfrm>
            <a:off x="97646" y="0"/>
            <a:ext cx="12192000" cy="6908801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7A546339-532A-0571-E8BB-A3FA78374E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2508" y="66358"/>
            <a:ext cx="10801581" cy="1143000"/>
          </a:xfrm>
        </p:spPr>
        <p:txBody>
          <a:bodyPr>
            <a:normAutofit/>
          </a:bodyPr>
          <a:lstStyle>
            <a:lvl1pPr algn="l">
              <a:defRPr>
                <a:latin typeface="Proxima Nova Rg" panose="02000506030000020004" charset="0"/>
                <a:cs typeface="Proxima Nova Rg" panose="02000506030000020004" charset="0"/>
              </a:defRPr>
            </a:lvl1pPr>
          </a:lstStyle>
          <a:p>
            <a:r>
              <a:rPr lang="ru-RU" sz="4000" dirty="0"/>
              <a:t>Смотрим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E9E8FDA-DE4E-EB0F-27B6-AB8121BEE9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148" y="66358"/>
            <a:ext cx="3096344" cy="870846"/>
          </a:xfrm>
          <a:prstGeom prst="rect">
            <a:avLst/>
          </a:prstGeom>
        </p:spPr>
      </p:pic>
      <p:pic>
        <p:nvPicPr>
          <p:cNvPr id="2" name="WhatsApp Video 2024-06-06 at 07.18.15">
            <a:hlinkClick r:id="" action="ppaction://media"/>
            <a:extLst>
              <a:ext uri="{FF2B5EF4-FFF2-40B4-BE49-F238E27FC236}">
                <a16:creationId xmlns:a16="http://schemas.microsoft.com/office/drawing/2014/main" id="{5F42C0EF-CA79-0356-C70C-05D8ED5C23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36478" y="66358"/>
            <a:ext cx="9055522" cy="679164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D282C6-B8B5-49EB-AD32-15691E3DFA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27" y="2731278"/>
            <a:ext cx="2583270" cy="265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72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1B0EAE-804E-5091-F8D1-6E8142D6B8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238D33D-0153-4BD6-A37C-EE89DEE4EF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00" t="22357" r="9318" b="8956"/>
          <a:stretch/>
        </p:blipFill>
        <p:spPr>
          <a:xfrm>
            <a:off x="0" y="-1"/>
            <a:ext cx="12192000" cy="6908801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7A546339-532A-0571-E8BB-A3FA78374E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2508" y="66358"/>
            <a:ext cx="10801581" cy="1143000"/>
          </a:xfrm>
        </p:spPr>
        <p:txBody>
          <a:bodyPr>
            <a:normAutofit/>
          </a:bodyPr>
          <a:lstStyle>
            <a:lvl1pPr algn="l">
              <a:defRPr>
                <a:latin typeface="Proxima Nova Rg" panose="02000506030000020004" charset="0"/>
                <a:cs typeface="Proxima Nova Rg" panose="02000506030000020004" charset="0"/>
              </a:defRPr>
            </a:lvl1pPr>
          </a:lstStyle>
          <a:p>
            <a:r>
              <a:rPr lang="ru-RU" sz="4000" dirty="0"/>
              <a:t>Философия на физиологии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E9E8FDA-DE4E-EB0F-27B6-AB8121BEE9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148" y="66358"/>
            <a:ext cx="3096344" cy="870846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EC83503-13E5-0821-A56B-995E6E188B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962" y="1762250"/>
            <a:ext cx="5173493" cy="531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9575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1B0EAE-804E-5091-F8D1-6E8142D6B8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238D33D-0153-4BD6-A37C-EE89DEE4EF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00" t="22357" r="9318" b="8956"/>
          <a:stretch/>
        </p:blipFill>
        <p:spPr>
          <a:xfrm>
            <a:off x="0" y="-1"/>
            <a:ext cx="12192000" cy="6908801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7A546339-532A-0571-E8BB-A3FA78374E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2508" y="66358"/>
            <a:ext cx="10801581" cy="1143000"/>
          </a:xfrm>
        </p:spPr>
        <p:txBody>
          <a:bodyPr>
            <a:normAutofit/>
          </a:bodyPr>
          <a:lstStyle>
            <a:lvl1pPr algn="l">
              <a:defRPr>
                <a:latin typeface="Proxima Nova Rg" panose="02000506030000020004" charset="0"/>
                <a:cs typeface="Proxima Nova Rg" panose="02000506030000020004" charset="0"/>
              </a:defRPr>
            </a:lvl1pPr>
          </a:lstStyle>
          <a:p>
            <a:r>
              <a:rPr lang="ru-RU" sz="4000" dirty="0"/>
              <a:t>Физиология и среда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E9E8FDA-DE4E-EB0F-27B6-AB8121BEE9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148" y="66358"/>
            <a:ext cx="3096344" cy="870846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BAAE6E3-3A57-4789-BF6F-18FE166919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1869142"/>
            <a:ext cx="10488706" cy="467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6119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1B0EAE-804E-5091-F8D1-6E8142D6B8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238D33D-0153-4BD6-A37C-EE89DEE4EF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00" t="22357" r="9318" b="8956"/>
          <a:stretch/>
        </p:blipFill>
        <p:spPr>
          <a:xfrm>
            <a:off x="0" y="-1"/>
            <a:ext cx="12192000" cy="6908801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7A546339-532A-0571-E8BB-A3FA78374E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2508" y="66358"/>
            <a:ext cx="10801581" cy="1143000"/>
          </a:xfrm>
        </p:spPr>
        <p:txBody>
          <a:bodyPr>
            <a:normAutofit/>
          </a:bodyPr>
          <a:lstStyle>
            <a:lvl1pPr algn="l">
              <a:defRPr>
                <a:latin typeface="Proxima Nova Rg" panose="02000506030000020004" charset="0"/>
                <a:cs typeface="Proxima Nova Rg" panose="02000506030000020004" charset="0"/>
              </a:defRPr>
            </a:lvl1pPr>
          </a:lstStyle>
          <a:p>
            <a:r>
              <a:rPr lang="ru-RU" sz="4000" dirty="0"/>
              <a:t>Тепловая станция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E9E8FDA-DE4E-EB0F-27B6-AB8121BEE9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148" y="66358"/>
            <a:ext cx="3096344" cy="870846"/>
          </a:xfrm>
          <a:prstGeom prst="rect">
            <a:avLst/>
          </a:prstGeom>
        </p:spPr>
      </p:pic>
      <p:sp>
        <p:nvSpPr>
          <p:cNvPr id="2" name="Google Shape;991;g2681b6031e3_2_153">
            <a:extLst>
              <a:ext uri="{FF2B5EF4-FFF2-40B4-BE49-F238E27FC236}">
                <a16:creationId xmlns:a16="http://schemas.microsoft.com/office/drawing/2014/main" id="{F44148EF-2D7C-FC1F-8CF1-19C3C7396004}"/>
              </a:ext>
            </a:extLst>
          </p:cNvPr>
          <p:cNvSpPr/>
          <p:nvPr/>
        </p:nvSpPr>
        <p:spPr>
          <a:xfrm>
            <a:off x="1545022" y="2091558"/>
            <a:ext cx="9306362" cy="4582680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420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884591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1B0EAE-804E-5091-F8D1-6E8142D6B8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238D33D-0153-4BD6-A37C-EE89DEE4EF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00" t="22357" r="9318" b="8956"/>
          <a:stretch/>
        </p:blipFill>
        <p:spPr>
          <a:xfrm>
            <a:off x="0" y="-1"/>
            <a:ext cx="12192000" cy="6908801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7A546339-532A-0571-E8BB-A3FA78374E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2508" y="66358"/>
            <a:ext cx="10801581" cy="1143000"/>
          </a:xfrm>
        </p:spPr>
        <p:txBody>
          <a:bodyPr>
            <a:normAutofit/>
          </a:bodyPr>
          <a:lstStyle>
            <a:lvl1pPr algn="l">
              <a:defRPr>
                <a:latin typeface="Proxima Nova Rg" panose="02000506030000020004" charset="0"/>
                <a:cs typeface="Proxima Nova Rg" panose="02000506030000020004" charset="0"/>
              </a:defRPr>
            </a:lvl1pPr>
          </a:lstStyle>
          <a:p>
            <a:r>
              <a:rPr lang="ru-RU" sz="4000" dirty="0"/>
              <a:t>Комфорт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E9E8FDA-DE4E-EB0F-27B6-AB8121BEE9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148" y="66358"/>
            <a:ext cx="3096344" cy="87084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C6B2162-B954-C5C4-9EB5-4A7088E0283B}"/>
              </a:ext>
            </a:extLst>
          </p:cNvPr>
          <p:cNvSpPr/>
          <p:nvPr/>
        </p:nvSpPr>
        <p:spPr>
          <a:xfrm>
            <a:off x="1821084" y="2896682"/>
            <a:ext cx="5409003" cy="227754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526415" indent="-514350" fontAlgn="base">
              <a:spcBef>
                <a:spcPts val="1595"/>
              </a:spcBef>
              <a:buFont typeface="Arial" panose="020B0604020202020204" pitchFamily="34" charset="0"/>
              <a:buChar char="•"/>
              <a:tabLst>
                <a:tab pos="356870" algn="l"/>
                <a:tab pos="357505" algn="l"/>
              </a:tabLst>
            </a:pPr>
            <a:r>
              <a:rPr lang="ru-RU" sz="2700" dirty="0">
                <a:latin typeface="Proxima Nova"/>
                <a:ea typeface="+mj-ea"/>
                <a:cs typeface="+mj-cs"/>
              </a:rPr>
              <a:t>Микроклимат</a:t>
            </a:r>
          </a:p>
          <a:p>
            <a:pPr marL="526415" indent="-514350" fontAlgn="base">
              <a:spcBef>
                <a:spcPts val="1595"/>
              </a:spcBef>
              <a:buFont typeface="Arial" panose="020B0604020202020204" pitchFamily="34" charset="0"/>
              <a:buChar char="•"/>
              <a:tabLst>
                <a:tab pos="356870" algn="l"/>
                <a:tab pos="357505" algn="l"/>
              </a:tabLst>
            </a:pPr>
            <a:r>
              <a:rPr lang="ru-RU" sz="2700" dirty="0">
                <a:latin typeface="Proxima Nova"/>
                <a:ea typeface="+mj-ea"/>
                <a:cs typeface="+mj-cs"/>
              </a:rPr>
              <a:t>Освещение</a:t>
            </a:r>
          </a:p>
          <a:p>
            <a:pPr marL="526415" indent="-514350" fontAlgn="base">
              <a:spcBef>
                <a:spcPts val="1595"/>
              </a:spcBef>
              <a:buFont typeface="Arial" panose="020B0604020202020204" pitchFamily="34" charset="0"/>
              <a:buChar char="•"/>
              <a:tabLst>
                <a:tab pos="356870" algn="l"/>
                <a:tab pos="357505" algn="l"/>
              </a:tabLst>
            </a:pPr>
            <a:r>
              <a:rPr lang="ru-RU" sz="2700" dirty="0">
                <a:latin typeface="Proxima Nova"/>
                <a:ea typeface="+mj-ea"/>
                <a:cs typeface="+mj-cs"/>
              </a:rPr>
              <a:t>Водоснабжение</a:t>
            </a:r>
          </a:p>
          <a:p>
            <a:pPr marL="526415" indent="-514350" fontAlgn="base">
              <a:spcBef>
                <a:spcPts val="1595"/>
              </a:spcBef>
              <a:buFont typeface="Arial" panose="020B0604020202020204" pitchFamily="34" charset="0"/>
              <a:buChar char="•"/>
              <a:tabLst>
                <a:tab pos="356870" algn="l"/>
                <a:tab pos="357505" algn="l"/>
              </a:tabLst>
            </a:pPr>
            <a:r>
              <a:rPr lang="ru-RU" sz="2700" dirty="0">
                <a:latin typeface="Proxima Nova"/>
                <a:ea typeface="+mj-ea"/>
                <a:cs typeface="+mj-cs"/>
              </a:rPr>
              <a:t>Организация кормления</a:t>
            </a:r>
            <a:endParaRPr lang="en-US" sz="2700" dirty="0">
              <a:latin typeface="Proxima Nova"/>
              <a:ea typeface="+mj-ea"/>
              <a:cs typeface="+mj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CC90585-B526-5626-DF03-CEC3EE4D37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9" y="2369733"/>
            <a:ext cx="4318000" cy="444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22917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10124</TotalTime>
  <Words>518</Words>
  <Application>Microsoft Office PowerPoint</Application>
  <PresentationFormat>Широкоэкранный</PresentationFormat>
  <Paragraphs>120</Paragraphs>
  <Slides>27</Slides>
  <Notes>0</Notes>
  <HiddenSlides>0</HiddenSlides>
  <MMClips>2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Proxima Nova</vt:lpstr>
      <vt:lpstr>Тема Office</vt:lpstr>
      <vt:lpstr>Worksheet</vt:lpstr>
      <vt:lpstr>«Комфорт на ферме!  Можно ли сделать что бы было удобно людям и максимально реализовать генетический потенциал коров?!»</vt:lpstr>
      <vt:lpstr>Современная ферма</vt:lpstr>
      <vt:lpstr>Человек иррационален</vt:lpstr>
      <vt:lpstr>Мы с коровами разные</vt:lpstr>
      <vt:lpstr>Смотрим</vt:lpstr>
      <vt:lpstr>Философия на физиологии</vt:lpstr>
      <vt:lpstr>Физиология и среда</vt:lpstr>
      <vt:lpstr>Тепловая станция</vt:lpstr>
      <vt:lpstr>Комфорт</vt:lpstr>
      <vt:lpstr>Цифровой модуль «Комфорт»</vt:lpstr>
      <vt:lpstr>Управление онлайн и офлайн</vt:lpstr>
      <vt:lpstr>Скорость и влажность</vt:lpstr>
      <vt:lpstr>Обдув с умом</vt:lpstr>
      <vt:lpstr>Адресный обдув</vt:lpstr>
      <vt:lpstr>Освещение</vt:lpstr>
      <vt:lpstr>Управление светом 24/365</vt:lpstr>
      <vt:lpstr>Водопоение</vt:lpstr>
      <vt:lpstr>Контроль потребления воды</vt:lpstr>
      <vt:lpstr>Расходы на электроэнергию</vt:lpstr>
      <vt:lpstr>Комфорт важен везде</vt:lpstr>
      <vt:lpstr>Контроль персонала и стола </vt:lpstr>
      <vt:lpstr>Будущее рядом</vt:lpstr>
      <vt:lpstr>Цифровые сообщества</vt:lpstr>
      <vt:lpstr>Телеграмм каналы</vt:lpstr>
      <vt:lpstr>Ассоциация</vt:lpstr>
      <vt:lpstr>Проблематика на примере РИ </vt:lpstr>
      <vt:lpstr>С уважением к Вам и селу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Управление потерями в молодняке</dc:title>
  <dc:creator>Андрей Анохин</dc:creator>
  <cp:lastModifiedBy>Sergei Bliuma</cp:lastModifiedBy>
  <cp:revision>35</cp:revision>
  <dcterms:created xsi:type="dcterms:W3CDTF">2024-01-17T09:54:12Z</dcterms:created>
  <dcterms:modified xsi:type="dcterms:W3CDTF">2024-07-04T09:37:44Z</dcterms:modified>
</cp:coreProperties>
</file>