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147476319" r:id="rId3"/>
    <p:sldId id="2147476318" r:id="rId4"/>
    <p:sldId id="2147476320" r:id="rId5"/>
    <p:sldId id="2147476322" r:id="rId6"/>
    <p:sldId id="2147476323" r:id="rId7"/>
    <p:sldId id="2147476331" r:id="rId8"/>
    <p:sldId id="2147476308" r:id="rId9"/>
    <p:sldId id="2147476324" r:id="rId10"/>
    <p:sldId id="2147476325" r:id="rId11"/>
    <p:sldId id="2147476316" r:id="rId12"/>
    <p:sldId id="2147476333" r:id="rId13"/>
    <p:sldId id="2147476321" r:id="rId14"/>
    <p:sldId id="2147476327" r:id="rId15"/>
    <p:sldId id="675" r:id="rId16"/>
    <p:sldId id="8203" r:id="rId17"/>
    <p:sldId id="2147476254" r:id="rId18"/>
    <p:sldId id="2147476335" r:id="rId19"/>
    <p:sldId id="2147476330" r:id="rId20"/>
    <p:sldId id="2147476311" r:id="rId21"/>
    <p:sldId id="33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6221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2296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D7"/>
    <a:srgbClr val="05A5F5"/>
    <a:srgbClr val="506482"/>
    <a:srgbClr val="0078C3"/>
    <a:srgbClr val="A7B1C0"/>
    <a:srgbClr val="A6ECF1"/>
    <a:srgbClr val="F7C8D3"/>
    <a:srgbClr val="323232"/>
    <a:srgbClr val="F3A3B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686"/>
        <p:guide pos="483"/>
        <p:guide pos="6221"/>
        <p:guide pos="7401"/>
        <p:guide orient="horz" pos="2296"/>
        <p:guide orient="horz" pos="368"/>
        <p:guide pos="39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02654936563463"/>
          <c:y val="5.7557547728199106E-3"/>
          <c:w val="0.48141979498424964"/>
          <c:h val="0.775675304318077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8080"/>
              </a:solidFill>
            </c:spPr>
            <c:extLst>
              <c:ext xmlns:c16="http://schemas.microsoft.com/office/drawing/2014/chart" uri="{C3380CC4-5D6E-409C-BE32-E72D297353CC}">
                <c16:uniqueId val="{00000001-970B-4572-B1D2-4228D630559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970B-4572-B1D2-4228D6305598}"/>
              </c:ext>
            </c:extLst>
          </c:dPt>
          <c:dPt>
            <c:idx val="2"/>
            <c:bubble3D val="0"/>
            <c:spPr>
              <a:solidFill>
                <a:srgbClr val="CC99FF"/>
              </a:solidFill>
            </c:spPr>
            <c:extLst>
              <c:ext xmlns:c16="http://schemas.microsoft.com/office/drawing/2014/chart" uri="{C3380CC4-5D6E-409C-BE32-E72D297353CC}">
                <c16:uniqueId val="{00000005-970B-4572-B1D2-4228D6305598}"/>
              </c:ext>
            </c:extLst>
          </c:dPt>
          <c:dPt>
            <c:idx val="3"/>
            <c:bubble3D val="0"/>
            <c:spPr>
              <a:solidFill>
                <a:srgbClr val="FF6699"/>
              </a:solidFill>
            </c:spPr>
            <c:extLst>
              <c:ext xmlns:c16="http://schemas.microsoft.com/office/drawing/2014/chart" uri="{C3380CC4-5D6E-409C-BE32-E72D297353CC}">
                <c16:uniqueId val="{00000007-970B-4572-B1D2-4228D6305598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970B-4572-B1D2-4228D63055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Производство грубых кормов</c:v>
                </c:pt>
                <c:pt idx="1">
                  <c:v>Концентраты </c:v>
                </c:pt>
                <c:pt idx="2">
                  <c:v>Ремонт стада</c:v>
                </c:pt>
                <c:pt idx="3">
                  <c:v>Ветаринария</c:v>
                </c:pt>
                <c:pt idx="4">
                  <c:v>Осеменение </c:v>
                </c:pt>
                <c:pt idx="5">
                  <c:v>Остальное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0.27</c:v>
                </c:pt>
                <c:pt idx="1">
                  <c:v>0.23</c:v>
                </c:pt>
                <c:pt idx="2">
                  <c:v>0.25</c:v>
                </c:pt>
                <c:pt idx="3">
                  <c:v>4.0000000000000091E-2</c:v>
                </c:pt>
                <c:pt idx="4">
                  <c:v>3.0000000000000068E-2</c:v>
                </c:pt>
                <c:pt idx="5">
                  <c:v>0.18000000000000024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0B-4572-B1D2-4228D6305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21117743893313823"/>
          <c:y val="0.77150769981732059"/>
          <c:w val="0.78882256106686166"/>
          <c:h val="0.2284923001826794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36783955480183E-2"/>
          <c:y val="9.4829014197211542E-2"/>
          <c:w val="0.92969656515951771"/>
          <c:h val="0.79295610671422656"/>
        </c:manualLayout>
      </c:layout>
      <c:barChart>
        <c:barDir val="col"/>
        <c:grouping val="clustered"/>
        <c:varyColors val="0"/>
        <c:ser>
          <c:idx val="1"/>
          <c:order val="1"/>
          <c:tx>
            <c:v>IOFC тенге, 10 тыс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Казахстан!$B$14:$L$14</c:f>
              <c:numCache>
                <c:formatCode>0</c:formatCode>
                <c:ptCount val="11"/>
                <c:pt idx="0">
                  <c:v>5580</c:v>
                </c:pt>
                <c:pt idx="1">
                  <c:v>5890</c:v>
                </c:pt>
                <c:pt idx="2">
                  <c:v>5890</c:v>
                </c:pt>
                <c:pt idx="3">
                  <c:v>5908</c:v>
                </c:pt>
                <c:pt idx="4">
                  <c:v>5692</c:v>
                </c:pt>
                <c:pt idx="5">
                  <c:v>5348</c:v>
                </c:pt>
                <c:pt idx="6">
                  <c:v>5388</c:v>
                </c:pt>
                <c:pt idx="7">
                  <c:v>5340</c:v>
                </c:pt>
                <c:pt idx="8">
                  <c:v>5133.9999999999991</c:v>
                </c:pt>
                <c:pt idx="9">
                  <c:v>4841.9999999999991</c:v>
                </c:pt>
                <c:pt idx="10">
                  <c:v>4103.9999999999991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5-48C6-8893-2D83EB22515C}"/>
            </c:ext>
          </c:extLst>
        </c:ser>
        <c:ser>
          <c:idx val="3"/>
          <c:order val="3"/>
          <c:tx>
            <c:v>IOFC тенге, 7тыс</c:v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Казахстан!$O$14:$Y$14</c:f>
              <c:numCache>
                <c:formatCode>0</c:formatCode>
                <c:ptCount val="11"/>
                <c:pt idx="0">
                  <c:v>3480</c:v>
                </c:pt>
                <c:pt idx="1">
                  <c:v>3616</c:v>
                </c:pt>
                <c:pt idx="2">
                  <c:v>3832</c:v>
                </c:pt>
                <c:pt idx="3">
                  <c:v>3772</c:v>
                </c:pt>
                <c:pt idx="4">
                  <c:v>3472</c:v>
                </c:pt>
                <c:pt idx="5">
                  <c:v>3282</c:v>
                </c:pt>
                <c:pt idx="6">
                  <c:v>3114</c:v>
                </c:pt>
                <c:pt idx="7">
                  <c:v>2860</c:v>
                </c:pt>
                <c:pt idx="8">
                  <c:v>2481.9999999999991</c:v>
                </c:pt>
                <c:pt idx="9">
                  <c:v>2435.9999999999995</c:v>
                </c:pt>
                <c:pt idx="10">
                  <c:v>1943.9999999999995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E5-48C6-8893-2D83EB225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960591"/>
        <c:axId val="1801935631"/>
      </c:barChart>
      <c:lineChart>
        <c:grouping val="standard"/>
        <c:varyColors val="0"/>
        <c:ser>
          <c:idx val="0"/>
          <c:order val="0"/>
          <c:tx>
            <c:v>надой 10 тыс/год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Казахстан!$B$3:$L$3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Казахстан!$B$4:$L$4</c:f>
              <c:numCache>
                <c:formatCode>General</c:formatCode>
                <c:ptCount val="11"/>
                <c:pt idx="0">
                  <c:v>32</c:v>
                </c:pt>
                <c:pt idx="1">
                  <c:v>39</c:v>
                </c:pt>
                <c:pt idx="2">
                  <c:v>39</c:v>
                </c:pt>
                <c:pt idx="3">
                  <c:v>38</c:v>
                </c:pt>
                <c:pt idx="4">
                  <c:v>36</c:v>
                </c:pt>
                <c:pt idx="5">
                  <c:v>34</c:v>
                </c:pt>
                <c:pt idx="6">
                  <c:v>32</c:v>
                </c:pt>
                <c:pt idx="7">
                  <c:v>31</c:v>
                </c:pt>
                <c:pt idx="8">
                  <c:v>29</c:v>
                </c:pt>
                <c:pt idx="9">
                  <c:v>27</c:v>
                </c:pt>
                <c:pt idx="10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E5-48C6-8893-2D83EB22515C}"/>
            </c:ext>
          </c:extLst>
        </c:ser>
        <c:ser>
          <c:idx val="2"/>
          <c:order val="2"/>
          <c:tx>
            <c:v>надой 7 тыс/год</c:v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Казахстан!$B$3:$L$3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Казахстан!$O$4:$Y$4</c:f>
              <c:numCache>
                <c:formatCode>General</c:formatCode>
                <c:ptCount val="11"/>
                <c:pt idx="0">
                  <c:v>22</c:v>
                </c:pt>
                <c:pt idx="1">
                  <c:v>26</c:v>
                </c:pt>
                <c:pt idx="2">
                  <c:v>27</c:v>
                </c:pt>
                <c:pt idx="3">
                  <c:v>26</c:v>
                </c:pt>
                <c:pt idx="4">
                  <c:v>24</c:v>
                </c:pt>
                <c:pt idx="5">
                  <c:v>22</c:v>
                </c:pt>
                <c:pt idx="6">
                  <c:v>21</c:v>
                </c:pt>
                <c:pt idx="7">
                  <c:v>19</c:v>
                </c:pt>
                <c:pt idx="8">
                  <c:v>17</c:v>
                </c:pt>
                <c:pt idx="9">
                  <c:v>16</c:v>
                </c:pt>
                <c:pt idx="1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E5-48C6-8893-2D83EB225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909839"/>
        <c:axId val="1801914415"/>
      </c:lineChart>
      <c:lineChart>
        <c:grouping val="standard"/>
        <c:varyColors val="0"/>
        <c:ser>
          <c:idx val="4"/>
          <c:order val="4"/>
          <c:tx>
            <c:v>МИН IOFS, тенге</c:v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Казахстан!$B$15:$L$15</c:f>
              <c:numCache>
                <c:formatCode>General</c:formatCode>
                <c:ptCount val="11"/>
                <c:pt idx="0">
                  <c:v>3000</c:v>
                </c:pt>
                <c:pt idx="1">
                  <c:v>3000</c:v>
                </c:pt>
                <c:pt idx="2">
                  <c:v>3000</c:v>
                </c:pt>
                <c:pt idx="3">
                  <c:v>3000</c:v>
                </c:pt>
                <c:pt idx="4">
                  <c:v>3000</c:v>
                </c:pt>
                <c:pt idx="5">
                  <c:v>3000</c:v>
                </c:pt>
                <c:pt idx="6">
                  <c:v>3000</c:v>
                </c:pt>
                <c:pt idx="7">
                  <c:v>3000</c:v>
                </c:pt>
                <c:pt idx="8">
                  <c:v>3000</c:v>
                </c:pt>
                <c:pt idx="9">
                  <c:v>3000</c:v>
                </c:pt>
                <c:pt idx="10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E5-48C6-8893-2D83EB225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960591"/>
        <c:axId val="1801935631"/>
      </c:lineChart>
      <c:catAx>
        <c:axId val="180190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1914415"/>
        <c:crosses val="autoZero"/>
        <c:auto val="1"/>
        <c:lblAlgn val="ctr"/>
        <c:lblOffset val="100"/>
        <c:noMultiLvlLbl val="0"/>
      </c:catAx>
      <c:valAx>
        <c:axId val="180191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1909839"/>
        <c:crosses val="autoZero"/>
        <c:crossBetween val="between"/>
      </c:valAx>
      <c:valAx>
        <c:axId val="1801935631"/>
        <c:scaling>
          <c:orientation val="minMax"/>
          <c:max val="600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1960591"/>
        <c:crosses val="max"/>
        <c:crossBetween val="between"/>
      </c:valAx>
      <c:catAx>
        <c:axId val="1801960591"/>
        <c:scaling>
          <c:orientation val="minMax"/>
        </c:scaling>
        <c:delete val="1"/>
        <c:axPos val="b"/>
        <c:majorTickMark val="out"/>
        <c:minorTickMark val="none"/>
        <c:tickLblPos val="nextTo"/>
        <c:crossAx val="18019356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[ЭН.xlsx]кривая стада !PivotTable4</c:name>
    <c:fmtId val="24"/>
  </c:pivotSource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Пример лактационной</a:t>
            </a:r>
            <a:r>
              <a:rPr lang="ru-RU" sz="1000" baseline="0"/>
              <a:t>  кривой</a:t>
            </a:r>
          </a:p>
          <a:p>
            <a:pPr>
              <a:defRPr sz="1000"/>
            </a:pPr>
            <a:r>
              <a:rPr lang="ru-RU" sz="1000" baseline="0"/>
              <a:t>(Воронеж,1400) </a:t>
            </a:r>
            <a:endParaRPr lang="en-US" sz="1000"/>
          </a:p>
        </c:rich>
      </c:tx>
      <c:layout>
        <c:manualLayout>
          <c:xMode val="edge"/>
          <c:yMode val="edge"/>
          <c:x val="0.30599300087489062"/>
          <c:y val="3.2656683810477448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>
            <a:solidFill>
              <a:srgbClr val="FFFF00"/>
            </a:solidFill>
          </c:spPr>
          <c:txPr>
            <a:bodyPr/>
            <a:lstStyle/>
            <a:p>
              <a:pPr>
                <a:defRPr b="1"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3089129483814524"/>
          <c:y val="0.17481718325671719"/>
          <c:w val="0.83855314960629923"/>
          <c:h val="0.63233011697237274"/>
        </c:manualLayout>
      </c:layout>
      <c:lineChart>
        <c:grouping val="standard"/>
        <c:varyColors val="0"/>
        <c:ser>
          <c:idx val="0"/>
          <c:order val="0"/>
          <c:tx>
            <c:strRef>
              <c:f>'кривая стада '!$B$4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'кривая стада '!$A$5:$A$18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'кривая стада '!$B$5:$B$18</c:f>
              <c:numCache>
                <c:formatCode>0</c:formatCode>
                <c:ptCount val="13"/>
                <c:pt idx="0">
                  <c:v>26.466981132075471</c:v>
                </c:pt>
                <c:pt idx="1">
                  <c:v>38.229508196721312</c:v>
                </c:pt>
                <c:pt idx="2">
                  <c:v>41.592592592592595</c:v>
                </c:pt>
                <c:pt idx="3">
                  <c:v>38.898989898989896</c:v>
                </c:pt>
                <c:pt idx="4">
                  <c:v>37.770114942528735</c:v>
                </c:pt>
                <c:pt idx="5">
                  <c:v>36.392405063291136</c:v>
                </c:pt>
                <c:pt idx="6">
                  <c:v>33.835051546391753</c:v>
                </c:pt>
                <c:pt idx="7">
                  <c:v>31.445454545454545</c:v>
                </c:pt>
                <c:pt idx="8">
                  <c:v>29.674418604651162</c:v>
                </c:pt>
                <c:pt idx="9">
                  <c:v>27.036363636363635</c:v>
                </c:pt>
                <c:pt idx="10">
                  <c:v>24.861386138613863</c:v>
                </c:pt>
                <c:pt idx="11">
                  <c:v>23.439024390243901</c:v>
                </c:pt>
                <c:pt idx="12">
                  <c:v>17.125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BB-4416-B4B7-D16933590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867200"/>
        <c:axId val="117919744"/>
      </c:lineChart>
      <c:catAx>
        <c:axId val="134867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Месяц</a:t>
                </a:r>
                <a:r>
                  <a:rPr lang="ru-RU" baseline="0"/>
                  <a:t> лактации</a:t>
                </a:r>
                <a:endParaRPr lang="en-US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17919744"/>
        <c:crosses val="autoZero"/>
        <c:auto val="1"/>
        <c:lblAlgn val="ctr"/>
        <c:lblOffset val="100"/>
        <c:noMultiLvlLbl val="0"/>
      </c:catAx>
      <c:valAx>
        <c:axId val="1179197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Надой,</a:t>
                </a:r>
                <a:r>
                  <a:rPr lang="ru-RU" baseline="0"/>
                  <a:t> кг/сут</a:t>
                </a:r>
                <a:endParaRPr lang="en-US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34867200"/>
        <c:crosses val="autoZero"/>
        <c:crossBetween val="between"/>
      </c:valAx>
    </c:plotArea>
    <c:plotVisOnly val="1"/>
    <c:dispBlanksAs val="gap"/>
    <c:showDLblsOverMax val="0"/>
  </c:chart>
  <c:spPr>
    <a:ln w="12700"/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[Калькулятор потерь маржи_ВБЕ_030816 (6) август 22.08.2016.xlsx]кривая стада !PivotTable4</c:name>
    <c:fmtId val="11"/>
  </c:pivotSource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Пример</a:t>
            </a:r>
            <a:r>
              <a:rPr lang="ru-RU" sz="1000" baseline="0"/>
              <a:t> лактационной кривой</a:t>
            </a:r>
          </a:p>
          <a:p>
            <a:pPr>
              <a:defRPr sz="1000"/>
            </a:pPr>
            <a:r>
              <a:rPr lang="ru-RU" sz="1000" baseline="0"/>
              <a:t>(Липецк,1200)</a:t>
            </a:r>
            <a:endParaRPr lang="en-US" sz="1000"/>
          </a:p>
        </c:rich>
      </c:tx>
      <c:layout>
        <c:manualLayout>
          <c:xMode val="edge"/>
          <c:yMode val="edge"/>
          <c:x val="0.28592344706911638"/>
          <c:y val="3.7473639494485157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>
            <a:solidFill>
              <a:srgbClr val="FFFF00"/>
            </a:solidFill>
          </c:spPr>
          <c:txPr>
            <a:bodyPr/>
            <a:lstStyle/>
            <a:p>
              <a:pPr>
                <a:defRPr b="1"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1365507436570428"/>
          <c:y val="0.20656092121432798"/>
          <c:w val="0.85578937007874012"/>
          <c:h val="0.58919067558751692"/>
        </c:manualLayout>
      </c:layout>
      <c:lineChart>
        <c:grouping val="standard"/>
        <c:varyColors val="0"/>
        <c:ser>
          <c:idx val="0"/>
          <c:order val="0"/>
          <c:tx>
            <c:strRef>
              <c:f>'кривая стада '!$B$5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'кривая стада '!$A$6:$A$19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'кривая стада '!$B$6:$B$19</c:f>
              <c:numCache>
                <c:formatCode>0</c:formatCode>
                <c:ptCount val="13"/>
                <c:pt idx="0">
                  <c:v>31.071929824561401</c:v>
                </c:pt>
                <c:pt idx="1">
                  <c:v>36.266666666666666</c:v>
                </c:pt>
                <c:pt idx="2">
                  <c:v>34.443157894736828</c:v>
                </c:pt>
                <c:pt idx="3">
                  <c:v>33.046376811594214</c:v>
                </c:pt>
                <c:pt idx="4">
                  <c:v>31.842424242424233</c:v>
                </c:pt>
                <c:pt idx="5">
                  <c:v>31.433898305084742</c:v>
                </c:pt>
                <c:pt idx="6">
                  <c:v>30.306153846153851</c:v>
                </c:pt>
                <c:pt idx="7">
                  <c:v>26.351666666666663</c:v>
                </c:pt>
                <c:pt idx="8">
                  <c:v>25.144186046511628</c:v>
                </c:pt>
                <c:pt idx="9">
                  <c:v>23.062222222222221</c:v>
                </c:pt>
                <c:pt idx="10">
                  <c:v>23.12857142857143</c:v>
                </c:pt>
                <c:pt idx="11">
                  <c:v>20.966666666666665</c:v>
                </c:pt>
                <c:pt idx="12">
                  <c:v>20.167857142857141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66-4222-AC7C-6C2266296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473408"/>
        <c:axId val="93483392"/>
      </c:lineChart>
      <c:catAx>
        <c:axId val="93473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Месяц</a:t>
                </a:r>
                <a:r>
                  <a:rPr lang="ru-RU" baseline="0"/>
                  <a:t> лактации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1302187226596676"/>
              <c:y val="0.8989182710542684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93483392"/>
        <c:crosses val="autoZero"/>
        <c:auto val="1"/>
        <c:lblAlgn val="ctr"/>
        <c:lblOffset val="100"/>
        <c:noMultiLvlLbl val="0"/>
      </c:catAx>
      <c:valAx>
        <c:axId val="93483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Надой, кг/сут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93473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[анализ дойка КВ_для преза.xlsx]кривая март!PivotTable2</c:name>
    <c:fmtId val="3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/>
              <a:t>Пример</a:t>
            </a:r>
            <a:r>
              <a:rPr lang="ru-RU" sz="1000" b="1" baseline="0"/>
              <a:t> лактационной кривой</a:t>
            </a:r>
          </a:p>
          <a:p>
            <a:pPr>
              <a:defRPr sz="1000" b="1"/>
            </a:pPr>
            <a:r>
              <a:rPr lang="ru-RU" sz="1000" b="1" baseline="0"/>
              <a:t>( 490 гол, Татарстан)</a:t>
            </a:r>
            <a:endParaRPr lang="en-US" sz="1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'кривая март'!$B$2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'кривая март'!$A$3:$A$16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'кривая март'!$B$3:$B$16</c:f>
              <c:numCache>
                <c:formatCode>0</c:formatCode>
                <c:ptCount val="13"/>
                <c:pt idx="0">
                  <c:v>15.473684210526315</c:v>
                </c:pt>
                <c:pt idx="1">
                  <c:v>19.76595744680851</c:v>
                </c:pt>
                <c:pt idx="2">
                  <c:v>17.772151898734176</c:v>
                </c:pt>
                <c:pt idx="3">
                  <c:v>16.795918367346939</c:v>
                </c:pt>
                <c:pt idx="4">
                  <c:v>15.852941176470589</c:v>
                </c:pt>
                <c:pt idx="5">
                  <c:v>15.166666666666666</c:v>
                </c:pt>
                <c:pt idx="6">
                  <c:v>15.055555555555555</c:v>
                </c:pt>
                <c:pt idx="7">
                  <c:v>15.135135135135135</c:v>
                </c:pt>
                <c:pt idx="8">
                  <c:v>16.079999999999998</c:v>
                </c:pt>
                <c:pt idx="9">
                  <c:v>12.0625</c:v>
                </c:pt>
                <c:pt idx="10">
                  <c:v>14.36</c:v>
                </c:pt>
                <c:pt idx="11">
                  <c:v>16.166666666666668</c:v>
                </c:pt>
                <c:pt idx="12">
                  <c:v>12.861538461538462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D4-4FF4-8B2C-A000C94E4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927688"/>
        <c:axId val="262924080"/>
      </c:lineChart>
      <c:catAx>
        <c:axId val="262927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chemeClr val="tx1"/>
                    </a:solidFill>
                  </a:rPr>
                  <a:t>Месяц</a:t>
                </a:r>
                <a:r>
                  <a:rPr lang="ru-RU" baseline="0">
                    <a:solidFill>
                      <a:schemeClr val="tx1"/>
                    </a:solidFill>
                  </a:rPr>
                  <a:t> лактации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924080"/>
        <c:crosses val="autoZero"/>
        <c:auto val="1"/>
        <c:lblAlgn val="ctr"/>
        <c:lblOffset val="100"/>
        <c:noMultiLvlLbl val="0"/>
      </c:catAx>
      <c:valAx>
        <c:axId val="2629240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chemeClr val="tx1"/>
                    </a:solidFill>
                  </a:rPr>
                  <a:t>Надой,</a:t>
                </a:r>
                <a:r>
                  <a:rPr lang="ru-RU" baseline="0">
                    <a:solidFill>
                      <a:schemeClr val="tx1"/>
                    </a:solidFill>
                  </a:rPr>
                  <a:t> кг /сут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9276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[Анализ кривой стада  (Русь)_070916.xlsx]кривая стада !PivotTable4</c:name>
    <c:fmtId val="3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000" b="1">
                <a:solidFill>
                  <a:schemeClr val="tx1"/>
                </a:solidFill>
              </a:rPr>
              <a:t>Пример</a:t>
            </a:r>
            <a:r>
              <a:rPr lang="ru-RU" sz="1000" b="1" baseline="0">
                <a:solidFill>
                  <a:schemeClr val="tx1"/>
                </a:solidFill>
              </a:rPr>
              <a:t> лактационной кривой</a:t>
            </a:r>
          </a:p>
          <a:p>
            <a:pPr>
              <a:defRPr sz="1000" b="1">
                <a:solidFill>
                  <a:schemeClr val="tx1"/>
                </a:solidFill>
              </a:defRPr>
            </a:pPr>
            <a:r>
              <a:rPr lang="ru-RU" sz="1000" b="1" baseline="0">
                <a:solidFill>
                  <a:schemeClr val="tx1"/>
                </a:solidFill>
              </a:rPr>
              <a:t>(Рязань, 1300)</a:t>
            </a:r>
            <a:endParaRPr lang="en-US" sz="10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984653288054356"/>
          <c:y val="2.5894766569557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0498906302926914"/>
          <c:y val="0.19606945599233483"/>
          <c:w val="0.82910760331737687"/>
          <c:h val="0.61331519988669436"/>
        </c:manualLayout>
      </c:layout>
      <c:lineChart>
        <c:grouping val="standard"/>
        <c:varyColors val="0"/>
        <c:ser>
          <c:idx val="0"/>
          <c:order val="0"/>
          <c:tx>
            <c:strRef>
              <c:f>'кривая стада '!$B$5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'кривая стада '!$A$6:$A$19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'кривая стада '!$B$6:$B$19</c:f>
              <c:numCache>
                <c:formatCode>0</c:formatCode>
                <c:ptCount val="13"/>
                <c:pt idx="0">
                  <c:v>30.184999999999995</c:v>
                </c:pt>
                <c:pt idx="1">
                  <c:v>28.317241379310332</c:v>
                </c:pt>
                <c:pt idx="2">
                  <c:v>28.747297297297301</c:v>
                </c:pt>
                <c:pt idx="3">
                  <c:v>26.479347826086951</c:v>
                </c:pt>
                <c:pt idx="4">
                  <c:v>25.107894736842113</c:v>
                </c:pt>
                <c:pt idx="5">
                  <c:v>25.471186440677965</c:v>
                </c:pt>
                <c:pt idx="6">
                  <c:v>25.693999999999996</c:v>
                </c:pt>
                <c:pt idx="7">
                  <c:v>24.238461538461529</c:v>
                </c:pt>
                <c:pt idx="8">
                  <c:v>22.023448275862073</c:v>
                </c:pt>
                <c:pt idx="9">
                  <c:v>23.567906976744187</c:v>
                </c:pt>
                <c:pt idx="10">
                  <c:v>22.188095238095237</c:v>
                </c:pt>
                <c:pt idx="11">
                  <c:v>19.453846153846154</c:v>
                </c:pt>
                <c:pt idx="12">
                  <c:v>18.377027027027022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27-4845-BCC8-310BF98F1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061616"/>
        <c:axId val="431063912"/>
      </c:lineChart>
      <c:catAx>
        <c:axId val="431061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chemeClr val="tx1"/>
                    </a:solidFill>
                  </a:rPr>
                  <a:t>Месяц</a:t>
                </a:r>
                <a:r>
                  <a:rPr lang="ru-RU" baseline="0">
                    <a:solidFill>
                      <a:schemeClr val="tx1"/>
                    </a:solidFill>
                  </a:rPr>
                  <a:t> лактации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213350442575371"/>
              <c:y val="0.89172660075090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063912"/>
        <c:crosses val="autoZero"/>
        <c:auto val="1"/>
        <c:lblAlgn val="ctr"/>
        <c:lblOffset val="100"/>
        <c:noMultiLvlLbl val="0"/>
      </c:catAx>
      <c:valAx>
        <c:axId val="431063912"/>
        <c:scaling>
          <c:orientation val="minMax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chemeClr val="tx1"/>
                    </a:solidFill>
                  </a:rPr>
                  <a:t>Надой,</a:t>
                </a:r>
                <a:r>
                  <a:rPr lang="ru-RU" baseline="0">
                    <a:solidFill>
                      <a:schemeClr val="tx1"/>
                    </a:solidFill>
                  </a:rPr>
                  <a:t> кг/сут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06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'лактационная кривая по месяцам'!$P$19</c:f>
              <c:strCache>
                <c:ptCount val="1"/>
                <c:pt idx="0">
                  <c:v>февраль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'лактационная кривая по месяцам'!$O$20:$O$32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'лактационная кривая по месяцам'!$P$20:$P$32</c:f>
              <c:numCache>
                <c:formatCode>0.0</c:formatCode>
                <c:ptCount val="13"/>
                <c:pt idx="0">
                  <c:v>26.505555555555599</c:v>
                </c:pt>
                <c:pt idx="1">
                  <c:v>31.060465116279069</c:v>
                </c:pt>
                <c:pt idx="2">
                  <c:v>31.390909090909091</c:v>
                </c:pt>
                <c:pt idx="3">
                  <c:v>30.368421052631579</c:v>
                </c:pt>
                <c:pt idx="4">
                  <c:v>25.483999999999995</c:v>
                </c:pt>
                <c:pt idx="5">
                  <c:v>24.554285714285712</c:v>
                </c:pt>
                <c:pt idx="6">
                  <c:v>23.264999999999993</c:v>
                </c:pt>
                <c:pt idx="7">
                  <c:v>21.05294117647059</c:v>
                </c:pt>
                <c:pt idx="8">
                  <c:v>21.829411764705878</c:v>
                </c:pt>
                <c:pt idx="9">
                  <c:v>22.637499999999999</c:v>
                </c:pt>
                <c:pt idx="10">
                  <c:v>19.600000000000001</c:v>
                </c:pt>
                <c:pt idx="11">
                  <c:v>16.675000000000001</c:v>
                </c:pt>
                <c:pt idx="12">
                  <c:v>21.07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D8-4175-A89C-C57CE3267D37}"/>
            </c:ext>
          </c:extLst>
        </c:ser>
        <c:ser>
          <c:idx val="1"/>
          <c:order val="1"/>
          <c:tx>
            <c:strRef>
              <c:f>'лактационная кривая по месяцам'!$Q$19</c:f>
              <c:strCache>
                <c:ptCount val="1"/>
                <c:pt idx="0">
                  <c:v>март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'лактационная кривая по месяцам'!$O$20:$O$32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'лактационная кривая по месяцам'!$Q$20:$Q$32</c:f>
              <c:numCache>
                <c:formatCode>0.0</c:formatCode>
                <c:ptCount val="13"/>
                <c:pt idx="0">
                  <c:v>33.545454545454547</c:v>
                </c:pt>
                <c:pt idx="1">
                  <c:v>33.289473684210527</c:v>
                </c:pt>
                <c:pt idx="2">
                  <c:v>30</c:v>
                </c:pt>
                <c:pt idx="3">
                  <c:v>33.111111111111114</c:v>
                </c:pt>
                <c:pt idx="4">
                  <c:v>29.049180327868854</c:v>
                </c:pt>
                <c:pt idx="5">
                  <c:v>29.488372093023255</c:v>
                </c:pt>
                <c:pt idx="6">
                  <c:v>31.4</c:v>
                </c:pt>
                <c:pt idx="7">
                  <c:v>20.75</c:v>
                </c:pt>
                <c:pt idx="8">
                  <c:v>20.111111111111111</c:v>
                </c:pt>
                <c:pt idx="9">
                  <c:v>20.352941176470587</c:v>
                </c:pt>
                <c:pt idx="10">
                  <c:v>21.941176470588236</c:v>
                </c:pt>
                <c:pt idx="11">
                  <c:v>19</c:v>
                </c:pt>
                <c:pt idx="12">
                  <c:v>13.885714285714286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D8-4175-A89C-C57CE3267D37}"/>
            </c:ext>
          </c:extLst>
        </c:ser>
        <c:ser>
          <c:idx val="2"/>
          <c:order val="2"/>
          <c:tx>
            <c:strRef>
              <c:f>'лактационная кривая по месяцам'!$R$19</c:f>
              <c:strCache>
                <c:ptCount val="1"/>
                <c:pt idx="0">
                  <c:v>цель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'лактационная кривая по месяцам'!$O$20:$O$32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'лактационная кривая по месяцам'!$R$20:$R$32</c:f>
              <c:numCache>
                <c:formatCode>0.0</c:formatCode>
                <c:ptCount val="13"/>
                <c:pt idx="0">
                  <c:v>32.1</c:v>
                </c:pt>
                <c:pt idx="1">
                  <c:v>35.1</c:v>
                </c:pt>
                <c:pt idx="2">
                  <c:v>35.4</c:v>
                </c:pt>
                <c:pt idx="3">
                  <c:v>34.200000000000003</c:v>
                </c:pt>
                <c:pt idx="4">
                  <c:v>32.4</c:v>
                </c:pt>
                <c:pt idx="5">
                  <c:v>30.300000000000004</c:v>
                </c:pt>
                <c:pt idx="6">
                  <c:v>28.2</c:v>
                </c:pt>
                <c:pt idx="7">
                  <c:v>26.1</c:v>
                </c:pt>
                <c:pt idx="8">
                  <c:v>24.3</c:v>
                </c:pt>
                <c:pt idx="9">
                  <c:v>22.5</c:v>
                </c:pt>
                <c:pt idx="10">
                  <c:v>21.375</c:v>
                </c:pt>
                <c:pt idx="11">
                  <c:v>20.306249999999999</c:v>
                </c:pt>
                <c:pt idx="12">
                  <c:v>19.290937499999998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D8-4175-A89C-C57CE3267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3759688"/>
        <c:axId val="1723760016"/>
      </c:lineChart>
      <c:catAx>
        <c:axId val="172375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3760016"/>
        <c:crosses val="autoZero"/>
        <c:auto val="1"/>
        <c:lblAlgn val="ctr"/>
        <c:lblOffset val="100"/>
        <c:noMultiLvlLbl val="0"/>
      </c:catAx>
      <c:valAx>
        <c:axId val="172376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3759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5E71D-659E-4EE5-A32F-B2F78F238721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EFEC12-6400-4B0E-8423-39A9870B9702}">
      <dgm:prSet phldrT="[Text]" custT="1"/>
      <dgm:spPr/>
      <dgm:t>
        <a:bodyPr/>
        <a:lstStyle/>
        <a:p>
          <a:r>
            <a:rPr lang="ru-RU" sz="2400" b="1" dirty="0"/>
            <a:t>Доход на корову за вычетом затрат на корма</a:t>
          </a:r>
        </a:p>
        <a:p>
          <a:r>
            <a:rPr lang="ru-RU" sz="2400" b="1" dirty="0"/>
            <a:t>(</a:t>
          </a:r>
          <a:r>
            <a:rPr lang="en-US" sz="2400" b="1" dirty="0"/>
            <a:t>IOFC</a:t>
          </a:r>
          <a:r>
            <a:rPr lang="ru-RU" sz="2400" b="1" dirty="0"/>
            <a:t>)</a:t>
          </a:r>
          <a:endParaRPr lang="en-US" sz="2400" b="1" dirty="0"/>
        </a:p>
      </dgm:t>
    </dgm:pt>
    <dgm:pt modelId="{270C6FDC-2EEC-46D4-8225-436759173A8D}" type="parTrans" cxnId="{CFE6D597-7C83-4ED2-ACA1-3F3524E3AF78}">
      <dgm:prSet/>
      <dgm:spPr/>
      <dgm:t>
        <a:bodyPr/>
        <a:lstStyle/>
        <a:p>
          <a:endParaRPr lang="en-US"/>
        </a:p>
      </dgm:t>
    </dgm:pt>
    <dgm:pt modelId="{C59B57B3-B2C8-4244-A46C-49DAF6F19FCE}" type="sibTrans" cxnId="{CFE6D597-7C83-4ED2-ACA1-3F3524E3AF78}">
      <dgm:prSet/>
      <dgm:spPr/>
      <dgm:t>
        <a:bodyPr/>
        <a:lstStyle/>
        <a:p>
          <a:endParaRPr lang="en-US"/>
        </a:p>
      </dgm:t>
    </dgm:pt>
    <dgm:pt modelId="{56D0409D-0169-4AC8-AC28-AEF49CE9D705}">
      <dgm:prSet phldrT="[Text]" custT="1"/>
      <dgm:spPr/>
      <dgm:t>
        <a:bodyPr/>
        <a:lstStyle/>
        <a:p>
          <a:r>
            <a:rPr lang="ru-RU" sz="2400" b="1" dirty="0"/>
            <a:t>Доход от молока</a:t>
          </a:r>
          <a:endParaRPr lang="en-US" sz="2400" b="1" dirty="0"/>
        </a:p>
      </dgm:t>
    </dgm:pt>
    <dgm:pt modelId="{80E626DF-B1FA-471E-9D5C-A30765292177}" type="parTrans" cxnId="{B96E5545-927A-4C65-8352-32A87B7CD693}">
      <dgm:prSet/>
      <dgm:spPr/>
      <dgm:t>
        <a:bodyPr/>
        <a:lstStyle/>
        <a:p>
          <a:endParaRPr lang="en-US"/>
        </a:p>
      </dgm:t>
    </dgm:pt>
    <dgm:pt modelId="{F41D7308-CD48-4AB5-9E7A-85D3B6E89ADA}" type="sibTrans" cxnId="{B96E5545-927A-4C65-8352-32A87B7CD693}">
      <dgm:prSet/>
      <dgm:spPr/>
      <dgm:t>
        <a:bodyPr/>
        <a:lstStyle/>
        <a:p>
          <a:endParaRPr lang="en-US"/>
        </a:p>
      </dgm:t>
    </dgm:pt>
    <dgm:pt modelId="{9CF7022B-204F-4A90-B954-812B77976A31}">
      <dgm:prSet phldrT="[Text]" custT="1"/>
      <dgm:spPr/>
      <dgm:t>
        <a:bodyPr/>
        <a:lstStyle/>
        <a:p>
          <a:r>
            <a:rPr lang="ru-RU" sz="2000" dirty="0"/>
            <a:t>Цена молока</a:t>
          </a:r>
          <a:endParaRPr lang="en-US" sz="2000" dirty="0"/>
        </a:p>
      </dgm:t>
    </dgm:pt>
    <dgm:pt modelId="{9502B484-B307-405B-B5DF-A42B9250AB14}" type="parTrans" cxnId="{DE709975-5429-4F8D-B643-AF0DB97A2F7A}">
      <dgm:prSet/>
      <dgm:spPr/>
      <dgm:t>
        <a:bodyPr/>
        <a:lstStyle/>
        <a:p>
          <a:endParaRPr lang="en-US"/>
        </a:p>
      </dgm:t>
    </dgm:pt>
    <dgm:pt modelId="{88EEA899-CF33-4EFD-83FB-079BF7177EC3}" type="sibTrans" cxnId="{DE709975-5429-4F8D-B643-AF0DB97A2F7A}">
      <dgm:prSet/>
      <dgm:spPr/>
      <dgm:t>
        <a:bodyPr/>
        <a:lstStyle/>
        <a:p>
          <a:endParaRPr lang="en-US"/>
        </a:p>
      </dgm:t>
    </dgm:pt>
    <dgm:pt modelId="{EB3C2F73-00EB-4ED2-A594-522327D0BB75}">
      <dgm:prSet phldrT="[Text]" custT="1"/>
      <dgm:spPr/>
      <dgm:t>
        <a:bodyPr/>
        <a:lstStyle/>
        <a:p>
          <a:r>
            <a:rPr lang="ru-RU" sz="1800" dirty="0"/>
            <a:t>Количество реализованного молока </a:t>
          </a:r>
          <a:endParaRPr lang="en-US" sz="1800" dirty="0"/>
        </a:p>
      </dgm:t>
    </dgm:pt>
    <dgm:pt modelId="{6D6A4FDE-2AEC-46B0-9957-B13C17AD9F1E}" type="parTrans" cxnId="{A3DBBBDE-C6C8-4595-95F3-4921A317F068}">
      <dgm:prSet/>
      <dgm:spPr/>
      <dgm:t>
        <a:bodyPr/>
        <a:lstStyle/>
        <a:p>
          <a:endParaRPr lang="en-US"/>
        </a:p>
      </dgm:t>
    </dgm:pt>
    <dgm:pt modelId="{292067BB-0F02-4D0E-9B41-23D78A7CAFFD}" type="sibTrans" cxnId="{A3DBBBDE-C6C8-4595-95F3-4921A317F068}">
      <dgm:prSet/>
      <dgm:spPr/>
      <dgm:t>
        <a:bodyPr/>
        <a:lstStyle/>
        <a:p>
          <a:endParaRPr lang="en-US"/>
        </a:p>
      </dgm:t>
    </dgm:pt>
    <dgm:pt modelId="{5526F021-845C-4774-BC73-D96A83B837F5}">
      <dgm:prSet phldrT="[Text]" custT="1"/>
      <dgm:spPr/>
      <dgm:t>
        <a:bodyPr/>
        <a:lstStyle/>
        <a:p>
          <a:r>
            <a:rPr lang="ru-RU" sz="2400" b="1" dirty="0"/>
            <a:t>Стоимость рациона</a:t>
          </a:r>
          <a:endParaRPr lang="en-US" sz="2400" b="1" dirty="0"/>
        </a:p>
      </dgm:t>
    </dgm:pt>
    <dgm:pt modelId="{C0858B5A-1AE2-4670-8798-B450E05AF3B1}" type="parTrans" cxnId="{597937D9-D5B6-4794-B56D-875707A79E4D}">
      <dgm:prSet/>
      <dgm:spPr/>
      <dgm:t>
        <a:bodyPr/>
        <a:lstStyle/>
        <a:p>
          <a:endParaRPr lang="en-US"/>
        </a:p>
      </dgm:t>
    </dgm:pt>
    <dgm:pt modelId="{F33762F1-4401-4EE2-9A31-F91BDD242410}" type="sibTrans" cxnId="{597937D9-D5B6-4794-B56D-875707A79E4D}">
      <dgm:prSet/>
      <dgm:spPr/>
      <dgm:t>
        <a:bodyPr/>
        <a:lstStyle/>
        <a:p>
          <a:endParaRPr lang="en-US"/>
        </a:p>
      </dgm:t>
    </dgm:pt>
    <dgm:pt modelId="{A052E394-EB0D-484D-8DC6-ED2457E11FCB}">
      <dgm:prSet phldrT="[Text]" custT="1"/>
      <dgm:spPr/>
      <dgm:t>
        <a:bodyPr/>
        <a:lstStyle/>
        <a:p>
          <a:r>
            <a:rPr lang="ru-RU" sz="1800" dirty="0"/>
            <a:t>Количество потребленного сухого вещества</a:t>
          </a:r>
          <a:endParaRPr lang="en-US" sz="1800" dirty="0"/>
        </a:p>
      </dgm:t>
    </dgm:pt>
    <dgm:pt modelId="{87AAE922-A64B-4CD3-BE47-081F5BC32696}" type="parTrans" cxnId="{6891F6EA-9677-431E-B1E2-07AB345D670D}">
      <dgm:prSet/>
      <dgm:spPr/>
      <dgm:t>
        <a:bodyPr/>
        <a:lstStyle/>
        <a:p>
          <a:endParaRPr lang="en-US"/>
        </a:p>
      </dgm:t>
    </dgm:pt>
    <dgm:pt modelId="{F173485B-4FD4-43E5-8DEF-E10F2B494996}" type="sibTrans" cxnId="{6891F6EA-9677-431E-B1E2-07AB345D670D}">
      <dgm:prSet/>
      <dgm:spPr/>
      <dgm:t>
        <a:bodyPr/>
        <a:lstStyle/>
        <a:p>
          <a:endParaRPr lang="en-US"/>
        </a:p>
      </dgm:t>
    </dgm:pt>
    <dgm:pt modelId="{ECB6195C-A22B-418C-809E-F35AB585A56B}">
      <dgm:prSet custT="1"/>
      <dgm:spPr/>
      <dgm:t>
        <a:bodyPr/>
        <a:lstStyle/>
        <a:p>
          <a:r>
            <a:rPr lang="ru-RU" sz="1800" dirty="0"/>
            <a:t>Стоимость сухого вещества рациона</a:t>
          </a:r>
          <a:endParaRPr lang="en-US" sz="1800" dirty="0"/>
        </a:p>
      </dgm:t>
    </dgm:pt>
    <dgm:pt modelId="{9A01B78E-6349-4E96-A17E-E7BC096B60BF}" type="parTrans" cxnId="{07360222-1764-4F35-9F77-15E29F882379}">
      <dgm:prSet/>
      <dgm:spPr/>
      <dgm:t>
        <a:bodyPr/>
        <a:lstStyle/>
        <a:p>
          <a:endParaRPr lang="en-US"/>
        </a:p>
      </dgm:t>
    </dgm:pt>
    <dgm:pt modelId="{7DA00AC4-00D1-4F52-8FD3-3576C847C353}" type="sibTrans" cxnId="{07360222-1764-4F35-9F77-15E29F882379}">
      <dgm:prSet/>
      <dgm:spPr/>
      <dgm:t>
        <a:bodyPr/>
        <a:lstStyle/>
        <a:p>
          <a:endParaRPr lang="en-US"/>
        </a:p>
      </dgm:t>
    </dgm:pt>
    <dgm:pt modelId="{39A797B6-0A94-4714-9FDD-6DA105979098}">
      <dgm:prSet custT="1"/>
      <dgm:spPr/>
      <dgm:t>
        <a:bodyPr/>
        <a:lstStyle/>
        <a:p>
          <a:r>
            <a:rPr lang="ru-RU" sz="1050" dirty="0"/>
            <a:t> </a:t>
          </a:r>
          <a:r>
            <a:rPr lang="ru-RU" sz="1200" dirty="0"/>
            <a:t>Базовая цена</a:t>
          </a:r>
          <a:endParaRPr lang="en-US" sz="1050" dirty="0"/>
        </a:p>
      </dgm:t>
    </dgm:pt>
    <dgm:pt modelId="{A7FE9E5D-0334-4F95-972B-509E614826FC}" type="parTrans" cxnId="{F74A5399-599C-425F-9DFC-021A70A8296B}">
      <dgm:prSet/>
      <dgm:spPr/>
      <dgm:t>
        <a:bodyPr/>
        <a:lstStyle/>
        <a:p>
          <a:endParaRPr lang="en-US"/>
        </a:p>
      </dgm:t>
    </dgm:pt>
    <dgm:pt modelId="{A879BED6-691E-45AF-9CF7-7CCD516B54EA}" type="sibTrans" cxnId="{F74A5399-599C-425F-9DFC-021A70A8296B}">
      <dgm:prSet/>
      <dgm:spPr/>
      <dgm:t>
        <a:bodyPr/>
        <a:lstStyle/>
        <a:p>
          <a:endParaRPr lang="en-US"/>
        </a:p>
      </dgm:t>
    </dgm:pt>
    <dgm:pt modelId="{2995E213-1E55-45D7-9A0A-3C5856E8E331}">
      <dgm:prSet custT="1"/>
      <dgm:spPr/>
      <dgm:t>
        <a:bodyPr/>
        <a:lstStyle/>
        <a:p>
          <a:r>
            <a:rPr lang="ru-RU" sz="1200" dirty="0"/>
            <a:t>Содержание жира и белка</a:t>
          </a:r>
          <a:endParaRPr lang="en-US" sz="1200" dirty="0"/>
        </a:p>
      </dgm:t>
    </dgm:pt>
    <dgm:pt modelId="{D4C22FD5-8856-4F0F-AF2B-9A279766D6BA}" type="parTrans" cxnId="{5B6F68F6-D19D-47F7-AC18-4E9AFC9BFACA}">
      <dgm:prSet/>
      <dgm:spPr/>
      <dgm:t>
        <a:bodyPr/>
        <a:lstStyle/>
        <a:p>
          <a:endParaRPr lang="en-US"/>
        </a:p>
      </dgm:t>
    </dgm:pt>
    <dgm:pt modelId="{38DE0672-3CB5-465C-911F-279F3636BBD1}" type="sibTrans" cxnId="{5B6F68F6-D19D-47F7-AC18-4E9AFC9BFACA}">
      <dgm:prSet/>
      <dgm:spPr/>
      <dgm:t>
        <a:bodyPr/>
        <a:lstStyle/>
        <a:p>
          <a:endParaRPr lang="en-US"/>
        </a:p>
      </dgm:t>
    </dgm:pt>
    <dgm:pt modelId="{772B5EEF-D109-434A-B93B-237BD23F0FE7}">
      <dgm:prSet custT="1"/>
      <dgm:spPr/>
      <dgm:t>
        <a:bodyPr/>
        <a:lstStyle/>
        <a:p>
          <a:r>
            <a:rPr lang="ru-RU" sz="1200" dirty="0"/>
            <a:t>Сортность молока</a:t>
          </a:r>
          <a:endParaRPr lang="en-US" sz="1200" dirty="0"/>
        </a:p>
      </dgm:t>
    </dgm:pt>
    <dgm:pt modelId="{4B1403A5-3C76-44A7-B78C-BE3FEB026432}" type="parTrans" cxnId="{939F9016-A1F4-417F-A0B2-F5A471CB71F7}">
      <dgm:prSet/>
      <dgm:spPr/>
      <dgm:t>
        <a:bodyPr/>
        <a:lstStyle/>
        <a:p>
          <a:endParaRPr lang="en-US"/>
        </a:p>
      </dgm:t>
    </dgm:pt>
    <dgm:pt modelId="{9EA8D66A-FFA4-4369-B8ED-7D7A75CCBD9E}" type="sibTrans" cxnId="{939F9016-A1F4-417F-A0B2-F5A471CB71F7}">
      <dgm:prSet/>
      <dgm:spPr/>
      <dgm:t>
        <a:bodyPr/>
        <a:lstStyle/>
        <a:p>
          <a:endParaRPr lang="en-US"/>
        </a:p>
      </dgm:t>
    </dgm:pt>
    <dgm:pt modelId="{5D341D66-80C5-46C9-85F2-FB4EAEDB82F4}">
      <dgm:prSet custT="1"/>
      <dgm:spPr/>
      <dgm:t>
        <a:bodyPr/>
        <a:lstStyle/>
        <a:p>
          <a:r>
            <a:rPr lang="ru-RU" sz="1400" dirty="0"/>
            <a:t>Надой</a:t>
          </a:r>
          <a:endParaRPr lang="en-US" sz="1400" dirty="0"/>
        </a:p>
      </dgm:t>
    </dgm:pt>
    <dgm:pt modelId="{C8846EA9-5841-4AAF-9DCB-E74312E3286E}" type="parTrans" cxnId="{BE15A19F-B99A-4F1D-B1FC-E4DF1C24D83C}">
      <dgm:prSet/>
      <dgm:spPr/>
      <dgm:t>
        <a:bodyPr/>
        <a:lstStyle/>
        <a:p>
          <a:endParaRPr lang="en-US"/>
        </a:p>
      </dgm:t>
    </dgm:pt>
    <dgm:pt modelId="{9D9C6B03-9F61-458E-943C-CD5761E10FA9}" type="sibTrans" cxnId="{BE15A19F-B99A-4F1D-B1FC-E4DF1C24D83C}">
      <dgm:prSet/>
      <dgm:spPr/>
      <dgm:t>
        <a:bodyPr/>
        <a:lstStyle/>
        <a:p>
          <a:endParaRPr lang="en-US"/>
        </a:p>
      </dgm:t>
    </dgm:pt>
    <dgm:pt modelId="{1AE57A47-062E-437B-9163-2BD3A8D7669C}">
      <dgm:prSet custT="1"/>
      <dgm:spPr/>
      <dgm:t>
        <a:bodyPr/>
        <a:lstStyle/>
        <a:p>
          <a:r>
            <a:rPr lang="ru-RU" sz="1200" dirty="0"/>
            <a:t>Товарность</a:t>
          </a:r>
          <a:endParaRPr lang="en-US" sz="1200" dirty="0"/>
        </a:p>
      </dgm:t>
    </dgm:pt>
    <dgm:pt modelId="{56BE24FC-C9F7-4C59-B819-1E3842D3B15E}" type="parTrans" cxnId="{B1460E8F-BB11-4160-9DA7-9CCAD3C88038}">
      <dgm:prSet/>
      <dgm:spPr/>
      <dgm:t>
        <a:bodyPr/>
        <a:lstStyle/>
        <a:p>
          <a:endParaRPr lang="en-US"/>
        </a:p>
      </dgm:t>
    </dgm:pt>
    <dgm:pt modelId="{DC33C210-7733-4231-BEC8-F348DF40CCAA}" type="sibTrans" cxnId="{B1460E8F-BB11-4160-9DA7-9CCAD3C88038}">
      <dgm:prSet/>
      <dgm:spPr/>
      <dgm:t>
        <a:bodyPr/>
        <a:lstStyle/>
        <a:p>
          <a:endParaRPr lang="en-US"/>
        </a:p>
      </dgm:t>
    </dgm:pt>
    <dgm:pt modelId="{1D715538-5BE3-48D5-BE37-358AF3B8AE89}">
      <dgm:prSet custT="1"/>
      <dgm:spPr/>
      <dgm:t>
        <a:bodyPr/>
        <a:lstStyle/>
        <a:p>
          <a:r>
            <a:rPr lang="ru-RU" sz="1200" dirty="0"/>
            <a:t>Стоимость собственных кормов</a:t>
          </a:r>
          <a:endParaRPr lang="en-US" sz="1200" dirty="0"/>
        </a:p>
      </dgm:t>
    </dgm:pt>
    <dgm:pt modelId="{399E92D0-B41A-4941-AB10-77872FEA6001}" type="parTrans" cxnId="{AC11C9B1-E3B0-421E-A2E9-6C685D22DA07}">
      <dgm:prSet/>
      <dgm:spPr/>
      <dgm:t>
        <a:bodyPr/>
        <a:lstStyle/>
        <a:p>
          <a:endParaRPr lang="en-US"/>
        </a:p>
      </dgm:t>
    </dgm:pt>
    <dgm:pt modelId="{A8F369BA-25A5-4D16-900E-D671BB035C50}" type="sibTrans" cxnId="{AC11C9B1-E3B0-421E-A2E9-6C685D22DA07}">
      <dgm:prSet/>
      <dgm:spPr/>
      <dgm:t>
        <a:bodyPr/>
        <a:lstStyle/>
        <a:p>
          <a:endParaRPr lang="en-US"/>
        </a:p>
      </dgm:t>
    </dgm:pt>
    <dgm:pt modelId="{B1E67EE0-97D5-42BF-8E66-850413AD1478}">
      <dgm:prSet custT="1"/>
      <dgm:spPr/>
      <dgm:t>
        <a:bodyPr/>
        <a:lstStyle/>
        <a:p>
          <a:r>
            <a:rPr lang="ru-RU" sz="1200" dirty="0"/>
            <a:t>Стоимость покупных кормов</a:t>
          </a:r>
          <a:endParaRPr lang="en-US" sz="1200" dirty="0"/>
        </a:p>
      </dgm:t>
    </dgm:pt>
    <dgm:pt modelId="{0BDEDBDB-9012-4429-B34B-3CF1A524FD42}" type="parTrans" cxnId="{7B8C9D17-F13E-4381-B7BF-F6AE66689B62}">
      <dgm:prSet/>
      <dgm:spPr/>
      <dgm:t>
        <a:bodyPr/>
        <a:lstStyle/>
        <a:p>
          <a:endParaRPr lang="en-US"/>
        </a:p>
      </dgm:t>
    </dgm:pt>
    <dgm:pt modelId="{D75C4A82-8AA6-4CB6-89BD-A7C28A5492D2}" type="sibTrans" cxnId="{7B8C9D17-F13E-4381-B7BF-F6AE66689B62}">
      <dgm:prSet/>
      <dgm:spPr/>
      <dgm:t>
        <a:bodyPr/>
        <a:lstStyle/>
        <a:p>
          <a:endParaRPr lang="en-US"/>
        </a:p>
      </dgm:t>
    </dgm:pt>
    <dgm:pt modelId="{6E6AAE2D-36AC-4842-9E6B-9D76F28D5933}" type="pres">
      <dgm:prSet presAssocID="{7CE5E71D-659E-4EE5-A32F-B2F78F23872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AFDBBB-DC34-43B3-9238-510F36A5D6F5}" type="pres">
      <dgm:prSet presAssocID="{86EFEC12-6400-4B0E-8423-39A9870B9702}" presName="root1" presStyleCnt="0"/>
      <dgm:spPr/>
    </dgm:pt>
    <dgm:pt modelId="{60422F71-52D7-4537-870F-3C4C933DF99B}" type="pres">
      <dgm:prSet presAssocID="{86EFEC12-6400-4B0E-8423-39A9870B9702}" presName="LevelOneTextNode" presStyleLbl="node0" presStyleIdx="0" presStyleCnt="1" custScaleX="224187" custScaleY="443119" custLinFactX="-26741" custLinFactNeighborX="-100000" custLinFactNeighborY="-64099">
        <dgm:presLayoutVars>
          <dgm:chPref val="3"/>
        </dgm:presLayoutVars>
      </dgm:prSet>
      <dgm:spPr/>
    </dgm:pt>
    <dgm:pt modelId="{90A2F539-65DC-4729-B148-5F167EBCC13B}" type="pres">
      <dgm:prSet presAssocID="{86EFEC12-6400-4B0E-8423-39A9870B9702}" presName="level2hierChild" presStyleCnt="0"/>
      <dgm:spPr/>
    </dgm:pt>
    <dgm:pt modelId="{EB5F642E-FFC5-455B-AB1C-D574DF217D6B}" type="pres">
      <dgm:prSet presAssocID="{80E626DF-B1FA-471E-9D5C-A30765292177}" presName="conn2-1" presStyleLbl="parChTrans1D2" presStyleIdx="0" presStyleCnt="2"/>
      <dgm:spPr/>
    </dgm:pt>
    <dgm:pt modelId="{645590E2-7FB2-4BC4-B0B4-B0EDBD32A7AA}" type="pres">
      <dgm:prSet presAssocID="{80E626DF-B1FA-471E-9D5C-A30765292177}" presName="connTx" presStyleLbl="parChTrans1D2" presStyleIdx="0" presStyleCnt="2"/>
      <dgm:spPr/>
    </dgm:pt>
    <dgm:pt modelId="{B7C994B2-9B74-49DD-8D82-7B0CF4053181}" type="pres">
      <dgm:prSet presAssocID="{56D0409D-0169-4AC8-AC28-AEF49CE9D705}" presName="root2" presStyleCnt="0"/>
      <dgm:spPr/>
    </dgm:pt>
    <dgm:pt modelId="{DA1275CA-4537-4957-BB24-1A04D34784C9}" type="pres">
      <dgm:prSet presAssocID="{56D0409D-0169-4AC8-AC28-AEF49CE9D705}" presName="LevelTwoTextNode" presStyleLbl="node2" presStyleIdx="0" presStyleCnt="2" custScaleX="202659" custScaleY="201136" custLinFactNeighborX="-27690" custLinFactNeighborY="-76404">
        <dgm:presLayoutVars>
          <dgm:chPref val="3"/>
        </dgm:presLayoutVars>
      </dgm:prSet>
      <dgm:spPr/>
    </dgm:pt>
    <dgm:pt modelId="{C4982546-B0D1-4F37-8353-6A43BE5E6F2B}" type="pres">
      <dgm:prSet presAssocID="{56D0409D-0169-4AC8-AC28-AEF49CE9D705}" presName="level3hierChild" presStyleCnt="0"/>
      <dgm:spPr/>
    </dgm:pt>
    <dgm:pt modelId="{ED65208F-E945-466A-87C2-2A7096CFC269}" type="pres">
      <dgm:prSet presAssocID="{9502B484-B307-405B-B5DF-A42B9250AB14}" presName="conn2-1" presStyleLbl="parChTrans1D3" presStyleIdx="0" presStyleCnt="4"/>
      <dgm:spPr/>
    </dgm:pt>
    <dgm:pt modelId="{5AA5E992-C124-4030-B29C-8576B1B541CE}" type="pres">
      <dgm:prSet presAssocID="{9502B484-B307-405B-B5DF-A42B9250AB14}" presName="connTx" presStyleLbl="parChTrans1D3" presStyleIdx="0" presStyleCnt="4"/>
      <dgm:spPr/>
    </dgm:pt>
    <dgm:pt modelId="{5F76BC73-3600-4EBD-A6FA-D9B8CDE3B42B}" type="pres">
      <dgm:prSet presAssocID="{9CF7022B-204F-4A90-B954-812B77976A31}" presName="root2" presStyleCnt="0"/>
      <dgm:spPr/>
    </dgm:pt>
    <dgm:pt modelId="{DA644FF8-3B90-4B47-B926-2BF97491EFAE}" type="pres">
      <dgm:prSet presAssocID="{9CF7022B-204F-4A90-B954-812B77976A31}" presName="LevelTwoTextNode" presStyleLbl="node3" presStyleIdx="0" presStyleCnt="4" custScaleX="176131" custScaleY="152496" custLinFactNeighborX="-8418" custLinFactNeighborY="-7223">
        <dgm:presLayoutVars>
          <dgm:chPref val="3"/>
        </dgm:presLayoutVars>
      </dgm:prSet>
      <dgm:spPr/>
    </dgm:pt>
    <dgm:pt modelId="{33D47E1C-5D59-4E4F-8168-C3CAA5D7C6AA}" type="pres">
      <dgm:prSet presAssocID="{9CF7022B-204F-4A90-B954-812B77976A31}" presName="level3hierChild" presStyleCnt="0"/>
      <dgm:spPr/>
    </dgm:pt>
    <dgm:pt modelId="{33A175F4-ACC1-4057-83C3-5D7BAA5301AE}" type="pres">
      <dgm:prSet presAssocID="{A7FE9E5D-0334-4F95-972B-509E614826FC}" presName="conn2-1" presStyleLbl="parChTrans1D4" presStyleIdx="0" presStyleCnt="7"/>
      <dgm:spPr/>
    </dgm:pt>
    <dgm:pt modelId="{D03A0D71-B41A-4284-8950-F770BD58DF02}" type="pres">
      <dgm:prSet presAssocID="{A7FE9E5D-0334-4F95-972B-509E614826FC}" presName="connTx" presStyleLbl="parChTrans1D4" presStyleIdx="0" presStyleCnt="7"/>
      <dgm:spPr/>
    </dgm:pt>
    <dgm:pt modelId="{352E811F-3C4E-4FF8-98FC-C39CB7932B2C}" type="pres">
      <dgm:prSet presAssocID="{39A797B6-0A94-4714-9FDD-6DA105979098}" presName="root2" presStyleCnt="0"/>
      <dgm:spPr/>
    </dgm:pt>
    <dgm:pt modelId="{F876D580-66CC-4B97-9D5E-A044D0768448}" type="pres">
      <dgm:prSet presAssocID="{39A797B6-0A94-4714-9FDD-6DA105979098}" presName="LevelTwoTextNode" presStyleLbl="node4" presStyleIdx="0" presStyleCnt="7" custScaleX="116587" custLinFactNeighborX="-1526" custLinFactNeighborY="-849">
        <dgm:presLayoutVars>
          <dgm:chPref val="3"/>
        </dgm:presLayoutVars>
      </dgm:prSet>
      <dgm:spPr/>
    </dgm:pt>
    <dgm:pt modelId="{D9423C8A-4E98-4FA7-BDD4-AFB9766E36FC}" type="pres">
      <dgm:prSet presAssocID="{39A797B6-0A94-4714-9FDD-6DA105979098}" presName="level3hierChild" presStyleCnt="0"/>
      <dgm:spPr/>
    </dgm:pt>
    <dgm:pt modelId="{836688F4-592C-468E-A3AA-DC86AE6A5EF9}" type="pres">
      <dgm:prSet presAssocID="{D4C22FD5-8856-4F0F-AF2B-9A279766D6BA}" presName="conn2-1" presStyleLbl="parChTrans1D4" presStyleIdx="1" presStyleCnt="7"/>
      <dgm:spPr/>
    </dgm:pt>
    <dgm:pt modelId="{F555D244-956E-455E-BB16-4D0650134962}" type="pres">
      <dgm:prSet presAssocID="{D4C22FD5-8856-4F0F-AF2B-9A279766D6BA}" presName="connTx" presStyleLbl="parChTrans1D4" presStyleIdx="1" presStyleCnt="7"/>
      <dgm:spPr/>
    </dgm:pt>
    <dgm:pt modelId="{238BB495-B7D0-49F4-BB2C-C51D1E77E95D}" type="pres">
      <dgm:prSet presAssocID="{2995E213-1E55-45D7-9A0A-3C5856E8E331}" presName="root2" presStyleCnt="0"/>
      <dgm:spPr/>
    </dgm:pt>
    <dgm:pt modelId="{6DF562CC-210E-4240-9BC7-5276D6E72C12}" type="pres">
      <dgm:prSet presAssocID="{2995E213-1E55-45D7-9A0A-3C5856E8E331}" presName="LevelTwoTextNode" presStyleLbl="node4" presStyleIdx="1" presStyleCnt="7" custScaleX="116587" custLinFactNeighborX="12470" custLinFactNeighborY="-510">
        <dgm:presLayoutVars>
          <dgm:chPref val="3"/>
        </dgm:presLayoutVars>
      </dgm:prSet>
      <dgm:spPr/>
    </dgm:pt>
    <dgm:pt modelId="{770EF173-9185-4F1B-A8AF-4F3190387882}" type="pres">
      <dgm:prSet presAssocID="{2995E213-1E55-45D7-9A0A-3C5856E8E331}" presName="level3hierChild" presStyleCnt="0"/>
      <dgm:spPr/>
    </dgm:pt>
    <dgm:pt modelId="{1F0697BF-C8D7-44A4-B1AC-AA1D26472AA4}" type="pres">
      <dgm:prSet presAssocID="{4B1403A5-3C76-44A7-B78C-BE3FEB026432}" presName="conn2-1" presStyleLbl="parChTrans1D4" presStyleIdx="2" presStyleCnt="7"/>
      <dgm:spPr/>
    </dgm:pt>
    <dgm:pt modelId="{E582FD14-5F6C-4017-8DB6-5FC2F6FBFCF8}" type="pres">
      <dgm:prSet presAssocID="{4B1403A5-3C76-44A7-B78C-BE3FEB026432}" presName="connTx" presStyleLbl="parChTrans1D4" presStyleIdx="2" presStyleCnt="7"/>
      <dgm:spPr/>
    </dgm:pt>
    <dgm:pt modelId="{ACB7E6CD-A801-45D9-891B-8940A4C5CA42}" type="pres">
      <dgm:prSet presAssocID="{772B5EEF-D109-434A-B93B-237BD23F0FE7}" presName="root2" presStyleCnt="0"/>
      <dgm:spPr/>
    </dgm:pt>
    <dgm:pt modelId="{773D4837-A5D5-4DB0-B818-908C6F4F0B98}" type="pres">
      <dgm:prSet presAssocID="{772B5EEF-D109-434A-B93B-237BD23F0FE7}" presName="LevelTwoTextNode" presStyleLbl="node4" presStyleIdx="2" presStyleCnt="7" custScaleX="116587" custLinFactNeighborX="12470" custLinFactNeighborY="-510">
        <dgm:presLayoutVars>
          <dgm:chPref val="3"/>
        </dgm:presLayoutVars>
      </dgm:prSet>
      <dgm:spPr/>
    </dgm:pt>
    <dgm:pt modelId="{528A00D3-AD38-443A-A83D-6B37CF3D783B}" type="pres">
      <dgm:prSet presAssocID="{772B5EEF-D109-434A-B93B-237BD23F0FE7}" presName="level3hierChild" presStyleCnt="0"/>
      <dgm:spPr/>
    </dgm:pt>
    <dgm:pt modelId="{375D1CEE-B6AE-4C40-BFE3-0E4A370B2DB7}" type="pres">
      <dgm:prSet presAssocID="{6D6A4FDE-2AEC-46B0-9957-B13C17AD9F1E}" presName="conn2-1" presStyleLbl="parChTrans1D3" presStyleIdx="1" presStyleCnt="4"/>
      <dgm:spPr/>
    </dgm:pt>
    <dgm:pt modelId="{A1B73FA8-CE16-4116-B5E6-178A728D01B7}" type="pres">
      <dgm:prSet presAssocID="{6D6A4FDE-2AEC-46B0-9957-B13C17AD9F1E}" presName="connTx" presStyleLbl="parChTrans1D3" presStyleIdx="1" presStyleCnt="4"/>
      <dgm:spPr/>
    </dgm:pt>
    <dgm:pt modelId="{6066B441-DE9C-4351-B0D7-D8031245F7E7}" type="pres">
      <dgm:prSet presAssocID="{EB3C2F73-00EB-4ED2-A594-522327D0BB75}" presName="root2" presStyleCnt="0"/>
      <dgm:spPr/>
    </dgm:pt>
    <dgm:pt modelId="{307B0C47-BEED-47BC-8370-1F625132D16F}" type="pres">
      <dgm:prSet presAssocID="{EB3C2F73-00EB-4ED2-A594-522327D0BB75}" presName="LevelTwoTextNode" presStyleLbl="node3" presStyleIdx="1" presStyleCnt="4" custScaleX="173705" custScaleY="152496" custLinFactNeighborX="-8418" custLinFactNeighborY="-28892">
        <dgm:presLayoutVars>
          <dgm:chPref val="3"/>
        </dgm:presLayoutVars>
      </dgm:prSet>
      <dgm:spPr/>
    </dgm:pt>
    <dgm:pt modelId="{17503567-DB52-4480-AB80-870FE9F4F4A0}" type="pres">
      <dgm:prSet presAssocID="{EB3C2F73-00EB-4ED2-A594-522327D0BB75}" presName="level3hierChild" presStyleCnt="0"/>
      <dgm:spPr/>
    </dgm:pt>
    <dgm:pt modelId="{63A1DFF7-33E4-40A7-A775-5175108C6F1E}" type="pres">
      <dgm:prSet presAssocID="{C8846EA9-5841-4AAF-9DCB-E74312E3286E}" presName="conn2-1" presStyleLbl="parChTrans1D4" presStyleIdx="3" presStyleCnt="7"/>
      <dgm:spPr/>
    </dgm:pt>
    <dgm:pt modelId="{36809B25-9987-499C-A217-75DBA048C04B}" type="pres">
      <dgm:prSet presAssocID="{C8846EA9-5841-4AAF-9DCB-E74312E3286E}" presName="connTx" presStyleLbl="parChTrans1D4" presStyleIdx="3" presStyleCnt="7"/>
      <dgm:spPr/>
    </dgm:pt>
    <dgm:pt modelId="{F14733B5-60AF-41B0-9E6A-743F5EB92651}" type="pres">
      <dgm:prSet presAssocID="{5D341D66-80C5-46C9-85F2-FB4EAEDB82F4}" presName="root2" presStyleCnt="0"/>
      <dgm:spPr/>
    </dgm:pt>
    <dgm:pt modelId="{5CDD4A8D-EA5E-4FEE-ABCA-7F5B12199296}" type="pres">
      <dgm:prSet presAssocID="{5D341D66-80C5-46C9-85F2-FB4EAEDB82F4}" presName="LevelTwoTextNode" presStyleLbl="node4" presStyleIdx="3" presStyleCnt="7" custScaleX="116587" custLinFactNeighborX="14540" custLinFactNeighborY="510">
        <dgm:presLayoutVars>
          <dgm:chPref val="3"/>
        </dgm:presLayoutVars>
      </dgm:prSet>
      <dgm:spPr/>
    </dgm:pt>
    <dgm:pt modelId="{1E619960-67CC-47E7-B600-0EFD60F27BDE}" type="pres">
      <dgm:prSet presAssocID="{5D341D66-80C5-46C9-85F2-FB4EAEDB82F4}" presName="level3hierChild" presStyleCnt="0"/>
      <dgm:spPr/>
    </dgm:pt>
    <dgm:pt modelId="{AD15B233-8951-4DFC-B714-8F156C638FB6}" type="pres">
      <dgm:prSet presAssocID="{56BE24FC-C9F7-4C59-B819-1E3842D3B15E}" presName="conn2-1" presStyleLbl="parChTrans1D4" presStyleIdx="4" presStyleCnt="7"/>
      <dgm:spPr/>
    </dgm:pt>
    <dgm:pt modelId="{7D0DA8CD-DB33-4A62-B028-2B897B60D2E6}" type="pres">
      <dgm:prSet presAssocID="{56BE24FC-C9F7-4C59-B819-1E3842D3B15E}" presName="connTx" presStyleLbl="parChTrans1D4" presStyleIdx="4" presStyleCnt="7"/>
      <dgm:spPr/>
    </dgm:pt>
    <dgm:pt modelId="{CA008F04-5C2F-45B0-AED7-F4F9B54A521B}" type="pres">
      <dgm:prSet presAssocID="{1AE57A47-062E-437B-9163-2BD3A8D7669C}" presName="root2" presStyleCnt="0"/>
      <dgm:spPr/>
    </dgm:pt>
    <dgm:pt modelId="{04A6DB72-14F2-49CF-AE65-06626371D9FF}" type="pres">
      <dgm:prSet presAssocID="{1AE57A47-062E-437B-9163-2BD3A8D7669C}" presName="LevelTwoTextNode" presStyleLbl="node4" presStyleIdx="4" presStyleCnt="7" custScaleX="116282" custScaleY="100058" custLinFactNeighborX="15319" custLinFactNeighborY="-4624">
        <dgm:presLayoutVars>
          <dgm:chPref val="3"/>
        </dgm:presLayoutVars>
      </dgm:prSet>
      <dgm:spPr/>
    </dgm:pt>
    <dgm:pt modelId="{39410C2A-92BB-4C88-B667-B56F942B4310}" type="pres">
      <dgm:prSet presAssocID="{1AE57A47-062E-437B-9163-2BD3A8D7669C}" presName="level3hierChild" presStyleCnt="0"/>
      <dgm:spPr/>
    </dgm:pt>
    <dgm:pt modelId="{2211476C-C9D8-48D7-9547-B923BE4C6158}" type="pres">
      <dgm:prSet presAssocID="{C0858B5A-1AE2-4670-8798-B450E05AF3B1}" presName="conn2-1" presStyleLbl="parChTrans1D2" presStyleIdx="1" presStyleCnt="2"/>
      <dgm:spPr/>
    </dgm:pt>
    <dgm:pt modelId="{9203BDB2-B734-4AD1-B901-9442761AD7F4}" type="pres">
      <dgm:prSet presAssocID="{C0858B5A-1AE2-4670-8798-B450E05AF3B1}" presName="connTx" presStyleLbl="parChTrans1D2" presStyleIdx="1" presStyleCnt="2"/>
      <dgm:spPr/>
    </dgm:pt>
    <dgm:pt modelId="{459DE247-0A6A-4066-94E7-15B604C76397}" type="pres">
      <dgm:prSet presAssocID="{5526F021-845C-4774-BC73-D96A83B837F5}" presName="root2" presStyleCnt="0"/>
      <dgm:spPr/>
    </dgm:pt>
    <dgm:pt modelId="{D00728F8-848E-407F-ACFC-D0283176A8B3}" type="pres">
      <dgm:prSet presAssocID="{5526F021-845C-4774-BC73-D96A83B837F5}" presName="LevelTwoTextNode" presStyleLbl="node2" presStyleIdx="1" presStyleCnt="2" custScaleX="202659" custScaleY="201136" custLinFactNeighborX="-31267" custLinFactNeighborY="35679">
        <dgm:presLayoutVars>
          <dgm:chPref val="3"/>
        </dgm:presLayoutVars>
      </dgm:prSet>
      <dgm:spPr/>
    </dgm:pt>
    <dgm:pt modelId="{2DD162CF-11D7-4559-BD0A-BEB1F7450E58}" type="pres">
      <dgm:prSet presAssocID="{5526F021-845C-4774-BC73-D96A83B837F5}" presName="level3hierChild" presStyleCnt="0"/>
      <dgm:spPr/>
    </dgm:pt>
    <dgm:pt modelId="{C8D3BA0F-8E9E-42BA-9D35-9AB3D803DC2A}" type="pres">
      <dgm:prSet presAssocID="{87AAE922-A64B-4CD3-BE47-081F5BC32696}" presName="conn2-1" presStyleLbl="parChTrans1D3" presStyleIdx="2" presStyleCnt="4"/>
      <dgm:spPr/>
    </dgm:pt>
    <dgm:pt modelId="{A6D97550-482B-47E2-A282-E5300824611C}" type="pres">
      <dgm:prSet presAssocID="{87AAE922-A64B-4CD3-BE47-081F5BC32696}" presName="connTx" presStyleLbl="parChTrans1D3" presStyleIdx="2" presStyleCnt="4"/>
      <dgm:spPr/>
    </dgm:pt>
    <dgm:pt modelId="{8B23C24B-C252-4D75-8099-3671DDB754CB}" type="pres">
      <dgm:prSet presAssocID="{A052E394-EB0D-484D-8DC6-ED2457E11FCB}" presName="root2" presStyleCnt="0"/>
      <dgm:spPr/>
    </dgm:pt>
    <dgm:pt modelId="{49B2BA69-905C-482D-A36A-E44897736824}" type="pres">
      <dgm:prSet presAssocID="{A052E394-EB0D-484D-8DC6-ED2457E11FCB}" presName="LevelTwoTextNode" presStyleLbl="node3" presStyleIdx="2" presStyleCnt="4" custScaleX="191609" custScaleY="152496" custLinFactNeighborX="-10847" custLinFactNeighborY="21231">
        <dgm:presLayoutVars>
          <dgm:chPref val="3"/>
        </dgm:presLayoutVars>
      </dgm:prSet>
      <dgm:spPr/>
    </dgm:pt>
    <dgm:pt modelId="{43BD54F4-30D4-4F65-89C6-092A37A11B74}" type="pres">
      <dgm:prSet presAssocID="{A052E394-EB0D-484D-8DC6-ED2457E11FCB}" presName="level3hierChild" presStyleCnt="0"/>
      <dgm:spPr/>
    </dgm:pt>
    <dgm:pt modelId="{9F9D6CCF-08E7-4597-9E95-86048475215C}" type="pres">
      <dgm:prSet presAssocID="{9A01B78E-6349-4E96-A17E-E7BC096B60BF}" presName="conn2-1" presStyleLbl="parChTrans1D3" presStyleIdx="3" presStyleCnt="4"/>
      <dgm:spPr/>
    </dgm:pt>
    <dgm:pt modelId="{022CB29F-63F1-4A1F-8089-EAE8C07EBDFF}" type="pres">
      <dgm:prSet presAssocID="{9A01B78E-6349-4E96-A17E-E7BC096B60BF}" presName="connTx" presStyleLbl="parChTrans1D3" presStyleIdx="3" presStyleCnt="4"/>
      <dgm:spPr/>
    </dgm:pt>
    <dgm:pt modelId="{57FE59D0-5DD6-43DD-9A80-F88B1DC32DFE}" type="pres">
      <dgm:prSet presAssocID="{ECB6195C-A22B-418C-809E-F35AB585A56B}" presName="root2" presStyleCnt="0"/>
      <dgm:spPr/>
    </dgm:pt>
    <dgm:pt modelId="{581B2110-F7C8-4291-A10F-AD6C32BEFE3B}" type="pres">
      <dgm:prSet presAssocID="{ECB6195C-A22B-418C-809E-F35AB585A56B}" presName="LevelTwoTextNode" presStyleLbl="node3" presStyleIdx="3" presStyleCnt="4" custScaleX="191462" custScaleY="152496" custLinFactNeighborX="-10847" custLinFactNeighborY="26141">
        <dgm:presLayoutVars>
          <dgm:chPref val="3"/>
        </dgm:presLayoutVars>
      </dgm:prSet>
      <dgm:spPr/>
    </dgm:pt>
    <dgm:pt modelId="{3C1B7C3C-CE8E-4C40-B318-D7D85F8130F7}" type="pres">
      <dgm:prSet presAssocID="{ECB6195C-A22B-418C-809E-F35AB585A56B}" presName="level3hierChild" presStyleCnt="0"/>
      <dgm:spPr/>
    </dgm:pt>
    <dgm:pt modelId="{FF01A483-C7E1-49D2-8EF5-29DC0E3F70C9}" type="pres">
      <dgm:prSet presAssocID="{399E92D0-B41A-4941-AB10-77872FEA6001}" presName="conn2-1" presStyleLbl="parChTrans1D4" presStyleIdx="5" presStyleCnt="7"/>
      <dgm:spPr/>
    </dgm:pt>
    <dgm:pt modelId="{43A6AF4C-FEBC-404F-8039-D83C0F39533A}" type="pres">
      <dgm:prSet presAssocID="{399E92D0-B41A-4941-AB10-77872FEA6001}" presName="connTx" presStyleLbl="parChTrans1D4" presStyleIdx="5" presStyleCnt="7"/>
      <dgm:spPr/>
    </dgm:pt>
    <dgm:pt modelId="{BFCFC4E4-E75A-44CD-AF47-C7F6A1C2CC85}" type="pres">
      <dgm:prSet presAssocID="{1D715538-5BE3-48D5-BE37-358AF3B8AE89}" presName="root2" presStyleCnt="0"/>
      <dgm:spPr/>
    </dgm:pt>
    <dgm:pt modelId="{DBEEB7F9-20CE-4A6A-B7F5-B2B0062587AC}" type="pres">
      <dgm:prSet presAssocID="{1D715538-5BE3-48D5-BE37-358AF3B8AE89}" presName="LevelTwoTextNode" presStyleLbl="node4" presStyleIdx="5" presStyleCnt="7" custScaleX="112147" custScaleY="85307" custLinFactNeighborX="20803" custLinFactNeighborY="510">
        <dgm:presLayoutVars>
          <dgm:chPref val="3"/>
        </dgm:presLayoutVars>
      </dgm:prSet>
      <dgm:spPr/>
    </dgm:pt>
    <dgm:pt modelId="{96C478B3-AF30-4994-94CA-1F4F9B4AAAC7}" type="pres">
      <dgm:prSet presAssocID="{1D715538-5BE3-48D5-BE37-358AF3B8AE89}" presName="level3hierChild" presStyleCnt="0"/>
      <dgm:spPr/>
    </dgm:pt>
    <dgm:pt modelId="{A9EC1C59-3E9A-40A7-8B21-E48029396D56}" type="pres">
      <dgm:prSet presAssocID="{0BDEDBDB-9012-4429-B34B-3CF1A524FD42}" presName="conn2-1" presStyleLbl="parChTrans1D4" presStyleIdx="6" presStyleCnt="7"/>
      <dgm:spPr/>
    </dgm:pt>
    <dgm:pt modelId="{19EA6C41-F14D-4A65-AAFA-B39E5FB80B3F}" type="pres">
      <dgm:prSet presAssocID="{0BDEDBDB-9012-4429-B34B-3CF1A524FD42}" presName="connTx" presStyleLbl="parChTrans1D4" presStyleIdx="6" presStyleCnt="7"/>
      <dgm:spPr/>
    </dgm:pt>
    <dgm:pt modelId="{67BD23EA-1808-483E-ABCF-27DA0620C9A5}" type="pres">
      <dgm:prSet presAssocID="{B1E67EE0-97D5-42BF-8E66-850413AD1478}" presName="root2" presStyleCnt="0"/>
      <dgm:spPr/>
    </dgm:pt>
    <dgm:pt modelId="{8756AF67-9796-4005-AB06-5AD208B29ADA}" type="pres">
      <dgm:prSet presAssocID="{B1E67EE0-97D5-42BF-8E66-850413AD1478}" presName="LevelTwoTextNode" presStyleLbl="node4" presStyleIdx="6" presStyleCnt="7" custScaleX="112558" custLinFactNeighborX="2984" custLinFactNeighborY="15680">
        <dgm:presLayoutVars>
          <dgm:chPref val="3"/>
        </dgm:presLayoutVars>
      </dgm:prSet>
      <dgm:spPr/>
    </dgm:pt>
    <dgm:pt modelId="{214C945B-D6B5-4A13-BCA2-B53EE40DADBF}" type="pres">
      <dgm:prSet presAssocID="{B1E67EE0-97D5-42BF-8E66-850413AD1478}" presName="level3hierChild" presStyleCnt="0"/>
      <dgm:spPr/>
    </dgm:pt>
  </dgm:ptLst>
  <dgm:cxnLst>
    <dgm:cxn modelId="{0E02B905-0047-4661-8D50-867636F16F20}" type="presOf" srcId="{0BDEDBDB-9012-4429-B34B-3CF1A524FD42}" destId="{A9EC1C59-3E9A-40A7-8B21-E48029396D56}" srcOrd="0" destOrd="0" presId="urn:microsoft.com/office/officeart/2005/8/layout/hierarchy2"/>
    <dgm:cxn modelId="{11736411-D689-4022-8E99-FADAEC663170}" type="presOf" srcId="{C0858B5A-1AE2-4670-8798-B450E05AF3B1}" destId="{9203BDB2-B734-4AD1-B901-9442761AD7F4}" srcOrd="1" destOrd="0" presId="urn:microsoft.com/office/officeart/2005/8/layout/hierarchy2"/>
    <dgm:cxn modelId="{939F9016-A1F4-417F-A0B2-F5A471CB71F7}" srcId="{9CF7022B-204F-4A90-B954-812B77976A31}" destId="{772B5EEF-D109-434A-B93B-237BD23F0FE7}" srcOrd="2" destOrd="0" parTransId="{4B1403A5-3C76-44A7-B78C-BE3FEB026432}" sibTransId="{9EA8D66A-FFA4-4369-B8ED-7D7A75CCBD9E}"/>
    <dgm:cxn modelId="{F2766A17-02BD-4008-A00D-5CD4DBBB025E}" type="presOf" srcId="{9A01B78E-6349-4E96-A17E-E7BC096B60BF}" destId="{9F9D6CCF-08E7-4597-9E95-86048475215C}" srcOrd="0" destOrd="0" presId="urn:microsoft.com/office/officeart/2005/8/layout/hierarchy2"/>
    <dgm:cxn modelId="{7B8C9D17-F13E-4381-B7BF-F6AE66689B62}" srcId="{ECB6195C-A22B-418C-809E-F35AB585A56B}" destId="{B1E67EE0-97D5-42BF-8E66-850413AD1478}" srcOrd="1" destOrd="0" parTransId="{0BDEDBDB-9012-4429-B34B-3CF1A524FD42}" sibTransId="{D75C4A82-8AA6-4CB6-89BD-A7C28A5492D2}"/>
    <dgm:cxn modelId="{07360222-1764-4F35-9F77-15E29F882379}" srcId="{5526F021-845C-4774-BC73-D96A83B837F5}" destId="{ECB6195C-A22B-418C-809E-F35AB585A56B}" srcOrd="1" destOrd="0" parTransId="{9A01B78E-6349-4E96-A17E-E7BC096B60BF}" sibTransId="{7DA00AC4-00D1-4F52-8FD3-3576C847C353}"/>
    <dgm:cxn modelId="{46FF3A22-76F8-46AF-AB92-E92B621EAFCA}" type="presOf" srcId="{A7FE9E5D-0334-4F95-972B-509E614826FC}" destId="{D03A0D71-B41A-4284-8950-F770BD58DF02}" srcOrd="1" destOrd="0" presId="urn:microsoft.com/office/officeart/2005/8/layout/hierarchy2"/>
    <dgm:cxn modelId="{181BD723-87D6-4C2A-A1BF-FAD42438AC6A}" type="presOf" srcId="{86EFEC12-6400-4B0E-8423-39A9870B9702}" destId="{60422F71-52D7-4537-870F-3C4C933DF99B}" srcOrd="0" destOrd="0" presId="urn:microsoft.com/office/officeart/2005/8/layout/hierarchy2"/>
    <dgm:cxn modelId="{837F0826-90C9-4E3D-A738-23A45CE352B1}" type="presOf" srcId="{EB3C2F73-00EB-4ED2-A594-522327D0BB75}" destId="{307B0C47-BEED-47BC-8370-1F625132D16F}" srcOrd="0" destOrd="0" presId="urn:microsoft.com/office/officeart/2005/8/layout/hierarchy2"/>
    <dgm:cxn modelId="{5822C329-0E41-491C-91D3-B5A253FB9EE6}" type="presOf" srcId="{772B5EEF-D109-434A-B93B-237BD23F0FE7}" destId="{773D4837-A5D5-4DB0-B818-908C6F4F0B98}" srcOrd="0" destOrd="0" presId="urn:microsoft.com/office/officeart/2005/8/layout/hierarchy2"/>
    <dgm:cxn modelId="{88F30430-F19A-4351-8ABF-A181F10AE337}" type="presOf" srcId="{ECB6195C-A22B-418C-809E-F35AB585A56B}" destId="{581B2110-F7C8-4291-A10F-AD6C32BEFE3B}" srcOrd="0" destOrd="0" presId="urn:microsoft.com/office/officeart/2005/8/layout/hierarchy2"/>
    <dgm:cxn modelId="{7476133E-5D19-46A4-B31A-96FC9FB42053}" type="presOf" srcId="{C8846EA9-5841-4AAF-9DCB-E74312E3286E}" destId="{63A1DFF7-33E4-40A7-A775-5175108C6F1E}" srcOrd="0" destOrd="0" presId="urn:microsoft.com/office/officeart/2005/8/layout/hierarchy2"/>
    <dgm:cxn modelId="{8162855C-611C-4A03-B968-CF30FE9A3FEB}" type="presOf" srcId="{56D0409D-0169-4AC8-AC28-AEF49CE9D705}" destId="{DA1275CA-4537-4957-BB24-1A04D34784C9}" srcOrd="0" destOrd="0" presId="urn:microsoft.com/office/officeart/2005/8/layout/hierarchy2"/>
    <dgm:cxn modelId="{D54AD143-FA51-4743-B586-D69DDAD80D44}" type="presOf" srcId="{4B1403A5-3C76-44A7-B78C-BE3FEB026432}" destId="{E582FD14-5F6C-4017-8DB6-5FC2F6FBFCF8}" srcOrd="1" destOrd="0" presId="urn:microsoft.com/office/officeart/2005/8/layout/hierarchy2"/>
    <dgm:cxn modelId="{B96E5545-927A-4C65-8352-32A87B7CD693}" srcId="{86EFEC12-6400-4B0E-8423-39A9870B9702}" destId="{56D0409D-0169-4AC8-AC28-AEF49CE9D705}" srcOrd="0" destOrd="0" parTransId="{80E626DF-B1FA-471E-9D5C-A30765292177}" sibTransId="{F41D7308-CD48-4AB5-9E7A-85D3B6E89ADA}"/>
    <dgm:cxn modelId="{22C6724A-51E5-4666-87B9-6CF907838796}" type="presOf" srcId="{6D6A4FDE-2AEC-46B0-9957-B13C17AD9F1E}" destId="{375D1CEE-B6AE-4C40-BFE3-0E4A370B2DB7}" srcOrd="0" destOrd="0" presId="urn:microsoft.com/office/officeart/2005/8/layout/hierarchy2"/>
    <dgm:cxn modelId="{AEB4D46C-CAD6-4B46-A503-30E78172CB83}" type="presOf" srcId="{A7FE9E5D-0334-4F95-972B-509E614826FC}" destId="{33A175F4-ACC1-4057-83C3-5D7BAA5301AE}" srcOrd="0" destOrd="0" presId="urn:microsoft.com/office/officeart/2005/8/layout/hierarchy2"/>
    <dgm:cxn modelId="{5D1D234D-1241-462A-8EE6-60FB5DEAE44E}" type="presOf" srcId="{9502B484-B307-405B-B5DF-A42B9250AB14}" destId="{5AA5E992-C124-4030-B29C-8576B1B541CE}" srcOrd="1" destOrd="0" presId="urn:microsoft.com/office/officeart/2005/8/layout/hierarchy2"/>
    <dgm:cxn modelId="{056CD36D-C11A-47EF-9D77-3C1111843A1A}" type="presOf" srcId="{1D715538-5BE3-48D5-BE37-358AF3B8AE89}" destId="{DBEEB7F9-20CE-4A6A-B7F5-B2B0062587AC}" srcOrd="0" destOrd="0" presId="urn:microsoft.com/office/officeart/2005/8/layout/hierarchy2"/>
    <dgm:cxn modelId="{1044994E-5F55-4C41-9CEA-538F276CA9A6}" type="presOf" srcId="{6D6A4FDE-2AEC-46B0-9957-B13C17AD9F1E}" destId="{A1B73FA8-CE16-4116-B5E6-178A728D01B7}" srcOrd="1" destOrd="0" presId="urn:microsoft.com/office/officeart/2005/8/layout/hierarchy2"/>
    <dgm:cxn modelId="{8938F44E-216E-44F4-9B8F-878BF5EBE0C5}" type="presOf" srcId="{9CF7022B-204F-4A90-B954-812B77976A31}" destId="{DA644FF8-3B90-4B47-B926-2BF97491EFAE}" srcOrd="0" destOrd="0" presId="urn:microsoft.com/office/officeart/2005/8/layout/hierarchy2"/>
    <dgm:cxn modelId="{67F79873-3323-4467-A1DE-350C18B1FD70}" type="presOf" srcId="{2995E213-1E55-45D7-9A0A-3C5856E8E331}" destId="{6DF562CC-210E-4240-9BC7-5276D6E72C12}" srcOrd="0" destOrd="0" presId="urn:microsoft.com/office/officeart/2005/8/layout/hierarchy2"/>
    <dgm:cxn modelId="{CF5A4155-AB04-461F-9191-3A19D57157F6}" type="presOf" srcId="{B1E67EE0-97D5-42BF-8E66-850413AD1478}" destId="{8756AF67-9796-4005-AB06-5AD208B29ADA}" srcOrd="0" destOrd="0" presId="urn:microsoft.com/office/officeart/2005/8/layout/hierarchy2"/>
    <dgm:cxn modelId="{DE709975-5429-4F8D-B643-AF0DB97A2F7A}" srcId="{56D0409D-0169-4AC8-AC28-AEF49CE9D705}" destId="{9CF7022B-204F-4A90-B954-812B77976A31}" srcOrd="0" destOrd="0" parTransId="{9502B484-B307-405B-B5DF-A42B9250AB14}" sibTransId="{88EEA899-CF33-4EFD-83FB-079BF7177EC3}"/>
    <dgm:cxn modelId="{EEFC0C56-672E-4AB0-9DEF-3A3139A747DF}" type="presOf" srcId="{399E92D0-B41A-4941-AB10-77872FEA6001}" destId="{FF01A483-C7E1-49D2-8EF5-29DC0E3F70C9}" srcOrd="0" destOrd="0" presId="urn:microsoft.com/office/officeart/2005/8/layout/hierarchy2"/>
    <dgm:cxn modelId="{A9A9E078-7AD2-46AE-80A3-851B32B49E73}" type="presOf" srcId="{D4C22FD5-8856-4F0F-AF2B-9A279766D6BA}" destId="{836688F4-592C-468E-A3AA-DC86AE6A5EF9}" srcOrd="0" destOrd="0" presId="urn:microsoft.com/office/officeart/2005/8/layout/hierarchy2"/>
    <dgm:cxn modelId="{E3589C80-3E79-411F-8470-35BC93914707}" type="presOf" srcId="{C0858B5A-1AE2-4670-8798-B450E05AF3B1}" destId="{2211476C-C9D8-48D7-9547-B923BE4C6158}" srcOrd="0" destOrd="0" presId="urn:microsoft.com/office/officeart/2005/8/layout/hierarchy2"/>
    <dgm:cxn modelId="{B1460E8F-BB11-4160-9DA7-9CCAD3C88038}" srcId="{EB3C2F73-00EB-4ED2-A594-522327D0BB75}" destId="{1AE57A47-062E-437B-9163-2BD3A8D7669C}" srcOrd="1" destOrd="0" parTransId="{56BE24FC-C9F7-4C59-B819-1E3842D3B15E}" sibTransId="{DC33C210-7733-4231-BEC8-F348DF40CCAA}"/>
    <dgm:cxn modelId="{47B20293-4F17-4515-B857-F4E07DECFB5E}" type="presOf" srcId="{A052E394-EB0D-484D-8DC6-ED2457E11FCB}" destId="{49B2BA69-905C-482D-A36A-E44897736824}" srcOrd="0" destOrd="0" presId="urn:microsoft.com/office/officeart/2005/8/layout/hierarchy2"/>
    <dgm:cxn modelId="{CFE6D597-7C83-4ED2-ACA1-3F3524E3AF78}" srcId="{7CE5E71D-659E-4EE5-A32F-B2F78F238721}" destId="{86EFEC12-6400-4B0E-8423-39A9870B9702}" srcOrd="0" destOrd="0" parTransId="{270C6FDC-2EEC-46D4-8225-436759173A8D}" sibTransId="{C59B57B3-B2C8-4244-A46C-49DAF6F19FCE}"/>
    <dgm:cxn modelId="{F74A5399-599C-425F-9DFC-021A70A8296B}" srcId="{9CF7022B-204F-4A90-B954-812B77976A31}" destId="{39A797B6-0A94-4714-9FDD-6DA105979098}" srcOrd="0" destOrd="0" parTransId="{A7FE9E5D-0334-4F95-972B-509E614826FC}" sibTransId="{A879BED6-691E-45AF-9CF7-7CCD516B54EA}"/>
    <dgm:cxn modelId="{BE15A19F-B99A-4F1D-B1FC-E4DF1C24D83C}" srcId="{EB3C2F73-00EB-4ED2-A594-522327D0BB75}" destId="{5D341D66-80C5-46C9-85F2-FB4EAEDB82F4}" srcOrd="0" destOrd="0" parTransId="{C8846EA9-5841-4AAF-9DCB-E74312E3286E}" sibTransId="{9D9C6B03-9F61-458E-943C-CD5761E10FA9}"/>
    <dgm:cxn modelId="{A2DEB9A7-FEBF-456C-9D98-BBC51A54FE71}" type="presOf" srcId="{9502B484-B307-405B-B5DF-A42B9250AB14}" destId="{ED65208F-E945-466A-87C2-2A7096CFC269}" srcOrd="0" destOrd="0" presId="urn:microsoft.com/office/officeart/2005/8/layout/hierarchy2"/>
    <dgm:cxn modelId="{76C766AC-17D3-4C77-8A20-D211BCE588F9}" type="presOf" srcId="{5526F021-845C-4774-BC73-D96A83B837F5}" destId="{D00728F8-848E-407F-ACFC-D0283176A8B3}" srcOrd="0" destOrd="0" presId="urn:microsoft.com/office/officeart/2005/8/layout/hierarchy2"/>
    <dgm:cxn modelId="{CA969BAC-BD66-40DA-8794-5586BD10AB34}" type="presOf" srcId="{87AAE922-A64B-4CD3-BE47-081F5BC32696}" destId="{C8D3BA0F-8E9E-42BA-9D35-9AB3D803DC2A}" srcOrd="0" destOrd="0" presId="urn:microsoft.com/office/officeart/2005/8/layout/hierarchy2"/>
    <dgm:cxn modelId="{AC11C9B1-E3B0-421E-A2E9-6C685D22DA07}" srcId="{ECB6195C-A22B-418C-809E-F35AB585A56B}" destId="{1D715538-5BE3-48D5-BE37-358AF3B8AE89}" srcOrd="0" destOrd="0" parTransId="{399E92D0-B41A-4941-AB10-77872FEA6001}" sibTransId="{A8F369BA-25A5-4D16-900E-D671BB035C50}"/>
    <dgm:cxn modelId="{CB9540B8-CB54-4794-B9B9-1C4D47DDB4F6}" type="presOf" srcId="{5D341D66-80C5-46C9-85F2-FB4EAEDB82F4}" destId="{5CDD4A8D-EA5E-4FEE-ABCA-7F5B12199296}" srcOrd="0" destOrd="0" presId="urn:microsoft.com/office/officeart/2005/8/layout/hierarchy2"/>
    <dgm:cxn modelId="{BBE69BC3-AFC8-489D-90BE-01FF7B673DEC}" type="presOf" srcId="{39A797B6-0A94-4714-9FDD-6DA105979098}" destId="{F876D580-66CC-4B97-9D5E-A044D0768448}" srcOrd="0" destOrd="0" presId="urn:microsoft.com/office/officeart/2005/8/layout/hierarchy2"/>
    <dgm:cxn modelId="{886493D0-9E7D-4A9E-8686-B9F602216E57}" type="presOf" srcId="{0BDEDBDB-9012-4429-B34B-3CF1A524FD42}" destId="{19EA6C41-F14D-4A65-AAFA-B39E5FB80B3F}" srcOrd="1" destOrd="0" presId="urn:microsoft.com/office/officeart/2005/8/layout/hierarchy2"/>
    <dgm:cxn modelId="{597937D9-D5B6-4794-B56D-875707A79E4D}" srcId="{86EFEC12-6400-4B0E-8423-39A9870B9702}" destId="{5526F021-845C-4774-BC73-D96A83B837F5}" srcOrd="1" destOrd="0" parTransId="{C0858B5A-1AE2-4670-8798-B450E05AF3B1}" sibTransId="{F33762F1-4401-4EE2-9A31-F91BDD242410}"/>
    <dgm:cxn modelId="{1D5D3FDE-644C-4D9C-86E0-9D0CEA83879B}" type="presOf" srcId="{7CE5E71D-659E-4EE5-A32F-B2F78F238721}" destId="{6E6AAE2D-36AC-4842-9E6B-9D76F28D5933}" srcOrd="0" destOrd="0" presId="urn:microsoft.com/office/officeart/2005/8/layout/hierarchy2"/>
    <dgm:cxn modelId="{29BC51DE-0EAE-4C3B-ADB1-76741B5051FF}" type="presOf" srcId="{9A01B78E-6349-4E96-A17E-E7BC096B60BF}" destId="{022CB29F-63F1-4A1F-8089-EAE8C07EBDFF}" srcOrd="1" destOrd="0" presId="urn:microsoft.com/office/officeart/2005/8/layout/hierarchy2"/>
    <dgm:cxn modelId="{A3DBBBDE-C6C8-4595-95F3-4921A317F068}" srcId="{56D0409D-0169-4AC8-AC28-AEF49CE9D705}" destId="{EB3C2F73-00EB-4ED2-A594-522327D0BB75}" srcOrd="1" destOrd="0" parTransId="{6D6A4FDE-2AEC-46B0-9957-B13C17AD9F1E}" sibTransId="{292067BB-0F02-4D0E-9B41-23D78A7CAFFD}"/>
    <dgm:cxn modelId="{A6EC8DDF-DEC6-48FA-B761-043CBCDF317F}" type="presOf" srcId="{399E92D0-B41A-4941-AB10-77872FEA6001}" destId="{43A6AF4C-FEBC-404F-8039-D83C0F39533A}" srcOrd="1" destOrd="0" presId="urn:microsoft.com/office/officeart/2005/8/layout/hierarchy2"/>
    <dgm:cxn modelId="{1096B7E3-C0B9-485E-8A1A-00918CF273F1}" type="presOf" srcId="{80E626DF-B1FA-471E-9D5C-A30765292177}" destId="{EB5F642E-FFC5-455B-AB1C-D574DF217D6B}" srcOrd="0" destOrd="0" presId="urn:microsoft.com/office/officeart/2005/8/layout/hierarchy2"/>
    <dgm:cxn modelId="{F8E9ECE8-4D34-4121-9B0E-120595D964FA}" type="presOf" srcId="{56BE24FC-C9F7-4C59-B819-1E3842D3B15E}" destId="{7D0DA8CD-DB33-4A62-B028-2B897B60D2E6}" srcOrd="1" destOrd="0" presId="urn:microsoft.com/office/officeart/2005/8/layout/hierarchy2"/>
    <dgm:cxn modelId="{2752D7EA-AC64-4231-A8DD-C19F1B2F2A70}" type="presOf" srcId="{87AAE922-A64B-4CD3-BE47-081F5BC32696}" destId="{A6D97550-482B-47E2-A282-E5300824611C}" srcOrd="1" destOrd="0" presId="urn:microsoft.com/office/officeart/2005/8/layout/hierarchy2"/>
    <dgm:cxn modelId="{6891F6EA-9677-431E-B1E2-07AB345D670D}" srcId="{5526F021-845C-4774-BC73-D96A83B837F5}" destId="{A052E394-EB0D-484D-8DC6-ED2457E11FCB}" srcOrd="0" destOrd="0" parTransId="{87AAE922-A64B-4CD3-BE47-081F5BC32696}" sibTransId="{F173485B-4FD4-43E5-8DEF-E10F2B494996}"/>
    <dgm:cxn modelId="{698F45ED-7F32-4F0A-9E04-05B78484899D}" type="presOf" srcId="{56BE24FC-C9F7-4C59-B819-1E3842D3B15E}" destId="{AD15B233-8951-4DFC-B714-8F156C638FB6}" srcOrd="0" destOrd="0" presId="urn:microsoft.com/office/officeart/2005/8/layout/hierarchy2"/>
    <dgm:cxn modelId="{34B2EAEF-0B52-4098-BCF4-A3B8FFB9C46D}" type="presOf" srcId="{D4C22FD5-8856-4F0F-AF2B-9A279766D6BA}" destId="{F555D244-956E-455E-BB16-4D0650134962}" srcOrd="1" destOrd="0" presId="urn:microsoft.com/office/officeart/2005/8/layout/hierarchy2"/>
    <dgm:cxn modelId="{4B8622F4-5198-4582-BC6C-5DB7C5EB2F76}" type="presOf" srcId="{1AE57A47-062E-437B-9163-2BD3A8D7669C}" destId="{04A6DB72-14F2-49CF-AE65-06626371D9FF}" srcOrd="0" destOrd="0" presId="urn:microsoft.com/office/officeart/2005/8/layout/hierarchy2"/>
    <dgm:cxn modelId="{5B6F68F6-D19D-47F7-AC18-4E9AFC9BFACA}" srcId="{9CF7022B-204F-4A90-B954-812B77976A31}" destId="{2995E213-1E55-45D7-9A0A-3C5856E8E331}" srcOrd="1" destOrd="0" parTransId="{D4C22FD5-8856-4F0F-AF2B-9A279766D6BA}" sibTransId="{38DE0672-3CB5-465C-911F-279F3636BBD1}"/>
    <dgm:cxn modelId="{E26274F6-95FA-4CAA-9CB6-91ED5DEB1458}" type="presOf" srcId="{C8846EA9-5841-4AAF-9DCB-E74312E3286E}" destId="{36809B25-9987-499C-A217-75DBA048C04B}" srcOrd="1" destOrd="0" presId="urn:microsoft.com/office/officeart/2005/8/layout/hierarchy2"/>
    <dgm:cxn modelId="{C6290CFA-F53F-4606-BBC2-2E0A0A1E8ADD}" type="presOf" srcId="{80E626DF-B1FA-471E-9D5C-A30765292177}" destId="{645590E2-7FB2-4BC4-B0B4-B0EDBD32A7AA}" srcOrd="1" destOrd="0" presId="urn:microsoft.com/office/officeart/2005/8/layout/hierarchy2"/>
    <dgm:cxn modelId="{A4E38AFA-768C-4E39-93ED-E7FCE99FEF1B}" type="presOf" srcId="{4B1403A5-3C76-44A7-B78C-BE3FEB026432}" destId="{1F0697BF-C8D7-44A4-B1AC-AA1D26472AA4}" srcOrd="0" destOrd="0" presId="urn:microsoft.com/office/officeart/2005/8/layout/hierarchy2"/>
    <dgm:cxn modelId="{3EA677CC-0A03-41E3-8F5A-295CF3FA8206}" type="presParOf" srcId="{6E6AAE2D-36AC-4842-9E6B-9D76F28D5933}" destId="{E9AFDBBB-DC34-43B3-9238-510F36A5D6F5}" srcOrd="0" destOrd="0" presId="urn:microsoft.com/office/officeart/2005/8/layout/hierarchy2"/>
    <dgm:cxn modelId="{B342C86F-EB22-4628-AF20-34F91A2BC8CB}" type="presParOf" srcId="{E9AFDBBB-DC34-43B3-9238-510F36A5D6F5}" destId="{60422F71-52D7-4537-870F-3C4C933DF99B}" srcOrd="0" destOrd="0" presId="urn:microsoft.com/office/officeart/2005/8/layout/hierarchy2"/>
    <dgm:cxn modelId="{71649FE0-F0E9-40F1-9D88-5F6FFB8AA040}" type="presParOf" srcId="{E9AFDBBB-DC34-43B3-9238-510F36A5D6F5}" destId="{90A2F539-65DC-4729-B148-5F167EBCC13B}" srcOrd="1" destOrd="0" presId="urn:microsoft.com/office/officeart/2005/8/layout/hierarchy2"/>
    <dgm:cxn modelId="{14DA2BE7-36EE-4334-BFD4-B81CF8CC2C98}" type="presParOf" srcId="{90A2F539-65DC-4729-B148-5F167EBCC13B}" destId="{EB5F642E-FFC5-455B-AB1C-D574DF217D6B}" srcOrd="0" destOrd="0" presId="urn:microsoft.com/office/officeart/2005/8/layout/hierarchy2"/>
    <dgm:cxn modelId="{D99B2650-5014-4F80-81A9-E5255E950485}" type="presParOf" srcId="{EB5F642E-FFC5-455B-AB1C-D574DF217D6B}" destId="{645590E2-7FB2-4BC4-B0B4-B0EDBD32A7AA}" srcOrd="0" destOrd="0" presId="urn:microsoft.com/office/officeart/2005/8/layout/hierarchy2"/>
    <dgm:cxn modelId="{1566F69D-0DBF-482C-8ECB-6FC19F2C3D30}" type="presParOf" srcId="{90A2F539-65DC-4729-B148-5F167EBCC13B}" destId="{B7C994B2-9B74-49DD-8D82-7B0CF4053181}" srcOrd="1" destOrd="0" presId="urn:microsoft.com/office/officeart/2005/8/layout/hierarchy2"/>
    <dgm:cxn modelId="{36739825-3B1F-40D1-ABD0-92A4230E78FE}" type="presParOf" srcId="{B7C994B2-9B74-49DD-8D82-7B0CF4053181}" destId="{DA1275CA-4537-4957-BB24-1A04D34784C9}" srcOrd="0" destOrd="0" presId="urn:microsoft.com/office/officeart/2005/8/layout/hierarchy2"/>
    <dgm:cxn modelId="{CA5AAC53-7482-4320-B426-A00BA6C1C483}" type="presParOf" srcId="{B7C994B2-9B74-49DD-8D82-7B0CF4053181}" destId="{C4982546-B0D1-4F37-8353-6A43BE5E6F2B}" srcOrd="1" destOrd="0" presId="urn:microsoft.com/office/officeart/2005/8/layout/hierarchy2"/>
    <dgm:cxn modelId="{84551758-F206-47D4-9A7D-FF95954BCC97}" type="presParOf" srcId="{C4982546-B0D1-4F37-8353-6A43BE5E6F2B}" destId="{ED65208F-E945-466A-87C2-2A7096CFC269}" srcOrd="0" destOrd="0" presId="urn:microsoft.com/office/officeart/2005/8/layout/hierarchy2"/>
    <dgm:cxn modelId="{A221CA9F-40AB-4F9B-BCD7-717BC374A418}" type="presParOf" srcId="{ED65208F-E945-466A-87C2-2A7096CFC269}" destId="{5AA5E992-C124-4030-B29C-8576B1B541CE}" srcOrd="0" destOrd="0" presId="urn:microsoft.com/office/officeart/2005/8/layout/hierarchy2"/>
    <dgm:cxn modelId="{E2DAC044-E183-4F97-B189-168CDE87DDF5}" type="presParOf" srcId="{C4982546-B0D1-4F37-8353-6A43BE5E6F2B}" destId="{5F76BC73-3600-4EBD-A6FA-D9B8CDE3B42B}" srcOrd="1" destOrd="0" presId="urn:microsoft.com/office/officeart/2005/8/layout/hierarchy2"/>
    <dgm:cxn modelId="{580294EC-4C84-46AC-B7D5-B585F2F01DAE}" type="presParOf" srcId="{5F76BC73-3600-4EBD-A6FA-D9B8CDE3B42B}" destId="{DA644FF8-3B90-4B47-B926-2BF97491EFAE}" srcOrd="0" destOrd="0" presId="urn:microsoft.com/office/officeart/2005/8/layout/hierarchy2"/>
    <dgm:cxn modelId="{26BFA6FA-CD83-4F22-880A-C84490E7EBCE}" type="presParOf" srcId="{5F76BC73-3600-4EBD-A6FA-D9B8CDE3B42B}" destId="{33D47E1C-5D59-4E4F-8168-C3CAA5D7C6AA}" srcOrd="1" destOrd="0" presId="urn:microsoft.com/office/officeart/2005/8/layout/hierarchy2"/>
    <dgm:cxn modelId="{B53E0318-CCD0-4695-A53A-70B3B1B25AAC}" type="presParOf" srcId="{33D47E1C-5D59-4E4F-8168-C3CAA5D7C6AA}" destId="{33A175F4-ACC1-4057-83C3-5D7BAA5301AE}" srcOrd="0" destOrd="0" presId="urn:microsoft.com/office/officeart/2005/8/layout/hierarchy2"/>
    <dgm:cxn modelId="{BED3A260-B865-451B-A4DF-8E6E26CE4AEB}" type="presParOf" srcId="{33A175F4-ACC1-4057-83C3-5D7BAA5301AE}" destId="{D03A0D71-B41A-4284-8950-F770BD58DF02}" srcOrd="0" destOrd="0" presId="urn:microsoft.com/office/officeart/2005/8/layout/hierarchy2"/>
    <dgm:cxn modelId="{F995E4C9-6332-4367-A998-C638E0FE195A}" type="presParOf" srcId="{33D47E1C-5D59-4E4F-8168-C3CAA5D7C6AA}" destId="{352E811F-3C4E-4FF8-98FC-C39CB7932B2C}" srcOrd="1" destOrd="0" presId="urn:microsoft.com/office/officeart/2005/8/layout/hierarchy2"/>
    <dgm:cxn modelId="{C56FE9E9-8481-4437-B72B-3DDF1C0A01D7}" type="presParOf" srcId="{352E811F-3C4E-4FF8-98FC-C39CB7932B2C}" destId="{F876D580-66CC-4B97-9D5E-A044D0768448}" srcOrd="0" destOrd="0" presId="urn:microsoft.com/office/officeart/2005/8/layout/hierarchy2"/>
    <dgm:cxn modelId="{346FBF86-118B-4303-BA55-9B8998FE6FF6}" type="presParOf" srcId="{352E811F-3C4E-4FF8-98FC-C39CB7932B2C}" destId="{D9423C8A-4E98-4FA7-BDD4-AFB9766E36FC}" srcOrd="1" destOrd="0" presId="urn:microsoft.com/office/officeart/2005/8/layout/hierarchy2"/>
    <dgm:cxn modelId="{2EB7AB5B-101E-4839-8A91-19F405A63F07}" type="presParOf" srcId="{33D47E1C-5D59-4E4F-8168-C3CAA5D7C6AA}" destId="{836688F4-592C-468E-A3AA-DC86AE6A5EF9}" srcOrd="2" destOrd="0" presId="urn:microsoft.com/office/officeart/2005/8/layout/hierarchy2"/>
    <dgm:cxn modelId="{F0231F4A-6C2C-4599-9540-7E33C8B7FDA6}" type="presParOf" srcId="{836688F4-592C-468E-A3AA-DC86AE6A5EF9}" destId="{F555D244-956E-455E-BB16-4D0650134962}" srcOrd="0" destOrd="0" presId="urn:microsoft.com/office/officeart/2005/8/layout/hierarchy2"/>
    <dgm:cxn modelId="{D7E197D6-E120-489B-BFBA-7C6B71264EDF}" type="presParOf" srcId="{33D47E1C-5D59-4E4F-8168-C3CAA5D7C6AA}" destId="{238BB495-B7D0-49F4-BB2C-C51D1E77E95D}" srcOrd="3" destOrd="0" presId="urn:microsoft.com/office/officeart/2005/8/layout/hierarchy2"/>
    <dgm:cxn modelId="{7AAA91D0-172C-431C-8C8B-C38A35BD86FD}" type="presParOf" srcId="{238BB495-B7D0-49F4-BB2C-C51D1E77E95D}" destId="{6DF562CC-210E-4240-9BC7-5276D6E72C12}" srcOrd="0" destOrd="0" presId="urn:microsoft.com/office/officeart/2005/8/layout/hierarchy2"/>
    <dgm:cxn modelId="{8284473B-28EC-480D-A33C-4D51675D101A}" type="presParOf" srcId="{238BB495-B7D0-49F4-BB2C-C51D1E77E95D}" destId="{770EF173-9185-4F1B-A8AF-4F3190387882}" srcOrd="1" destOrd="0" presId="urn:microsoft.com/office/officeart/2005/8/layout/hierarchy2"/>
    <dgm:cxn modelId="{6BFCEE8C-9721-4982-B702-7BD207F6C883}" type="presParOf" srcId="{33D47E1C-5D59-4E4F-8168-C3CAA5D7C6AA}" destId="{1F0697BF-C8D7-44A4-B1AC-AA1D26472AA4}" srcOrd="4" destOrd="0" presId="urn:microsoft.com/office/officeart/2005/8/layout/hierarchy2"/>
    <dgm:cxn modelId="{EE151C8A-977D-4451-8CAA-CBDB06BDD434}" type="presParOf" srcId="{1F0697BF-C8D7-44A4-B1AC-AA1D26472AA4}" destId="{E582FD14-5F6C-4017-8DB6-5FC2F6FBFCF8}" srcOrd="0" destOrd="0" presId="urn:microsoft.com/office/officeart/2005/8/layout/hierarchy2"/>
    <dgm:cxn modelId="{C07628A4-D503-4CA0-9A0D-793ABE4FBB1D}" type="presParOf" srcId="{33D47E1C-5D59-4E4F-8168-C3CAA5D7C6AA}" destId="{ACB7E6CD-A801-45D9-891B-8940A4C5CA42}" srcOrd="5" destOrd="0" presId="urn:microsoft.com/office/officeart/2005/8/layout/hierarchy2"/>
    <dgm:cxn modelId="{58147629-D157-4FC6-9D52-8C7E7B71F52E}" type="presParOf" srcId="{ACB7E6CD-A801-45D9-891B-8940A4C5CA42}" destId="{773D4837-A5D5-4DB0-B818-908C6F4F0B98}" srcOrd="0" destOrd="0" presId="urn:microsoft.com/office/officeart/2005/8/layout/hierarchy2"/>
    <dgm:cxn modelId="{004D7B12-0FED-4711-8994-FC9F57A61DD2}" type="presParOf" srcId="{ACB7E6CD-A801-45D9-891B-8940A4C5CA42}" destId="{528A00D3-AD38-443A-A83D-6B37CF3D783B}" srcOrd="1" destOrd="0" presId="urn:microsoft.com/office/officeart/2005/8/layout/hierarchy2"/>
    <dgm:cxn modelId="{198BB017-54D0-487F-9282-C2CD81513743}" type="presParOf" srcId="{C4982546-B0D1-4F37-8353-6A43BE5E6F2B}" destId="{375D1CEE-B6AE-4C40-BFE3-0E4A370B2DB7}" srcOrd="2" destOrd="0" presId="urn:microsoft.com/office/officeart/2005/8/layout/hierarchy2"/>
    <dgm:cxn modelId="{A6B752CF-AEA2-422C-884D-7DB1BED0AE8F}" type="presParOf" srcId="{375D1CEE-B6AE-4C40-BFE3-0E4A370B2DB7}" destId="{A1B73FA8-CE16-4116-B5E6-178A728D01B7}" srcOrd="0" destOrd="0" presId="urn:microsoft.com/office/officeart/2005/8/layout/hierarchy2"/>
    <dgm:cxn modelId="{B6A5A409-E89F-4F30-95E6-BFC5D07DBB1C}" type="presParOf" srcId="{C4982546-B0D1-4F37-8353-6A43BE5E6F2B}" destId="{6066B441-DE9C-4351-B0D7-D8031245F7E7}" srcOrd="3" destOrd="0" presId="urn:microsoft.com/office/officeart/2005/8/layout/hierarchy2"/>
    <dgm:cxn modelId="{05193B29-4E4F-4C24-9005-B1A81A3E9274}" type="presParOf" srcId="{6066B441-DE9C-4351-B0D7-D8031245F7E7}" destId="{307B0C47-BEED-47BC-8370-1F625132D16F}" srcOrd="0" destOrd="0" presId="urn:microsoft.com/office/officeart/2005/8/layout/hierarchy2"/>
    <dgm:cxn modelId="{FFF9B1AC-B794-4A84-8827-04E1FBD05F7C}" type="presParOf" srcId="{6066B441-DE9C-4351-B0D7-D8031245F7E7}" destId="{17503567-DB52-4480-AB80-870FE9F4F4A0}" srcOrd="1" destOrd="0" presId="urn:microsoft.com/office/officeart/2005/8/layout/hierarchy2"/>
    <dgm:cxn modelId="{0C3A7769-0ABB-4AFB-8F41-370079C7D035}" type="presParOf" srcId="{17503567-DB52-4480-AB80-870FE9F4F4A0}" destId="{63A1DFF7-33E4-40A7-A775-5175108C6F1E}" srcOrd="0" destOrd="0" presId="urn:microsoft.com/office/officeart/2005/8/layout/hierarchy2"/>
    <dgm:cxn modelId="{77E89781-877E-4900-AB0F-97CB3D4C778B}" type="presParOf" srcId="{63A1DFF7-33E4-40A7-A775-5175108C6F1E}" destId="{36809B25-9987-499C-A217-75DBA048C04B}" srcOrd="0" destOrd="0" presId="urn:microsoft.com/office/officeart/2005/8/layout/hierarchy2"/>
    <dgm:cxn modelId="{3B18B20E-8349-4779-9A0D-A2FC578F2955}" type="presParOf" srcId="{17503567-DB52-4480-AB80-870FE9F4F4A0}" destId="{F14733B5-60AF-41B0-9E6A-743F5EB92651}" srcOrd="1" destOrd="0" presId="urn:microsoft.com/office/officeart/2005/8/layout/hierarchy2"/>
    <dgm:cxn modelId="{95A70D19-C274-4C69-B94D-34B05AAD18A2}" type="presParOf" srcId="{F14733B5-60AF-41B0-9E6A-743F5EB92651}" destId="{5CDD4A8D-EA5E-4FEE-ABCA-7F5B12199296}" srcOrd="0" destOrd="0" presId="urn:microsoft.com/office/officeart/2005/8/layout/hierarchy2"/>
    <dgm:cxn modelId="{2EE8902D-E365-41CC-8FA9-CC76F2A0A5B1}" type="presParOf" srcId="{F14733B5-60AF-41B0-9E6A-743F5EB92651}" destId="{1E619960-67CC-47E7-B600-0EFD60F27BDE}" srcOrd="1" destOrd="0" presId="urn:microsoft.com/office/officeart/2005/8/layout/hierarchy2"/>
    <dgm:cxn modelId="{E212013F-C3EE-413F-833E-819A5FECAC63}" type="presParOf" srcId="{17503567-DB52-4480-AB80-870FE9F4F4A0}" destId="{AD15B233-8951-4DFC-B714-8F156C638FB6}" srcOrd="2" destOrd="0" presId="urn:microsoft.com/office/officeart/2005/8/layout/hierarchy2"/>
    <dgm:cxn modelId="{341D07A3-2958-4659-97AC-5F4B48C16E21}" type="presParOf" srcId="{AD15B233-8951-4DFC-B714-8F156C638FB6}" destId="{7D0DA8CD-DB33-4A62-B028-2B897B60D2E6}" srcOrd="0" destOrd="0" presId="urn:microsoft.com/office/officeart/2005/8/layout/hierarchy2"/>
    <dgm:cxn modelId="{96FB0F3C-DFF1-4832-9BA1-39057A9BEB02}" type="presParOf" srcId="{17503567-DB52-4480-AB80-870FE9F4F4A0}" destId="{CA008F04-5C2F-45B0-AED7-F4F9B54A521B}" srcOrd="3" destOrd="0" presId="urn:microsoft.com/office/officeart/2005/8/layout/hierarchy2"/>
    <dgm:cxn modelId="{4953F82C-CF4A-4648-AEBE-EBE61EBDBE4F}" type="presParOf" srcId="{CA008F04-5C2F-45B0-AED7-F4F9B54A521B}" destId="{04A6DB72-14F2-49CF-AE65-06626371D9FF}" srcOrd="0" destOrd="0" presId="urn:microsoft.com/office/officeart/2005/8/layout/hierarchy2"/>
    <dgm:cxn modelId="{17B71DC9-1C06-49B0-BD9D-CDF1275048CD}" type="presParOf" srcId="{CA008F04-5C2F-45B0-AED7-F4F9B54A521B}" destId="{39410C2A-92BB-4C88-B667-B56F942B4310}" srcOrd="1" destOrd="0" presId="urn:microsoft.com/office/officeart/2005/8/layout/hierarchy2"/>
    <dgm:cxn modelId="{662B95DE-102C-4449-985B-B26B6A85557E}" type="presParOf" srcId="{90A2F539-65DC-4729-B148-5F167EBCC13B}" destId="{2211476C-C9D8-48D7-9547-B923BE4C6158}" srcOrd="2" destOrd="0" presId="urn:microsoft.com/office/officeart/2005/8/layout/hierarchy2"/>
    <dgm:cxn modelId="{82E0E4A7-FA05-447E-BA15-3F1A45E30AAC}" type="presParOf" srcId="{2211476C-C9D8-48D7-9547-B923BE4C6158}" destId="{9203BDB2-B734-4AD1-B901-9442761AD7F4}" srcOrd="0" destOrd="0" presId="urn:microsoft.com/office/officeart/2005/8/layout/hierarchy2"/>
    <dgm:cxn modelId="{5DA9C8BC-4672-45E5-A04F-4B0D1D3987F1}" type="presParOf" srcId="{90A2F539-65DC-4729-B148-5F167EBCC13B}" destId="{459DE247-0A6A-4066-94E7-15B604C76397}" srcOrd="3" destOrd="0" presId="urn:microsoft.com/office/officeart/2005/8/layout/hierarchy2"/>
    <dgm:cxn modelId="{EB266BC0-6C23-416B-B632-B46C82121483}" type="presParOf" srcId="{459DE247-0A6A-4066-94E7-15B604C76397}" destId="{D00728F8-848E-407F-ACFC-D0283176A8B3}" srcOrd="0" destOrd="0" presId="urn:microsoft.com/office/officeart/2005/8/layout/hierarchy2"/>
    <dgm:cxn modelId="{AD6E1649-30E3-4C00-A298-1764F876FAA3}" type="presParOf" srcId="{459DE247-0A6A-4066-94E7-15B604C76397}" destId="{2DD162CF-11D7-4559-BD0A-BEB1F7450E58}" srcOrd="1" destOrd="0" presId="urn:microsoft.com/office/officeart/2005/8/layout/hierarchy2"/>
    <dgm:cxn modelId="{08619C34-9A26-430F-8D79-7042EC02DC9C}" type="presParOf" srcId="{2DD162CF-11D7-4559-BD0A-BEB1F7450E58}" destId="{C8D3BA0F-8E9E-42BA-9D35-9AB3D803DC2A}" srcOrd="0" destOrd="0" presId="urn:microsoft.com/office/officeart/2005/8/layout/hierarchy2"/>
    <dgm:cxn modelId="{220234C6-DD93-4197-BE4C-A6B53D821AC9}" type="presParOf" srcId="{C8D3BA0F-8E9E-42BA-9D35-9AB3D803DC2A}" destId="{A6D97550-482B-47E2-A282-E5300824611C}" srcOrd="0" destOrd="0" presId="urn:microsoft.com/office/officeart/2005/8/layout/hierarchy2"/>
    <dgm:cxn modelId="{CEED4E99-DACE-4B35-8A1F-B97757E56CBA}" type="presParOf" srcId="{2DD162CF-11D7-4559-BD0A-BEB1F7450E58}" destId="{8B23C24B-C252-4D75-8099-3671DDB754CB}" srcOrd="1" destOrd="0" presId="urn:microsoft.com/office/officeart/2005/8/layout/hierarchy2"/>
    <dgm:cxn modelId="{1C191CC4-8F9D-430E-BEA8-E980D393BBE2}" type="presParOf" srcId="{8B23C24B-C252-4D75-8099-3671DDB754CB}" destId="{49B2BA69-905C-482D-A36A-E44897736824}" srcOrd="0" destOrd="0" presId="urn:microsoft.com/office/officeart/2005/8/layout/hierarchy2"/>
    <dgm:cxn modelId="{7C122DD7-8890-44F6-81A6-A5FFD1303986}" type="presParOf" srcId="{8B23C24B-C252-4D75-8099-3671DDB754CB}" destId="{43BD54F4-30D4-4F65-89C6-092A37A11B74}" srcOrd="1" destOrd="0" presId="urn:microsoft.com/office/officeart/2005/8/layout/hierarchy2"/>
    <dgm:cxn modelId="{19A5D85F-8731-4382-80C8-87C79CB622F9}" type="presParOf" srcId="{2DD162CF-11D7-4559-BD0A-BEB1F7450E58}" destId="{9F9D6CCF-08E7-4597-9E95-86048475215C}" srcOrd="2" destOrd="0" presId="urn:microsoft.com/office/officeart/2005/8/layout/hierarchy2"/>
    <dgm:cxn modelId="{4250D182-C42D-4823-80A1-88B5ED228429}" type="presParOf" srcId="{9F9D6CCF-08E7-4597-9E95-86048475215C}" destId="{022CB29F-63F1-4A1F-8089-EAE8C07EBDFF}" srcOrd="0" destOrd="0" presId="urn:microsoft.com/office/officeart/2005/8/layout/hierarchy2"/>
    <dgm:cxn modelId="{3B832D69-F302-4BB8-B2B6-3A00F48013AC}" type="presParOf" srcId="{2DD162CF-11D7-4559-BD0A-BEB1F7450E58}" destId="{57FE59D0-5DD6-43DD-9A80-F88B1DC32DFE}" srcOrd="3" destOrd="0" presId="urn:microsoft.com/office/officeart/2005/8/layout/hierarchy2"/>
    <dgm:cxn modelId="{C723AC9D-EDDD-465D-BB2C-DE695282806F}" type="presParOf" srcId="{57FE59D0-5DD6-43DD-9A80-F88B1DC32DFE}" destId="{581B2110-F7C8-4291-A10F-AD6C32BEFE3B}" srcOrd="0" destOrd="0" presId="urn:microsoft.com/office/officeart/2005/8/layout/hierarchy2"/>
    <dgm:cxn modelId="{2C8FBD51-2D6B-4B8D-9A6A-65A0A3031EEB}" type="presParOf" srcId="{57FE59D0-5DD6-43DD-9A80-F88B1DC32DFE}" destId="{3C1B7C3C-CE8E-4C40-B318-D7D85F8130F7}" srcOrd="1" destOrd="0" presId="urn:microsoft.com/office/officeart/2005/8/layout/hierarchy2"/>
    <dgm:cxn modelId="{F93B9488-48B6-4DE7-91C5-C5A80ABE6F30}" type="presParOf" srcId="{3C1B7C3C-CE8E-4C40-B318-D7D85F8130F7}" destId="{FF01A483-C7E1-49D2-8EF5-29DC0E3F70C9}" srcOrd="0" destOrd="0" presId="urn:microsoft.com/office/officeart/2005/8/layout/hierarchy2"/>
    <dgm:cxn modelId="{C9FDB848-333C-497D-941F-2718E764860B}" type="presParOf" srcId="{FF01A483-C7E1-49D2-8EF5-29DC0E3F70C9}" destId="{43A6AF4C-FEBC-404F-8039-D83C0F39533A}" srcOrd="0" destOrd="0" presId="urn:microsoft.com/office/officeart/2005/8/layout/hierarchy2"/>
    <dgm:cxn modelId="{BB56FA87-FA3A-49B0-8B67-97B1CD18912A}" type="presParOf" srcId="{3C1B7C3C-CE8E-4C40-B318-D7D85F8130F7}" destId="{BFCFC4E4-E75A-44CD-AF47-C7F6A1C2CC85}" srcOrd="1" destOrd="0" presId="urn:microsoft.com/office/officeart/2005/8/layout/hierarchy2"/>
    <dgm:cxn modelId="{CEAB88E8-58B2-47EC-9958-F598EA6EA7E2}" type="presParOf" srcId="{BFCFC4E4-E75A-44CD-AF47-C7F6A1C2CC85}" destId="{DBEEB7F9-20CE-4A6A-B7F5-B2B0062587AC}" srcOrd="0" destOrd="0" presId="urn:microsoft.com/office/officeart/2005/8/layout/hierarchy2"/>
    <dgm:cxn modelId="{63CF4E6E-23EA-4754-95D6-8C478B766D8E}" type="presParOf" srcId="{BFCFC4E4-E75A-44CD-AF47-C7F6A1C2CC85}" destId="{96C478B3-AF30-4994-94CA-1F4F9B4AAAC7}" srcOrd="1" destOrd="0" presId="urn:microsoft.com/office/officeart/2005/8/layout/hierarchy2"/>
    <dgm:cxn modelId="{35AA8768-0F86-4019-B24E-15EC5C11BA01}" type="presParOf" srcId="{3C1B7C3C-CE8E-4C40-B318-D7D85F8130F7}" destId="{A9EC1C59-3E9A-40A7-8B21-E48029396D56}" srcOrd="2" destOrd="0" presId="urn:microsoft.com/office/officeart/2005/8/layout/hierarchy2"/>
    <dgm:cxn modelId="{0BCC0501-BC85-4474-8806-C78CA75C96D8}" type="presParOf" srcId="{A9EC1C59-3E9A-40A7-8B21-E48029396D56}" destId="{19EA6C41-F14D-4A65-AAFA-B39E5FB80B3F}" srcOrd="0" destOrd="0" presId="urn:microsoft.com/office/officeart/2005/8/layout/hierarchy2"/>
    <dgm:cxn modelId="{2F283766-3809-4A6C-97DC-BA22D0061282}" type="presParOf" srcId="{3C1B7C3C-CE8E-4C40-B318-D7D85F8130F7}" destId="{67BD23EA-1808-483E-ABCF-27DA0620C9A5}" srcOrd="3" destOrd="0" presId="urn:microsoft.com/office/officeart/2005/8/layout/hierarchy2"/>
    <dgm:cxn modelId="{7E74CA32-7CD6-4133-BE14-B353578A9AE3}" type="presParOf" srcId="{67BD23EA-1808-483E-ABCF-27DA0620C9A5}" destId="{8756AF67-9796-4005-AB06-5AD208B29ADA}" srcOrd="0" destOrd="0" presId="urn:microsoft.com/office/officeart/2005/8/layout/hierarchy2"/>
    <dgm:cxn modelId="{FEE1836E-D846-463C-A8BE-DA3CBD70F0AC}" type="presParOf" srcId="{67BD23EA-1808-483E-ABCF-27DA0620C9A5}" destId="{214C945B-D6B5-4A13-BCA2-B53EE40DADBF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22F71-52D7-4537-870F-3C4C933DF99B}">
      <dsp:nvSpPr>
        <dsp:cNvPr id="0" name=""/>
        <dsp:cNvSpPr/>
      </dsp:nvSpPr>
      <dsp:spPr>
        <a:xfrm>
          <a:off x="0" y="1182412"/>
          <a:ext cx="2393957" cy="2365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Доход на корову за вычетом затрат на корма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(</a:t>
          </a:r>
          <a:r>
            <a:rPr lang="en-US" sz="2400" b="1" kern="1200" dirty="0"/>
            <a:t>IOFC</a:t>
          </a:r>
          <a:r>
            <a:rPr lang="ru-RU" sz="2400" b="1" kern="1200" dirty="0"/>
            <a:t>)</a:t>
          </a:r>
          <a:endParaRPr lang="en-US" sz="2400" b="1" kern="1200" dirty="0"/>
        </a:p>
      </dsp:txBody>
      <dsp:txXfrm>
        <a:off x="69295" y="1251707"/>
        <a:ext cx="2255367" cy="2227310"/>
      </dsp:txXfrm>
    </dsp:sp>
    <dsp:sp modelId="{EB5F642E-FFC5-455B-AB1C-D574DF217D6B}">
      <dsp:nvSpPr>
        <dsp:cNvPr id="0" name=""/>
        <dsp:cNvSpPr/>
      </dsp:nvSpPr>
      <dsp:spPr>
        <a:xfrm rot="18785165">
          <a:off x="2150916" y="1795136"/>
          <a:ext cx="1533848" cy="20239"/>
        </a:xfrm>
        <a:custGeom>
          <a:avLst/>
          <a:gdLst/>
          <a:ahLst/>
          <a:cxnLst/>
          <a:rect l="0" t="0" r="0" b="0"/>
          <a:pathLst>
            <a:path>
              <a:moveTo>
                <a:pt x="0" y="10119"/>
              </a:moveTo>
              <a:lnTo>
                <a:pt x="1533848" y="101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9494" y="1766910"/>
        <a:ext cx="76692" cy="76692"/>
      </dsp:txXfrm>
    </dsp:sp>
    <dsp:sp modelId="{DA1275CA-4537-4957-BB24-1A04D34784C9}">
      <dsp:nvSpPr>
        <dsp:cNvPr id="0" name=""/>
        <dsp:cNvSpPr/>
      </dsp:nvSpPr>
      <dsp:spPr>
        <a:xfrm>
          <a:off x="3441724" y="708197"/>
          <a:ext cx="2164073" cy="1073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Доход от молока</a:t>
          </a:r>
          <a:endParaRPr lang="en-US" sz="2400" b="1" kern="1200" dirty="0"/>
        </a:p>
      </dsp:txBody>
      <dsp:txXfrm>
        <a:off x="3473178" y="739651"/>
        <a:ext cx="2101165" cy="1010996"/>
      </dsp:txXfrm>
    </dsp:sp>
    <dsp:sp modelId="{ED65208F-E945-466A-87C2-2A7096CFC269}">
      <dsp:nvSpPr>
        <dsp:cNvPr id="0" name=""/>
        <dsp:cNvSpPr/>
      </dsp:nvSpPr>
      <dsp:spPr>
        <a:xfrm rot="19669405">
          <a:off x="5548371" y="1035922"/>
          <a:ext cx="747780" cy="20239"/>
        </a:xfrm>
        <a:custGeom>
          <a:avLst/>
          <a:gdLst/>
          <a:ahLst/>
          <a:cxnLst/>
          <a:rect l="0" t="0" r="0" b="0"/>
          <a:pathLst>
            <a:path>
              <a:moveTo>
                <a:pt x="0" y="10119"/>
              </a:moveTo>
              <a:lnTo>
                <a:pt x="747780" y="101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03567" y="1027347"/>
        <a:ext cx="37389" cy="37389"/>
      </dsp:txXfrm>
    </dsp:sp>
    <dsp:sp modelId="{DA644FF8-3B90-4B47-B926-2BF97491EFAE}">
      <dsp:nvSpPr>
        <dsp:cNvPr id="0" name=""/>
        <dsp:cNvSpPr/>
      </dsp:nvSpPr>
      <dsp:spPr>
        <a:xfrm>
          <a:off x="6238727" y="439830"/>
          <a:ext cx="1880796" cy="814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Цена молока</a:t>
          </a:r>
          <a:endParaRPr lang="en-US" sz="2000" kern="1200" dirty="0"/>
        </a:p>
      </dsp:txBody>
      <dsp:txXfrm>
        <a:off x="6262574" y="463677"/>
        <a:ext cx="1833102" cy="766512"/>
      </dsp:txXfrm>
    </dsp:sp>
    <dsp:sp modelId="{33A175F4-ACC1-4057-83C3-5D7BAA5301AE}">
      <dsp:nvSpPr>
        <dsp:cNvPr id="0" name=""/>
        <dsp:cNvSpPr/>
      </dsp:nvSpPr>
      <dsp:spPr>
        <a:xfrm rot="18648378">
          <a:off x="7986776" y="546827"/>
          <a:ext cx="766225" cy="20239"/>
        </a:xfrm>
        <a:custGeom>
          <a:avLst/>
          <a:gdLst/>
          <a:ahLst/>
          <a:cxnLst/>
          <a:rect l="0" t="0" r="0" b="0"/>
          <a:pathLst>
            <a:path>
              <a:moveTo>
                <a:pt x="0" y="10119"/>
              </a:moveTo>
              <a:lnTo>
                <a:pt x="766225" y="101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50733" y="537791"/>
        <a:ext cx="38311" cy="38311"/>
      </dsp:txXfrm>
    </dsp:sp>
    <dsp:sp modelId="{F876D580-66CC-4B97-9D5E-A044D0768448}">
      <dsp:nvSpPr>
        <dsp:cNvPr id="0" name=""/>
        <dsp:cNvSpPr/>
      </dsp:nvSpPr>
      <dsp:spPr>
        <a:xfrm>
          <a:off x="8620254" y="0"/>
          <a:ext cx="1244962" cy="533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 </a:t>
          </a:r>
          <a:r>
            <a:rPr lang="ru-RU" sz="1200" kern="1200" dirty="0"/>
            <a:t>Базовая цена</a:t>
          </a:r>
          <a:endParaRPr lang="en-US" sz="1050" kern="1200" dirty="0"/>
        </a:p>
      </dsp:txBody>
      <dsp:txXfrm>
        <a:off x="8635892" y="15638"/>
        <a:ext cx="1213686" cy="502643"/>
      </dsp:txXfrm>
    </dsp:sp>
    <dsp:sp modelId="{836688F4-592C-468E-A3AA-DC86AE6A5EF9}">
      <dsp:nvSpPr>
        <dsp:cNvPr id="0" name=""/>
        <dsp:cNvSpPr/>
      </dsp:nvSpPr>
      <dsp:spPr>
        <a:xfrm rot="189317">
          <a:off x="8119029" y="854735"/>
          <a:ext cx="651173" cy="20239"/>
        </a:xfrm>
        <a:custGeom>
          <a:avLst/>
          <a:gdLst/>
          <a:ahLst/>
          <a:cxnLst/>
          <a:rect l="0" t="0" r="0" b="0"/>
          <a:pathLst>
            <a:path>
              <a:moveTo>
                <a:pt x="0" y="10119"/>
              </a:moveTo>
              <a:lnTo>
                <a:pt x="651173" y="101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28337" y="848575"/>
        <a:ext cx="32558" cy="32558"/>
      </dsp:txXfrm>
    </dsp:sp>
    <dsp:sp modelId="{6DF562CC-210E-4240-9BC7-5276D6E72C12}">
      <dsp:nvSpPr>
        <dsp:cNvPr id="0" name=""/>
        <dsp:cNvSpPr/>
      </dsp:nvSpPr>
      <dsp:spPr>
        <a:xfrm>
          <a:off x="8769709" y="615815"/>
          <a:ext cx="1244962" cy="533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Содержание жира и белка</a:t>
          </a:r>
          <a:endParaRPr lang="en-US" sz="1200" kern="1200" dirty="0"/>
        </a:p>
      </dsp:txBody>
      <dsp:txXfrm>
        <a:off x="8785347" y="631453"/>
        <a:ext cx="1213686" cy="502643"/>
      </dsp:txXfrm>
    </dsp:sp>
    <dsp:sp modelId="{1F0697BF-C8D7-44A4-B1AC-AA1D26472AA4}">
      <dsp:nvSpPr>
        <dsp:cNvPr id="0" name=""/>
        <dsp:cNvSpPr/>
      </dsp:nvSpPr>
      <dsp:spPr>
        <a:xfrm rot="2699111">
          <a:off x="7984984" y="1161739"/>
          <a:ext cx="919264" cy="20239"/>
        </a:xfrm>
        <a:custGeom>
          <a:avLst/>
          <a:gdLst/>
          <a:ahLst/>
          <a:cxnLst/>
          <a:rect l="0" t="0" r="0" b="0"/>
          <a:pathLst>
            <a:path>
              <a:moveTo>
                <a:pt x="0" y="10119"/>
              </a:moveTo>
              <a:lnTo>
                <a:pt x="919264" y="101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21635" y="1148876"/>
        <a:ext cx="45963" cy="45963"/>
      </dsp:txXfrm>
    </dsp:sp>
    <dsp:sp modelId="{773D4837-A5D5-4DB0-B818-908C6F4F0B98}">
      <dsp:nvSpPr>
        <dsp:cNvPr id="0" name=""/>
        <dsp:cNvSpPr/>
      </dsp:nvSpPr>
      <dsp:spPr>
        <a:xfrm>
          <a:off x="8769709" y="1229823"/>
          <a:ext cx="1244962" cy="533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Сортность молока</a:t>
          </a:r>
          <a:endParaRPr lang="en-US" sz="1200" kern="1200" dirty="0"/>
        </a:p>
      </dsp:txBody>
      <dsp:txXfrm>
        <a:off x="8785347" y="1245461"/>
        <a:ext cx="1213686" cy="502643"/>
      </dsp:txXfrm>
    </dsp:sp>
    <dsp:sp modelId="{375D1CEE-B6AE-4C40-BFE3-0E4A370B2DB7}">
      <dsp:nvSpPr>
        <dsp:cNvPr id="0" name=""/>
        <dsp:cNvSpPr/>
      </dsp:nvSpPr>
      <dsp:spPr>
        <a:xfrm rot="3492681">
          <a:off x="5321516" y="1745661"/>
          <a:ext cx="1201490" cy="20239"/>
        </a:xfrm>
        <a:custGeom>
          <a:avLst/>
          <a:gdLst/>
          <a:ahLst/>
          <a:cxnLst/>
          <a:rect l="0" t="0" r="0" b="0"/>
          <a:pathLst>
            <a:path>
              <a:moveTo>
                <a:pt x="0" y="10119"/>
              </a:moveTo>
              <a:lnTo>
                <a:pt x="1201490" y="101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92224" y="1725744"/>
        <a:ext cx="60074" cy="60074"/>
      </dsp:txXfrm>
    </dsp:sp>
    <dsp:sp modelId="{307B0C47-BEED-47BC-8370-1F625132D16F}">
      <dsp:nvSpPr>
        <dsp:cNvPr id="0" name=""/>
        <dsp:cNvSpPr/>
      </dsp:nvSpPr>
      <dsp:spPr>
        <a:xfrm>
          <a:off x="6238727" y="1859309"/>
          <a:ext cx="1854890" cy="814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Количество реализованного молока </a:t>
          </a:r>
          <a:endParaRPr lang="en-US" sz="1800" kern="1200" dirty="0"/>
        </a:p>
      </dsp:txBody>
      <dsp:txXfrm>
        <a:off x="6262574" y="1883156"/>
        <a:ext cx="1807196" cy="766512"/>
      </dsp:txXfrm>
    </dsp:sp>
    <dsp:sp modelId="{63A1DFF7-33E4-40A7-A775-5175108C6F1E}">
      <dsp:nvSpPr>
        <dsp:cNvPr id="0" name=""/>
        <dsp:cNvSpPr/>
      </dsp:nvSpPr>
      <dsp:spPr>
        <a:xfrm rot="20844483">
          <a:off x="8085333" y="2181205"/>
          <a:ext cx="688859" cy="20239"/>
        </a:xfrm>
        <a:custGeom>
          <a:avLst/>
          <a:gdLst/>
          <a:ahLst/>
          <a:cxnLst/>
          <a:rect l="0" t="0" r="0" b="0"/>
          <a:pathLst>
            <a:path>
              <a:moveTo>
                <a:pt x="0" y="10119"/>
              </a:moveTo>
              <a:lnTo>
                <a:pt x="688859" y="101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12541" y="2174103"/>
        <a:ext cx="34442" cy="34442"/>
      </dsp:txXfrm>
    </dsp:sp>
    <dsp:sp modelId="{5CDD4A8D-EA5E-4FEE-ABCA-7F5B12199296}">
      <dsp:nvSpPr>
        <dsp:cNvPr id="0" name=""/>
        <dsp:cNvSpPr/>
      </dsp:nvSpPr>
      <dsp:spPr>
        <a:xfrm>
          <a:off x="8765908" y="1849277"/>
          <a:ext cx="1244962" cy="533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Надой</a:t>
          </a:r>
          <a:endParaRPr lang="en-US" sz="1400" kern="1200" dirty="0"/>
        </a:p>
      </dsp:txBody>
      <dsp:txXfrm>
        <a:off x="8781546" y="1864915"/>
        <a:ext cx="1213686" cy="502643"/>
      </dsp:txXfrm>
    </dsp:sp>
    <dsp:sp modelId="{AD15B233-8951-4DFC-B714-8F156C638FB6}">
      <dsp:nvSpPr>
        <dsp:cNvPr id="0" name=""/>
        <dsp:cNvSpPr/>
      </dsp:nvSpPr>
      <dsp:spPr>
        <a:xfrm rot="1960685">
          <a:off x="8029624" y="2474581"/>
          <a:ext cx="808595" cy="20239"/>
        </a:xfrm>
        <a:custGeom>
          <a:avLst/>
          <a:gdLst/>
          <a:ahLst/>
          <a:cxnLst/>
          <a:rect l="0" t="0" r="0" b="0"/>
          <a:pathLst>
            <a:path>
              <a:moveTo>
                <a:pt x="0" y="10119"/>
              </a:moveTo>
              <a:lnTo>
                <a:pt x="808595" y="101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13707" y="2464485"/>
        <a:ext cx="40429" cy="40429"/>
      </dsp:txXfrm>
    </dsp:sp>
    <dsp:sp modelId="{04A6DB72-14F2-49CF-AE65-06626371D9FF}">
      <dsp:nvSpPr>
        <dsp:cNvPr id="0" name=""/>
        <dsp:cNvSpPr/>
      </dsp:nvSpPr>
      <dsp:spPr>
        <a:xfrm>
          <a:off x="8774226" y="2435873"/>
          <a:ext cx="1241705" cy="534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Товарность</a:t>
          </a:r>
          <a:endParaRPr lang="en-US" sz="1200" kern="1200" dirty="0"/>
        </a:p>
      </dsp:txBody>
      <dsp:txXfrm>
        <a:off x="8789873" y="2451520"/>
        <a:ext cx="1210411" cy="502935"/>
      </dsp:txXfrm>
    </dsp:sp>
    <dsp:sp modelId="{2211476C-C9D8-48D7-9547-B923BE4C6158}">
      <dsp:nvSpPr>
        <dsp:cNvPr id="0" name=""/>
        <dsp:cNvSpPr/>
      </dsp:nvSpPr>
      <dsp:spPr>
        <a:xfrm rot="3452495">
          <a:off x="1958185" y="3148867"/>
          <a:ext cx="1881114" cy="20239"/>
        </a:xfrm>
        <a:custGeom>
          <a:avLst/>
          <a:gdLst/>
          <a:ahLst/>
          <a:cxnLst/>
          <a:rect l="0" t="0" r="0" b="0"/>
          <a:pathLst>
            <a:path>
              <a:moveTo>
                <a:pt x="0" y="10119"/>
              </a:moveTo>
              <a:lnTo>
                <a:pt x="1881114" y="101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851714" y="3111959"/>
        <a:ext cx="94055" cy="94055"/>
      </dsp:txXfrm>
    </dsp:sp>
    <dsp:sp modelId="{D00728F8-848E-407F-ACFC-D0283176A8B3}">
      <dsp:nvSpPr>
        <dsp:cNvPr id="0" name=""/>
        <dsp:cNvSpPr/>
      </dsp:nvSpPr>
      <dsp:spPr>
        <a:xfrm>
          <a:off x="3403527" y="3415659"/>
          <a:ext cx="2164073" cy="1073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Стоимость рациона</a:t>
          </a:r>
          <a:endParaRPr lang="en-US" sz="2400" b="1" kern="1200" dirty="0"/>
        </a:p>
      </dsp:txBody>
      <dsp:txXfrm>
        <a:off x="3434981" y="3447113"/>
        <a:ext cx="2101165" cy="1010996"/>
      </dsp:txXfrm>
    </dsp:sp>
    <dsp:sp modelId="{C8D3BA0F-8E9E-42BA-9D35-9AB3D803DC2A}">
      <dsp:nvSpPr>
        <dsp:cNvPr id="0" name=""/>
        <dsp:cNvSpPr/>
      </dsp:nvSpPr>
      <dsp:spPr>
        <a:xfrm rot="19254137">
          <a:off x="5474518" y="3680348"/>
          <a:ext cx="831352" cy="20239"/>
        </a:xfrm>
        <a:custGeom>
          <a:avLst/>
          <a:gdLst/>
          <a:ahLst/>
          <a:cxnLst/>
          <a:rect l="0" t="0" r="0" b="0"/>
          <a:pathLst>
            <a:path>
              <a:moveTo>
                <a:pt x="0" y="10119"/>
              </a:moveTo>
              <a:lnTo>
                <a:pt x="831352" y="101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69411" y="3669683"/>
        <a:ext cx="41567" cy="41567"/>
      </dsp:txXfrm>
    </dsp:sp>
    <dsp:sp modelId="{49B2BA69-905C-482D-A36A-E44897736824}">
      <dsp:nvSpPr>
        <dsp:cNvPr id="0" name=""/>
        <dsp:cNvSpPr/>
      </dsp:nvSpPr>
      <dsp:spPr>
        <a:xfrm>
          <a:off x="6212789" y="3021220"/>
          <a:ext cx="2046076" cy="814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Количество потребленного сухого вещества</a:t>
          </a:r>
          <a:endParaRPr lang="en-US" sz="1800" kern="1200" dirty="0"/>
        </a:p>
      </dsp:txBody>
      <dsp:txXfrm>
        <a:off x="6236636" y="3045067"/>
        <a:ext cx="1998382" cy="766512"/>
      </dsp:txXfrm>
    </dsp:sp>
    <dsp:sp modelId="{9F9D6CCF-08E7-4597-9E95-86048475215C}">
      <dsp:nvSpPr>
        <dsp:cNvPr id="0" name=""/>
        <dsp:cNvSpPr/>
      </dsp:nvSpPr>
      <dsp:spPr>
        <a:xfrm rot="1864493">
          <a:off x="5513549" y="4136900"/>
          <a:ext cx="753290" cy="20239"/>
        </a:xfrm>
        <a:custGeom>
          <a:avLst/>
          <a:gdLst/>
          <a:ahLst/>
          <a:cxnLst/>
          <a:rect l="0" t="0" r="0" b="0"/>
          <a:pathLst>
            <a:path>
              <a:moveTo>
                <a:pt x="0" y="10119"/>
              </a:moveTo>
              <a:lnTo>
                <a:pt x="753290" y="101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1362" y="4128187"/>
        <a:ext cx="37664" cy="37664"/>
      </dsp:txXfrm>
    </dsp:sp>
    <dsp:sp modelId="{581B2110-F7C8-4291-A10F-AD6C32BEFE3B}">
      <dsp:nvSpPr>
        <dsp:cNvPr id="0" name=""/>
        <dsp:cNvSpPr/>
      </dsp:nvSpPr>
      <dsp:spPr>
        <a:xfrm>
          <a:off x="6212789" y="3934325"/>
          <a:ext cx="2044507" cy="814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Стоимость сухого вещества рациона</a:t>
          </a:r>
          <a:endParaRPr lang="en-US" sz="1800" kern="1200" dirty="0"/>
        </a:p>
      </dsp:txBody>
      <dsp:txXfrm>
        <a:off x="6236636" y="3958172"/>
        <a:ext cx="1996813" cy="766512"/>
      </dsp:txXfrm>
    </dsp:sp>
    <dsp:sp modelId="{FF01A483-C7E1-49D2-8EF5-29DC0E3F70C9}">
      <dsp:nvSpPr>
        <dsp:cNvPr id="0" name=""/>
        <dsp:cNvSpPr/>
      </dsp:nvSpPr>
      <dsp:spPr>
        <a:xfrm rot="19817869">
          <a:off x="8199430" y="4113085"/>
          <a:ext cx="880838" cy="20239"/>
        </a:xfrm>
        <a:custGeom>
          <a:avLst/>
          <a:gdLst/>
          <a:ahLst/>
          <a:cxnLst/>
          <a:rect l="0" t="0" r="0" b="0"/>
          <a:pathLst>
            <a:path>
              <a:moveTo>
                <a:pt x="0" y="10119"/>
              </a:moveTo>
              <a:lnTo>
                <a:pt x="880838" y="101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17828" y="4101183"/>
        <a:ext cx="44041" cy="44041"/>
      </dsp:txXfrm>
    </dsp:sp>
    <dsp:sp modelId="{DBEEB7F9-20CE-4A6A-B7F5-B2B0062587AC}">
      <dsp:nvSpPr>
        <dsp:cNvPr id="0" name=""/>
        <dsp:cNvSpPr/>
      </dsp:nvSpPr>
      <dsp:spPr>
        <a:xfrm>
          <a:off x="9022403" y="3677245"/>
          <a:ext cx="1197550" cy="4554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Стоимость собственных кормов</a:t>
          </a:r>
          <a:endParaRPr lang="en-US" sz="1200" kern="1200" dirty="0"/>
        </a:p>
      </dsp:txBody>
      <dsp:txXfrm>
        <a:off x="9035743" y="3690585"/>
        <a:ext cx="1170870" cy="428790"/>
      </dsp:txXfrm>
    </dsp:sp>
    <dsp:sp modelId="{A9EC1C59-3E9A-40A7-8B21-E48029396D56}">
      <dsp:nvSpPr>
        <dsp:cNvPr id="0" name=""/>
        <dsp:cNvSpPr/>
      </dsp:nvSpPr>
      <dsp:spPr>
        <a:xfrm rot="822085">
          <a:off x="8248877" y="4401380"/>
          <a:ext cx="591665" cy="20239"/>
        </a:xfrm>
        <a:custGeom>
          <a:avLst/>
          <a:gdLst/>
          <a:ahLst/>
          <a:cxnLst/>
          <a:rect l="0" t="0" r="0" b="0"/>
          <a:pathLst>
            <a:path>
              <a:moveTo>
                <a:pt x="0" y="10119"/>
              </a:moveTo>
              <a:lnTo>
                <a:pt x="591665" y="101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29918" y="4396708"/>
        <a:ext cx="29583" cy="29583"/>
      </dsp:txXfrm>
    </dsp:sp>
    <dsp:sp modelId="{8756AF67-9796-4005-AB06-5AD208B29ADA}">
      <dsp:nvSpPr>
        <dsp:cNvPr id="0" name=""/>
        <dsp:cNvSpPr/>
      </dsp:nvSpPr>
      <dsp:spPr>
        <a:xfrm>
          <a:off x="8832124" y="4214612"/>
          <a:ext cx="1201938" cy="533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Стоимость покупных кормов</a:t>
          </a:r>
          <a:endParaRPr lang="en-US" sz="1200" kern="1200" dirty="0"/>
        </a:p>
      </dsp:txBody>
      <dsp:txXfrm>
        <a:off x="8847762" y="4230250"/>
        <a:ext cx="1170662" cy="502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0.24947</cdr:x>
      <cdr:y>0.29512</cdr:y>
    </cdr:from>
    <cdr:to>
      <cdr:x>0.58317</cdr:x>
      <cdr:y>0.58491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1916" y="722329"/>
          <a:ext cx="1366951" cy="709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ЗАТРАТЫ</a:t>
          </a:r>
          <a:r>
            <a: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 </a:t>
          </a:r>
        </a:p>
        <a:p xmlns:a="http://schemas.openxmlformats.org/drawingml/2006/main">
          <a:pPr algn="ctr"/>
          <a:r>
            <a: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в молочном </a:t>
          </a:r>
        </a:p>
        <a:p xmlns:a="http://schemas.openxmlformats.org/drawingml/2006/main">
          <a:pPr algn="ctr"/>
          <a:r>
            <a: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скотоводстве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D9F9-9B62-4DB4-9B06-8C961AA2CBFF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A8409-C1F8-4C26-87D9-D68DCDC40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016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DD090-A632-4711-AC5B-55875BC3EA32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21165-153E-4B31-975D-209BE165E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827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90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45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2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87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17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8368-854A-430D-AD9D-73C431C492F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12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95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9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1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5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700" dirty="0"/>
              <a:t>Почему это важно для фермы. Корма занимают большую часть в структуре расходов, Любая прибыль складывается из расходов и </a:t>
            </a:r>
            <a:r>
              <a:rPr lang="ru-RU" sz="700" dirty="0" err="1"/>
              <a:t>доходов,поэтому</a:t>
            </a:r>
            <a:r>
              <a:rPr lang="ru-RU" sz="700" dirty="0"/>
              <a:t> чтобы ферма функционировала правильно. Доходы </a:t>
            </a:r>
            <a:r>
              <a:rPr lang="ru-RU" sz="700" dirty="0" err="1"/>
              <a:t>ит</a:t>
            </a:r>
            <a:r>
              <a:rPr lang="ru-RU" sz="700" dirty="0"/>
              <a:t> использования кормов должны быть максимальные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5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0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68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/>
              <a:t>Первое, на что мы смотрим в разрезе экономической эффективности фермы это дерево эффективности средней коровы. Оно помогает нам понимать какие части нам нужно улучшать, чтобы увеличить нашу прибыль.</a:t>
            </a:r>
          </a:p>
          <a:p>
            <a:r>
              <a:rPr lang="ru-RU" sz="800" dirty="0"/>
              <a:t>Посмотрим на верхнюю часть. </a:t>
            </a:r>
          </a:p>
          <a:p>
            <a:r>
              <a:rPr lang="ru-RU" sz="800" dirty="0"/>
              <a:t>Доход от молока зависит от его цены и реализации молока от 1 коровы.</a:t>
            </a:r>
          </a:p>
          <a:p>
            <a:r>
              <a:rPr lang="ru-RU" sz="800" dirty="0"/>
              <a:t>Цена молока определяется уровнем базовой цены, содержанием жира и белка, сортностью.</a:t>
            </a:r>
          </a:p>
          <a:p>
            <a:r>
              <a:rPr lang="ru-RU" sz="800" dirty="0"/>
              <a:t>Реализация  от одной коровы определяется надоем и товарностью. Надой зависит от генетики, количества дней в доении и количества </a:t>
            </a:r>
            <a:r>
              <a:rPr lang="ru-RU" sz="800" dirty="0" err="1"/>
              <a:t>коров</a:t>
            </a:r>
            <a:r>
              <a:rPr lang="ru-RU" sz="800" dirty="0"/>
              <a:t> «вне нормы».  Последний показатель очень важен, </a:t>
            </a:r>
            <a:r>
              <a:rPr lang="ru-RU" sz="800" dirty="0" err="1"/>
              <a:t>тк</a:t>
            </a:r>
            <a:r>
              <a:rPr lang="ru-RU" sz="800" dirty="0"/>
              <a:t> определяет ваши возможности по молоку и говорит о уровне здоровья вашего стада.</a:t>
            </a:r>
          </a:p>
          <a:p>
            <a:endParaRPr lang="ru-RU" sz="800" dirty="0"/>
          </a:p>
          <a:p>
            <a:r>
              <a:rPr lang="ru-RU" sz="800" dirty="0"/>
              <a:t>Обратим внимание на нижнюю часть.</a:t>
            </a:r>
          </a:p>
          <a:p>
            <a:r>
              <a:rPr lang="ru-RU" sz="800" dirty="0"/>
              <a:t>Стоимость рациона зависит от количества СВ, которое съедает корова и его стоимости.  Стоимость 1 кг СВ определяется питательностью рациона, себестоимостью ваших кормов и текущей рыночной ценой концентратов.</a:t>
            </a:r>
          </a:p>
          <a:p>
            <a:r>
              <a:rPr lang="ru-RU" sz="800" dirty="0"/>
              <a:t>Мы должны кормить </a:t>
            </a:r>
            <a:r>
              <a:rPr lang="ru-RU" sz="800" dirty="0" err="1"/>
              <a:t>коров</a:t>
            </a:r>
            <a:r>
              <a:rPr lang="ru-RU" sz="800" dirty="0"/>
              <a:t> в соответствии с их потребностями вне зависимости от цен на корма, Если упростить схему и абстрагироваться от стоимости рациона, то можно </a:t>
            </a:r>
            <a:r>
              <a:rPr lang="ru-RU" sz="800" dirty="0" err="1"/>
              <a:t>придти</a:t>
            </a:r>
            <a:r>
              <a:rPr lang="ru-RU" sz="800" dirty="0"/>
              <a:t> к другом показателю </a:t>
            </a:r>
          </a:p>
          <a:p>
            <a:endParaRPr lang="ru-RU" sz="800" b="1" dirty="0"/>
          </a:p>
          <a:p>
            <a:r>
              <a:rPr lang="ru-RU" sz="800" b="1" dirty="0"/>
              <a:t>Мы называем его КПД коровы. Он включает в себя все значимые блоки:</a:t>
            </a:r>
          </a:p>
          <a:p>
            <a:pPr marL="171450" indent="-171450">
              <a:buFontTx/>
              <a:buChar char="-"/>
            </a:pPr>
            <a:r>
              <a:rPr lang="ru-RU" sz="800" b="1" dirty="0"/>
              <a:t>Содержание жира и белка в молоке</a:t>
            </a:r>
          </a:p>
          <a:p>
            <a:pPr marL="171450" indent="-171450">
              <a:buFontTx/>
              <a:buChar char="-"/>
            </a:pPr>
            <a:r>
              <a:rPr lang="ru-RU" sz="800" b="1" dirty="0"/>
              <a:t>Уровень реализации молока от 1 коровы</a:t>
            </a:r>
          </a:p>
          <a:p>
            <a:pPr marL="171450" indent="-171450">
              <a:buFontTx/>
              <a:buChar char="-"/>
            </a:pPr>
            <a:r>
              <a:rPr lang="ru-RU" sz="800" b="1" dirty="0"/>
              <a:t>Потребление СВ коровой.</a:t>
            </a:r>
          </a:p>
          <a:p>
            <a:pPr marL="0" indent="0">
              <a:buFontTx/>
              <a:buNone/>
            </a:pPr>
            <a:r>
              <a:rPr lang="ru-RU" sz="800" b="1" dirty="0"/>
              <a:t>Он выражается в процентах.  Можно сказать, что это конверсия сухих веществ рациона в сухие вещества молока. Это более интересный подход против классической конверсии.</a:t>
            </a:r>
          </a:p>
          <a:p>
            <a:pPr marL="0" indent="0">
              <a:buFontTx/>
              <a:buNone/>
            </a:pPr>
            <a:r>
              <a:rPr lang="ru-RU" sz="800" b="0" dirty="0"/>
              <a:t>Конечно,  анализ показателей каждого конкретного хозяйства дает нам понимание областей для улучшения.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DC593-6F2A-854C-9E59-23F5567D7C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71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51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8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03CD-8B35-471A-94C5-F31BCC76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7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03CD-8B35-471A-94C5-F31BCC76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1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03CD-8B35-471A-94C5-F31BCC76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9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6561" y="385894"/>
            <a:ext cx="11303435" cy="564980"/>
          </a:xfrm>
        </p:spPr>
        <p:txBody>
          <a:bodyPr lIns="0" anchor="t" anchorCtr="0">
            <a:normAutofit/>
          </a:bodyPr>
          <a:lstStyle>
            <a:lvl1pPr>
              <a:defRPr sz="2933" b="1" i="0" cap="none" spc="8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/>
              <a:t>СОДЕРЖАНИЕ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4445" y="1535191"/>
            <a:ext cx="11305552" cy="4329391"/>
          </a:xfrm>
        </p:spPr>
        <p:txBody>
          <a:bodyPr>
            <a:spAutoFit/>
          </a:bodyPr>
          <a:lstStyle>
            <a:lvl1pPr marL="479976" indent="-839958">
              <a:lnSpc>
                <a:spcPct val="125000"/>
              </a:lnSpc>
              <a:buFont typeface="+mj-lt"/>
              <a:buAutoNum type="arabicPeriod"/>
              <a:tabLst/>
              <a:defRPr sz="4800" b="0" i="0" baseline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143992" indent="-361182">
              <a:buFont typeface=".AppleSystemUIFont" charset="-120"/>
              <a:buChar char="-"/>
              <a:defRPr sz="2000" baseline="0">
                <a:solidFill>
                  <a:srgbClr val="B89AC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287986" indent="-551973">
              <a:buFont typeface=".AppleSystemUIFont" charset="-120"/>
              <a:buChar char="-"/>
              <a:defRPr sz="3733" baseline="0">
                <a:solidFill>
                  <a:srgbClr val="B89AC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87986" indent="-551973">
              <a:buFont typeface=".AppleSystemUIFont" charset="-120"/>
              <a:buChar char="-"/>
              <a:defRPr sz="3733" baseline="0">
                <a:solidFill>
                  <a:srgbClr val="B89AC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87986" indent="-551973">
              <a:buFont typeface=".AppleSystemUIFont" charset="-120"/>
              <a:buChar char="-"/>
              <a:defRPr sz="3733" baseline="0">
                <a:solidFill>
                  <a:srgbClr val="B89AC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ru-RU"/>
              <a:t>Первая тема</a:t>
            </a:r>
            <a:endParaRPr lang="en-US"/>
          </a:p>
          <a:p>
            <a:pPr lvl="0"/>
            <a:r>
              <a:rPr lang="ru-RU"/>
              <a:t>Вторая тема</a:t>
            </a:r>
            <a:endParaRPr lang="en-US"/>
          </a:p>
          <a:p>
            <a:pPr lvl="0"/>
            <a:r>
              <a:rPr lang="ru-RU"/>
              <a:t>Третья тема</a:t>
            </a:r>
            <a:endParaRPr lang="en-US"/>
          </a:p>
          <a:p>
            <a:pPr lvl="0"/>
            <a:r>
              <a:rPr lang="ru-RU"/>
              <a:t>Четвертая тема</a:t>
            </a:r>
            <a:endParaRPr lang="en-US"/>
          </a:p>
        </p:txBody>
      </p:sp>
      <p:pic>
        <p:nvPicPr>
          <p:cNvPr id="9" name="Picture 8" descr="Danone_PPT Footer image.png">
            <a:extLst>
              <a:ext uri="{FF2B5EF4-FFF2-40B4-BE49-F238E27FC236}">
                <a16:creationId xmlns:a16="http://schemas.microsoft.com/office/drawing/2014/main" id="{F250B6D9-28B3-4CB3-96CD-126A45733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0"/>
          <a:stretch/>
        </p:blipFill>
        <p:spPr>
          <a:xfrm>
            <a:off x="0" y="6106240"/>
            <a:ext cx="12192000" cy="762024"/>
          </a:xfrm>
          <a:prstGeom prst="rect">
            <a:avLst/>
          </a:prstGeom>
        </p:spPr>
      </p:pic>
      <p:pic>
        <p:nvPicPr>
          <p:cNvPr id="10" name="Image 12">
            <a:extLst>
              <a:ext uri="{FF2B5EF4-FFF2-40B4-BE49-F238E27FC236}">
                <a16:creationId xmlns:a16="http://schemas.microsoft.com/office/drawing/2014/main" id="{8D663CB8-D1C0-4F1C-8413-72E9FA50FF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10" y="6287637"/>
            <a:ext cx="3357137" cy="4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3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nes">
            <a:extLst>
              <a:ext uri="{FF2B5EF4-FFF2-40B4-BE49-F238E27FC236}">
                <a16:creationId xmlns:a16="http://schemas.microsoft.com/office/drawing/2014/main" id="{2E695F9B-DCE4-463D-AA46-117E4E218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3" y="1413301"/>
            <a:ext cx="10541542" cy="523266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226916"/>
            <a:ext cx="5157787" cy="49627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26916"/>
            <a:ext cx="5711591" cy="496274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animals">
            <a:extLst>
              <a:ext uri="{FF2B5EF4-FFF2-40B4-BE49-F238E27FC236}">
                <a16:creationId xmlns:a16="http://schemas.microsoft.com/office/drawing/2014/main" id="{4EE5497F-FCF7-4140-A6ED-89092CC540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1" y="6045944"/>
            <a:ext cx="514376" cy="5143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F64487-EEAC-48F6-9AC3-4416239942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963" y="6327933"/>
            <a:ext cx="877829" cy="4109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315DA77-EC7C-4D05-A5DD-A08B32912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340" y="316423"/>
            <a:ext cx="11513449" cy="565578"/>
          </a:xfrm>
        </p:spPr>
        <p:txBody>
          <a:bodyPr lIns="36000" tIns="36000" rIns="36000" bIns="36000" anchor="t" anchorCtr="0"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6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9133573" cy="97278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PF Bulletin Sans Pro" panose="02000506040000020004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PF Bulletin Sans Pro" panose="02000506040000020004" pitchFamily="2" charset="0"/>
              </a:defRPr>
            </a:lvl1pPr>
            <a:lvl2pPr>
              <a:defRPr>
                <a:solidFill>
                  <a:schemeClr val="tx2"/>
                </a:solidFill>
                <a:latin typeface="PF Bulletin Sans Pro" panose="02000506040000020004" pitchFamily="2" charset="0"/>
              </a:defRPr>
            </a:lvl2pPr>
            <a:lvl3pPr>
              <a:defRPr>
                <a:solidFill>
                  <a:schemeClr val="tx2"/>
                </a:solidFill>
                <a:latin typeface="PF Bulletin Sans Pro" panose="02000506040000020004" pitchFamily="2" charset="0"/>
              </a:defRPr>
            </a:lvl3pPr>
            <a:lvl4pPr>
              <a:defRPr>
                <a:solidFill>
                  <a:schemeClr val="tx2"/>
                </a:solidFill>
                <a:latin typeface="PF Bulletin Sans Pro" panose="02000506040000020004" pitchFamily="2" charset="0"/>
              </a:defRPr>
            </a:lvl4pPr>
            <a:lvl5pPr>
              <a:defRPr>
                <a:solidFill>
                  <a:schemeClr val="tx2"/>
                </a:solidFill>
                <a:latin typeface="PF Bulletin Sans Pro" panose="0200050604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03CD-8B35-471A-94C5-F31BCC76A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1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03CD-8B35-471A-94C5-F31BCC76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6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03CD-8B35-471A-94C5-F31BCC76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03CD-8B35-471A-94C5-F31BCC76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03CD-8B35-471A-94C5-F31BCC76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7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03CD-8B35-471A-94C5-F31BCC76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9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03CD-8B35-471A-94C5-F31BCC76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7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03CD-8B35-471A-94C5-F31BCC76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1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72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99544" y="6356350"/>
            <a:ext cx="554255" cy="34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C8D7"/>
                </a:solidFill>
                <a:latin typeface="PF Bulletin Sans Pro" panose="02000506040000020004" pitchFamily="2" charset="0"/>
              </a:defRPr>
            </a:lvl1pPr>
          </a:lstStyle>
          <a:p>
            <a:fld id="{DCFF03CD-8B35-471A-94C5-F31BCC76A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PF Bulletin Sans Pro" panose="0200050604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C8D7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PF Bulletin Sans Pro" panose="02000506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C8D7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PF Bulletin Sans Pro" panose="02000506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C8D7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PF Bulletin Sans Pro" panose="02000506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C8D7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PF Bulletin Sans Pro" panose="02000506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C8D7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PF Bulletin Sans Pro" panose="02000506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6934" r="57429" b="81880"/>
          <a:stretch/>
        </p:blipFill>
        <p:spPr>
          <a:xfrm>
            <a:off x="9912350" y="542255"/>
            <a:ext cx="1873430" cy="57416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97344" y="5915275"/>
            <a:ext cx="2875630" cy="590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400" i="1" dirty="0"/>
              <a:t>Каждое кормовое решение </a:t>
            </a:r>
            <a:r>
              <a:rPr lang="ru-RU" sz="1400" i="1" dirty="0">
                <a:solidFill>
                  <a:srgbClr val="00C8D7"/>
                </a:solidFill>
              </a:rPr>
              <a:t>максимально раскрывает потенциал </a:t>
            </a:r>
            <a:r>
              <a:rPr lang="ru-RU" sz="1400" i="1" dirty="0"/>
              <a:t>продуктивных животных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8682" y="1540826"/>
            <a:ext cx="10336063" cy="226777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000" dirty="0">
                <a:solidFill>
                  <a:srgbClr val="44546A"/>
                </a:solidFill>
              </a:rPr>
              <a:t>ЭФФЕКТИВНОЕ УПРАВЛЕНИЕ КОРМЛЕНИЕМ В РАЗНЫЕ ПЕРИОДЫ ЛАКТАЦИИ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2324345-0A5C-4C73-BC1A-231179050B5C}"/>
              </a:ext>
            </a:extLst>
          </p:cNvPr>
          <p:cNvSpPr txBox="1">
            <a:spLocks/>
          </p:cNvSpPr>
          <p:nvPr/>
        </p:nvSpPr>
        <p:spPr>
          <a:xfrm>
            <a:off x="678682" y="3986078"/>
            <a:ext cx="8289150" cy="409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C8D7"/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7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7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7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7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C8D7"/>
                </a:solidFill>
              </a:rPr>
              <a:t>Карабанов Алексей, руководитель направления по развитию ключевых клиентов «Мустанг Технологии Кормления»</a:t>
            </a:r>
          </a:p>
        </p:txBody>
      </p:sp>
    </p:spTree>
    <p:extLst>
      <p:ext uri="{BB962C8B-B14F-4D97-AF65-F5344CB8AC3E}">
        <p14:creationId xmlns:p14="http://schemas.microsoft.com/office/powerpoint/2010/main" val="29830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646282" y="479805"/>
            <a:ext cx="10134600" cy="80521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ВЛИЯНИЕ ФИЗИОЛОГИЧЕСКИХ ЦИКЛОВ НА ПРОДУКТИВНОСТЬ КОРОВ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1DDAD1C-6D13-4D01-B63F-3E7D54BACE47}"/>
              </a:ext>
            </a:extLst>
          </p:cNvPr>
          <p:cNvSpPr txBox="1">
            <a:spLocks/>
          </p:cNvSpPr>
          <p:nvPr/>
        </p:nvSpPr>
        <p:spPr>
          <a:xfrm>
            <a:off x="10799544" y="6356350"/>
            <a:ext cx="554255" cy="3428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1200" dirty="0">
              <a:solidFill>
                <a:srgbClr val="00C8D7"/>
              </a:solidFill>
              <a:latin typeface="PF Bulletin Sans Pro" panose="0200050604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7" name="Line 3">
            <a:extLst>
              <a:ext uri="{FF2B5EF4-FFF2-40B4-BE49-F238E27FC236}">
                <a16:creationId xmlns:a16="http://schemas.microsoft.com/office/drawing/2014/main" id="{99D90733-F2CF-4859-ADBF-9B6098F3A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4250" y="2455894"/>
            <a:ext cx="0" cy="3446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9852DE4E-6E0B-49A2-8C8F-A2096429A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386" y="5872194"/>
            <a:ext cx="32278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F1B52C58-6CD0-47B6-B97B-604ED576F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700" y="5869019"/>
            <a:ext cx="32279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CB6C7559-9AD2-4CA8-83AC-282DEA3BA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775" y="5869019"/>
            <a:ext cx="32279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14" name="Text Box 25">
            <a:extLst>
              <a:ext uri="{FF2B5EF4-FFF2-40B4-BE49-F238E27FC236}">
                <a16:creationId xmlns:a16="http://schemas.microsoft.com/office/drawing/2014/main" id="{45AAC63D-A01F-4869-8ECD-C71FC4DD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500" y="5869019"/>
            <a:ext cx="32279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id="{C303AB85-8C6F-42AA-8A15-8F4E15AFC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700" y="5869019"/>
            <a:ext cx="32279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3FB879EA-DA88-4965-8F93-D40A54C77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250" y="5869019"/>
            <a:ext cx="32279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933A3E24-360A-4793-B84C-0F890C2CE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800" y="5869019"/>
            <a:ext cx="32279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6</a:t>
            </a:r>
          </a:p>
        </p:txBody>
      </p:sp>
      <p:sp>
        <p:nvSpPr>
          <p:cNvPr id="18" name="Text Box 29">
            <a:extLst>
              <a:ext uri="{FF2B5EF4-FFF2-40B4-BE49-F238E27FC236}">
                <a16:creationId xmlns:a16="http://schemas.microsoft.com/office/drawing/2014/main" id="{615A436E-F11A-423F-A21C-317142728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936" y="5872194"/>
            <a:ext cx="32278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7</a:t>
            </a:r>
          </a:p>
        </p:txBody>
      </p:sp>
      <p:sp>
        <p:nvSpPr>
          <p:cNvPr id="19" name="Text Box 30">
            <a:extLst>
              <a:ext uri="{FF2B5EF4-FFF2-40B4-BE49-F238E27FC236}">
                <a16:creationId xmlns:a16="http://schemas.microsoft.com/office/drawing/2014/main" id="{D0643CFE-2AFD-40FE-A905-40ED9FB23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786" y="5872194"/>
            <a:ext cx="32278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0" name="Text Box 31">
            <a:extLst>
              <a:ext uri="{FF2B5EF4-FFF2-40B4-BE49-F238E27FC236}">
                <a16:creationId xmlns:a16="http://schemas.microsoft.com/office/drawing/2014/main" id="{E72176B3-A0A7-40B7-AB36-7FB428F6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100" y="5869019"/>
            <a:ext cx="32279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9</a:t>
            </a:r>
          </a:p>
        </p:txBody>
      </p:sp>
      <p:sp>
        <p:nvSpPr>
          <p:cNvPr id="21" name="Text Box 32">
            <a:extLst>
              <a:ext uri="{FF2B5EF4-FFF2-40B4-BE49-F238E27FC236}">
                <a16:creationId xmlns:a16="http://schemas.microsoft.com/office/drawing/2014/main" id="{C35C93AE-79D9-45CB-A9CA-22FC9AB94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049" y="5872194"/>
            <a:ext cx="46112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8AEF3A1A-2865-4619-B5E0-D0F0F39A8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962" y="5869019"/>
            <a:ext cx="46112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11</a:t>
            </a: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C46F192A-2C8D-4E53-961D-8BE6EA3C1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037" y="5872194"/>
            <a:ext cx="46112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12</a:t>
            </a:r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B75A70FF-4601-4307-8603-7F4B8900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615" y="2025682"/>
            <a:ext cx="82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Раздой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25" name="Text Box 36">
            <a:extLst>
              <a:ext uri="{FF2B5EF4-FFF2-40B4-BE49-F238E27FC236}">
                <a16:creationId xmlns:a16="http://schemas.microsoft.com/office/drawing/2014/main" id="{80998CBF-C456-4278-9CF2-066DCC031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754" y="2106644"/>
            <a:ext cx="7755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Разгар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26" name="Text Box 37">
            <a:extLst>
              <a:ext uri="{FF2B5EF4-FFF2-40B4-BE49-F238E27FC236}">
                <a16:creationId xmlns:a16="http://schemas.microsoft.com/office/drawing/2014/main" id="{9E9DD29D-A1AB-4F76-9F82-DCB0712E4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091" y="2097119"/>
            <a:ext cx="576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Спад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27" name="Text Box 38">
            <a:extLst>
              <a:ext uri="{FF2B5EF4-FFF2-40B4-BE49-F238E27FC236}">
                <a16:creationId xmlns:a16="http://schemas.microsoft.com/office/drawing/2014/main" id="{AB66337C-034B-47BC-9F15-8745BFB83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0448" y="1789825"/>
            <a:ext cx="14265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Сухостой</a:t>
            </a:r>
          </a:p>
          <a:p>
            <a:pPr algn="ctr" eaLnBrk="1" hangingPunct="1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1 и 2 этапы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28" name="Text Box 39">
            <a:extLst>
              <a:ext uri="{FF2B5EF4-FFF2-40B4-BE49-F238E27FC236}">
                <a16:creationId xmlns:a16="http://schemas.microsoft.com/office/drawing/2014/main" id="{D95EB31F-BB39-4F14-AF8C-056A8295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01" y="1665318"/>
            <a:ext cx="199079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Фаза лактации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29" name="Text Box 40">
            <a:extLst>
              <a:ext uri="{FF2B5EF4-FFF2-40B4-BE49-F238E27FC236}">
                <a16:creationId xmlns:a16="http://schemas.microsoft.com/office/drawing/2014/main" id="{3879D726-6689-40A3-B971-AEE6A61A7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077" y="6308757"/>
            <a:ext cx="6599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1800">
                <a:solidFill>
                  <a:schemeClr val="tx1"/>
                </a:solidFill>
                <a:latin typeface="Tahoma" pitchFamily="34" charset="0"/>
              </a:rPr>
              <a:t>Месяц</a:t>
            </a:r>
            <a:endParaRPr lang="en-US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" name="Text Box 41">
            <a:extLst>
              <a:ext uri="{FF2B5EF4-FFF2-40B4-BE49-F238E27FC236}">
                <a16:creationId xmlns:a16="http://schemas.microsoft.com/office/drawing/2014/main" id="{251DFF8D-35B6-4F37-B25C-BB28B7063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814" y="5380784"/>
            <a:ext cx="131179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1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Осеменение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31" name="Text Box 42">
            <a:extLst>
              <a:ext uri="{FF2B5EF4-FFF2-40B4-BE49-F238E27FC236}">
                <a16:creationId xmlns:a16="http://schemas.microsoft.com/office/drawing/2014/main" id="{AFCD33EE-8B8E-47FC-AB34-F4B5AC8E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753" y="2744818"/>
            <a:ext cx="1874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FF3300"/>
                </a:solidFill>
                <a:latin typeface="Tahoma" pitchFamily="34" charset="0"/>
              </a:rPr>
              <a:t>Отрицательный энергетический баланс:</a:t>
            </a:r>
          </a:p>
          <a:p>
            <a:pPr algn="ctr" eaLnBrk="1" hangingPunct="1"/>
            <a:r>
              <a:rPr lang="ru-RU" sz="1200" b="1" dirty="0">
                <a:solidFill>
                  <a:srgbClr val="FF3300"/>
                </a:solidFill>
                <a:latin typeface="Tahoma" pitchFamily="34" charset="0"/>
              </a:rPr>
              <a:t> высокие затраты на продукцию</a:t>
            </a:r>
            <a:endParaRPr lang="en-US" sz="1200" b="1" dirty="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32" name="Text Box 43">
            <a:extLst>
              <a:ext uri="{FF2B5EF4-FFF2-40B4-BE49-F238E27FC236}">
                <a16:creationId xmlns:a16="http://schemas.microsoft.com/office/drawing/2014/main" id="{8651D603-7706-46FB-849B-C462077AD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061" y="2917856"/>
            <a:ext cx="149468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Восстановление живой массы </a:t>
            </a:r>
          </a:p>
          <a:p>
            <a:pPr algn="ctr" eaLnBrk="1" hangingPunct="1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для подготовки </a:t>
            </a:r>
          </a:p>
          <a:p>
            <a:pPr algn="ctr" eaLnBrk="1" hangingPunct="1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к следующей лактации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33" name="Text Box 44">
            <a:extLst>
              <a:ext uri="{FF2B5EF4-FFF2-40B4-BE49-F238E27FC236}">
                <a16:creationId xmlns:a16="http://schemas.microsoft.com/office/drawing/2014/main" id="{376A6CC4-5153-430E-A993-541E7502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322" y="3027393"/>
            <a:ext cx="1308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Восстановление</a:t>
            </a:r>
          </a:p>
          <a:p>
            <a:pPr algn="ctr" eaLnBrk="1" hangingPunct="1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 функций рубца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34" name="Freeform 45">
            <a:extLst>
              <a:ext uri="{FF2B5EF4-FFF2-40B4-BE49-F238E27FC236}">
                <a16:creationId xmlns:a16="http://schemas.microsoft.com/office/drawing/2014/main" id="{CF06AAE2-B1CF-4DD0-86C0-6F45951A1FE4}"/>
              </a:ext>
            </a:extLst>
          </p:cNvPr>
          <p:cNvSpPr>
            <a:spLocks/>
          </p:cNvSpPr>
          <p:nvPr/>
        </p:nvSpPr>
        <p:spPr bwMode="auto">
          <a:xfrm>
            <a:off x="2345203" y="3632231"/>
            <a:ext cx="5551022" cy="2019300"/>
          </a:xfrm>
          <a:custGeom>
            <a:avLst/>
            <a:gdLst>
              <a:gd name="T0" fmla="*/ 0 w 3491"/>
              <a:gd name="T1" fmla="*/ 2147483647 h 1272"/>
              <a:gd name="T2" fmla="*/ 2147483647 w 3491"/>
              <a:gd name="T3" fmla="*/ 2147483647 h 1272"/>
              <a:gd name="T4" fmla="*/ 2147483647 w 3491"/>
              <a:gd name="T5" fmla="*/ 2147483647 h 1272"/>
              <a:gd name="T6" fmla="*/ 2147483647 w 3491"/>
              <a:gd name="T7" fmla="*/ 2147483647 h 1272"/>
              <a:gd name="T8" fmla="*/ 2147483647 w 3491"/>
              <a:gd name="T9" fmla="*/ 2147483647 h 1272"/>
              <a:gd name="T10" fmla="*/ 2147483647 w 3491"/>
              <a:gd name="T11" fmla="*/ 2147483647 h 1272"/>
              <a:gd name="T12" fmla="*/ 2147483647 w 3491"/>
              <a:gd name="T13" fmla="*/ 2147483647 h 1272"/>
              <a:gd name="T14" fmla="*/ 2147483647 w 3491"/>
              <a:gd name="T15" fmla="*/ 2147483647 h 1272"/>
              <a:gd name="T16" fmla="*/ 2147483647 w 3491"/>
              <a:gd name="T17" fmla="*/ 2147483647 h 1272"/>
              <a:gd name="T18" fmla="*/ 2147483647 w 3491"/>
              <a:gd name="T19" fmla="*/ 2147483647 h 1272"/>
              <a:gd name="T20" fmla="*/ 2147483647 w 3491"/>
              <a:gd name="T21" fmla="*/ 2147483647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91" h="1272">
                <a:moveTo>
                  <a:pt x="0" y="814"/>
                </a:moveTo>
                <a:cubicBezTo>
                  <a:pt x="41" y="756"/>
                  <a:pt x="172" y="562"/>
                  <a:pt x="247" y="464"/>
                </a:cubicBezTo>
                <a:cubicBezTo>
                  <a:pt x="322" y="366"/>
                  <a:pt x="368" y="292"/>
                  <a:pt x="451" y="227"/>
                </a:cubicBezTo>
                <a:cubicBezTo>
                  <a:pt x="535" y="162"/>
                  <a:pt x="647" y="109"/>
                  <a:pt x="746" y="73"/>
                </a:cubicBezTo>
                <a:cubicBezTo>
                  <a:pt x="846" y="37"/>
                  <a:pt x="955" y="22"/>
                  <a:pt x="1047" y="11"/>
                </a:cubicBezTo>
                <a:cubicBezTo>
                  <a:pt x="1139" y="0"/>
                  <a:pt x="1222" y="2"/>
                  <a:pt x="1298" y="7"/>
                </a:cubicBezTo>
                <a:cubicBezTo>
                  <a:pt x="1374" y="12"/>
                  <a:pt x="1419" y="15"/>
                  <a:pt x="1501" y="40"/>
                </a:cubicBezTo>
                <a:cubicBezTo>
                  <a:pt x="1583" y="65"/>
                  <a:pt x="1666" y="101"/>
                  <a:pt x="1788" y="155"/>
                </a:cubicBezTo>
                <a:cubicBezTo>
                  <a:pt x="1910" y="209"/>
                  <a:pt x="2070" y="273"/>
                  <a:pt x="2233" y="366"/>
                </a:cubicBezTo>
                <a:cubicBezTo>
                  <a:pt x="2397" y="460"/>
                  <a:pt x="2559" y="565"/>
                  <a:pt x="2769" y="716"/>
                </a:cubicBezTo>
                <a:cubicBezTo>
                  <a:pt x="2978" y="867"/>
                  <a:pt x="3341" y="1156"/>
                  <a:pt x="3491" y="1272"/>
                </a:cubicBezTo>
              </a:path>
            </a:pathLst>
          </a:custGeom>
          <a:noFill/>
          <a:ln w="76200" cmpd="sng">
            <a:solidFill>
              <a:srgbClr val="05A5F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5" name="Freeform 46">
            <a:extLst>
              <a:ext uri="{FF2B5EF4-FFF2-40B4-BE49-F238E27FC236}">
                <a16:creationId xmlns:a16="http://schemas.microsoft.com/office/drawing/2014/main" id="{62E42B8B-CFA5-465B-9C9A-EA307765C61D}"/>
              </a:ext>
            </a:extLst>
          </p:cNvPr>
          <p:cNvSpPr>
            <a:spLocks/>
          </p:cNvSpPr>
          <p:nvPr/>
        </p:nvSpPr>
        <p:spPr bwMode="auto">
          <a:xfrm>
            <a:off x="2320501" y="3082957"/>
            <a:ext cx="7069563" cy="1595437"/>
          </a:xfrm>
          <a:custGeom>
            <a:avLst/>
            <a:gdLst>
              <a:gd name="T0" fmla="*/ 0 w 4446"/>
              <a:gd name="T1" fmla="*/ 2147483647 h 1005"/>
              <a:gd name="T2" fmla="*/ 2147483647 w 4446"/>
              <a:gd name="T3" fmla="*/ 2147483647 h 1005"/>
              <a:gd name="T4" fmla="*/ 2147483647 w 4446"/>
              <a:gd name="T5" fmla="*/ 2147483647 h 1005"/>
              <a:gd name="T6" fmla="*/ 2147483647 w 4446"/>
              <a:gd name="T7" fmla="*/ 2147483647 h 1005"/>
              <a:gd name="T8" fmla="*/ 2147483647 w 4446"/>
              <a:gd name="T9" fmla="*/ 2147483647 h 1005"/>
              <a:gd name="T10" fmla="*/ 2147483647 w 4446"/>
              <a:gd name="T11" fmla="*/ 2147483647 h 1005"/>
              <a:gd name="T12" fmla="*/ 2147483647 w 4446"/>
              <a:gd name="T13" fmla="*/ 2147483647 h 10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46" h="1005">
                <a:moveTo>
                  <a:pt x="0" y="870"/>
                </a:moveTo>
                <a:cubicBezTo>
                  <a:pt x="80" y="841"/>
                  <a:pt x="258" y="819"/>
                  <a:pt x="482" y="690"/>
                </a:cubicBezTo>
                <a:cubicBezTo>
                  <a:pt x="674" y="562"/>
                  <a:pt x="1116" y="200"/>
                  <a:pt x="1343" y="99"/>
                </a:cubicBezTo>
                <a:cubicBezTo>
                  <a:pt x="1582" y="3"/>
                  <a:pt x="1609" y="0"/>
                  <a:pt x="1920" y="119"/>
                </a:cubicBezTo>
                <a:cubicBezTo>
                  <a:pt x="2232" y="238"/>
                  <a:pt x="2857" y="668"/>
                  <a:pt x="3209" y="814"/>
                </a:cubicBezTo>
                <a:cubicBezTo>
                  <a:pt x="3561" y="960"/>
                  <a:pt x="3825" y="964"/>
                  <a:pt x="4031" y="996"/>
                </a:cubicBezTo>
                <a:cubicBezTo>
                  <a:pt x="4277" y="979"/>
                  <a:pt x="4360" y="1003"/>
                  <a:pt x="4446" y="1005"/>
                </a:cubicBezTo>
              </a:path>
            </a:pathLst>
          </a:custGeom>
          <a:noFill/>
          <a:ln w="76200" cap="flat" cmpd="sng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" name="Freeform 47">
            <a:extLst>
              <a:ext uri="{FF2B5EF4-FFF2-40B4-BE49-F238E27FC236}">
                <a16:creationId xmlns:a16="http://schemas.microsoft.com/office/drawing/2014/main" id="{01D5A343-0193-472C-AC33-1BEAFB409CEC}"/>
              </a:ext>
            </a:extLst>
          </p:cNvPr>
          <p:cNvSpPr>
            <a:spLocks/>
          </p:cNvSpPr>
          <p:nvPr/>
        </p:nvSpPr>
        <p:spPr bwMode="auto">
          <a:xfrm>
            <a:off x="2353898" y="3903693"/>
            <a:ext cx="7032991" cy="1308100"/>
          </a:xfrm>
          <a:custGeom>
            <a:avLst/>
            <a:gdLst>
              <a:gd name="T0" fmla="*/ 0 w 4410"/>
              <a:gd name="T1" fmla="*/ 0 h 962"/>
              <a:gd name="T2" fmla="*/ 2147483647 w 4410"/>
              <a:gd name="T3" fmla="*/ 2147483647 h 962"/>
              <a:gd name="T4" fmla="*/ 2147483647 w 4410"/>
              <a:gd name="T5" fmla="*/ 2147483647 h 962"/>
              <a:gd name="T6" fmla="*/ 2147483647 w 4410"/>
              <a:gd name="T7" fmla="*/ 2147483647 h 962"/>
              <a:gd name="T8" fmla="*/ 2147483647 w 4410"/>
              <a:gd name="T9" fmla="*/ 2147483647 h 962"/>
              <a:gd name="T10" fmla="*/ 2147483647 w 4410"/>
              <a:gd name="T11" fmla="*/ 2147483647 h 962"/>
              <a:gd name="T12" fmla="*/ 2147483647 w 4410"/>
              <a:gd name="T13" fmla="*/ 2147483647 h 9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10" h="962">
                <a:moveTo>
                  <a:pt x="0" y="0"/>
                </a:moveTo>
                <a:cubicBezTo>
                  <a:pt x="78" y="88"/>
                  <a:pt x="340" y="379"/>
                  <a:pt x="468" y="528"/>
                </a:cubicBezTo>
                <a:cubicBezTo>
                  <a:pt x="596" y="677"/>
                  <a:pt x="662" y="826"/>
                  <a:pt x="768" y="894"/>
                </a:cubicBezTo>
                <a:cubicBezTo>
                  <a:pt x="874" y="962"/>
                  <a:pt x="777" y="957"/>
                  <a:pt x="1104" y="936"/>
                </a:cubicBezTo>
                <a:cubicBezTo>
                  <a:pt x="1431" y="915"/>
                  <a:pt x="2339" y="858"/>
                  <a:pt x="2730" y="768"/>
                </a:cubicBezTo>
                <a:cubicBezTo>
                  <a:pt x="3121" y="678"/>
                  <a:pt x="3170" y="482"/>
                  <a:pt x="3450" y="396"/>
                </a:cubicBezTo>
                <a:cubicBezTo>
                  <a:pt x="3730" y="310"/>
                  <a:pt x="4070" y="280"/>
                  <a:pt x="4410" y="252"/>
                </a:cubicBezTo>
              </a:path>
            </a:pathLst>
          </a:custGeom>
          <a:noFill/>
          <a:ln w="7620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7" name="Text Box 48">
            <a:extLst>
              <a:ext uri="{FF2B5EF4-FFF2-40B4-BE49-F238E27FC236}">
                <a16:creationId xmlns:a16="http://schemas.microsoft.com/office/drawing/2014/main" id="{39D12A76-89BF-4211-B071-FB34FE7C9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711" y="2528919"/>
            <a:ext cx="3232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1800">
                <a:solidFill>
                  <a:srgbClr val="008000"/>
                </a:solidFill>
                <a:latin typeface="Tahoma" pitchFamily="34" charset="0"/>
              </a:rPr>
              <a:t>Потребление сухого вещества</a:t>
            </a:r>
            <a:endParaRPr lang="en-US" sz="1800"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id="{63D98BF9-2E41-4B82-9C86-AE6B52C7F861}"/>
              </a:ext>
            </a:extLst>
          </p:cNvPr>
          <p:cNvSpPr txBox="1">
            <a:spLocks noChangeArrowheads="1"/>
          </p:cNvSpPr>
          <p:nvPr/>
        </p:nvSpPr>
        <p:spPr bwMode="auto">
          <a:xfrm rot="1544672">
            <a:off x="5088361" y="4133616"/>
            <a:ext cx="750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Надой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39" name="Text Box 50">
            <a:extLst>
              <a:ext uri="{FF2B5EF4-FFF2-40B4-BE49-F238E27FC236}">
                <a16:creationId xmlns:a16="http://schemas.microsoft.com/office/drawing/2014/main" id="{A0409132-5ED6-43B3-95E9-A8C4A75E2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028" y="5313394"/>
            <a:ext cx="13792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1800">
                <a:solidFill>
                  <a:srgbClr val="0000FF"/>
                </a:solidFill>
                <a:latin typeface="Tahoma" pitchFamily="34" charset="0"/>
              </a:rPr>
              <a:t>Живая масса</a:t>
            </a:r>
            <a:endParaRPr lang="en-US" sz="18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41" name="Line 4">
            <a:extLst>
              <a:ext uri="{FF2B5EF4-FFF2-40B4-BE49-F238E27FC236}">
                <a16:creationId xmlns:a16="http://schemas.microsoft.com/office/drawing/2014/main" id="{C2DF4C28-8284-413D-BBE8-FC900D1C0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775" y="5803931"/>
            <a:ext cx="7137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646282" y="479805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ПРОДУКТИВНЫЙ ЦИКЛ КОРОВЫ И </a:t>
            </a:r>
            <a:r>
              <a:rPr lang="en-US" dirty="0">
                <a:solidFill>
                  <a:srgbClr val="00C8D7"/>
                </a:solidFill>
              </a:rPr>
              <a:t>IOFS</a:t>
            </a:r>
            <a:endParaRPr lang="ru-RU" dirty="0">
              <a:solidFill>
                <a:srgbClr val="00C8D7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6" name="Овал 6">
            <a:extLst>
              <a:ext uri="{FF2B5EF4-FFF2-40B4-BE49-F238E27FC236}">
                <a16:creationId xmlns:a16="http://schemas.microsoft.com/office/drawing/2014/main" id="{1BA66EC5-2351-44C9-9222-E3EDEEA57D3F}"/>
              </a:ext>
            </a:extLst>
          </p:cNvPr>
          <p:cNvSpPr/>
          <p:nvPr/>
        </p:nvSpPr>
        <p:spPr>
          <a:xfrm>
            <a:off x="3385481" y="1360695"/>
            <a:ext cx="5477043" cy="5270152"/>
          </a:xfrm>
          <a:prstGeom prst="ellipse">
            <a:avLst/>
          </a:prstGeom>
          <a:solidFill>
            <a:srgbClr val="00C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13">
            <a:extLst>
              <a:ext uri="{FF2B5EF4-FFF2-40B4-BE49-F238E27FC236}">
                <a16:creationId xmlns:a16="http://schemas.microsoft.com/office/drawing/2014/main" id="{6919592A-81B5-474E-B871-353B991272A3}"/>
              </a:ext>
            </a:extLst>
          </p:cNvPr>
          <p:cNvSpPr/>
          <p:nvPr/>
        </p:nvSpPr>
        <p:spPr>
          <a:xfrm>
            <a:off x="6085924" y="1619092"/>
            <a:ext cx="776919" cy="357184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 .0-отел</a:t>
            </a:r>
          </a:p>
        </p:txBody>
      </p:sp>
      <p:sp>
        <p:nvSpPr>
          <p:cNvPr id="10" name="Прямоугольник 14">
            <a:extLst>
              <a:ext uri="{FF2B5EF4-FFF2-40B4-BE49-F238E27FC236}">
                <a16:creationId xmlns:a16="http://schemas.microsoft.com/office/drawing/2014/main" id="{0DABFFA1-7F5C-4E11-8C9A-AE230A2F1FFB}"/>
              </a:ext>
            </a:extLst>
          </p:cNvPr>
          <p:cNvSpPr/>
          <p:nvPr/>
        </p:nvSpPr>
        <p:spPr>
          <a:xfrm>
            <a:off x="7573146" y="3618851"/>
            <a:ext cx="1130908" cy="357184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дн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100- новотел</a:t>
            </a:r>
          </a:p>
        </p:txBody>
      </p:sp>
      <p:sp>
        <p:nvSpPr>
          <p:cNvPr id="11" name="Прямоугольник 16">
            <a:extLst>
              <a:ext uri="{FF2B5EF4-FFF2-40B4-BE49-F238E27FC236}">
                <a16:creationId xmlns:a16="http://schemas.microsoft.com/office/drawing/2014/main" id="{F95AE1A0-F82D-4203-903D-B3756980B2A4}"/>
              </a:ext>
            </a:extLst>
          </p:cNvPr>
          <p:cNvSpPr/>
          <p:nvPr/>
        </p:nvSpPr>
        <p:spPr>
          <a:xfrm>
            <a:off x="3359696" y="3623445"/>
            <a:ext cx="1246217" cy="357184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-60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дн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сух 1</a:t>
            </a:r>
          </a:p>
        </p:txBody>
      </p:sp>
      <p:cxnSp>
        <p:nvCxnSpPr>
          <p:cNvPr id="13" name="Прямая соединительная линия 18">
            <a:extLst>
              <a:ext uri="{FF2B5EF4-FFF2-40B4-BE49-F238E27FC236}">
                <a16:creationId xmlns:a16="http://schemas.microsoft.com/office/drawing/2014/main" id="{2C377142-62F0-4BB0-A610-DBB0416143CF}"/>
              </a:ext>
            </a:extLst>
          </p:cNvPr>
          <p:cNvCxnSpPr>
            <a:cxnSpLocks/>
          </p:cNvCxnSpPr>
          <p:nvPr/>
        </p:nvCxnSpPr>
        <p:spPr>
          <a:xfrm flipH="1" flipV="1">
            <a:off x="4843497" y="1737849"/>
            <a:ext cx="1250289" cy="2296436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20">
            <a:extLst>
              <a:ext uri="{FF2B5EF4-FFF2-40B4-BE49-F238E27FC236}">
                <a16:creationId xmlns:a16="http://schemas.microsoft.com/office/drawing/2014/main" id="{506A74C5-BC1D-4724-8DA2-67A1BF515100}"/>
              </a:ext>
            </a:extLst>
          </p:cNvPr>
          <p:cNvSpPr/>
          <p:nvPr/>
        </p:nvSpPr>
        <p:spPr>
          <a:xfrm>
            <a:off x="3713903" y="1163521"/>
            <a:ext cx="1246217" cy="357184"/>
          </a:xfrm>
          <a:prstGeom prst="rect">
            <a:avLst/>
          </a:prstGeom>
          <a:solidFill>
            <a:srgbClr val="00C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lang="ru-RU" sz="1100" dirty="0">
                <a:solidFill>
                  <a:srgbClr val="FFFFFF"/>
                </a:solidFill>
                <a:latin typeface="Arial"/>
              </a:rPr>
              <a:t>14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дн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сух 2</a:t>
            </a:r>
          </a:p>
        </p:txBody>
      </p:sp>
      <p:sp>
        <p:nvSpPr>
          <p:cNvPr id="20" name="Прямоугольник 32">
            <a:extLst>
              <a:ext uri="{FF2B5EF4-FFF2-40B4-BE49-F238E27FC236}">
                <a16:creationId xmlns:a16="http://schemas.microsoft.com/office/drawing/2014/main" id="{7356F08D-AF77-4E5D-833B-463458FCEA8B}"/>
              </a:ext>
            </a:extLst>
          </p:cNvPr>
          <p:cNvSpPr/>
          <p:nvPr/>
        </p:nvSpPr>
        <p:spPr>
          <a:xfrm>
            <a:off x="4791829" y="5870108"/>
            <a:ext cx="1246216" cy="471567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дн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. Старше </a:t>
            </a:r>
            <a:r>
              <a:rPr lang="ru-RU" sz="1100" noProof="0" dirty="0">
                <a:solidFill>
                  <a:srgbClr val="FFFFFF"/>
                </a:solidFill>
                <a:latin typeface="Arial"/>
              </a:rPr>
              <a:t>200дн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Прямоугольник 21">
            <a:extLst>
              <a:ext uri="{FF2B5EF4-FFF2-40B4-BE49-F238E27FC236}">
                <a16:creationId xmlns:a16="http://schemas.microsoft.com/office/drawing/2014/main" id="{39B2DB69-4C4B-4BCD-BA09-C1F6DC057870}"/>
              </a:ext>
            </a:extLst>
          </p:cNvPr>
          <p:cNvSpPr/>
          <p:nvPr/>
        </p:nvSpPr>
        <p:spPr>
          <a:xfrm>
            <a:off x="9065318" y="2678158"/>
            <a:ext cx="3083984" cy="1233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862258-75CC-4632-9DF1-1F67D641ED90}"/>
              </a:ext>
            </a:extLst>
          </p:cNvPr>
          <p:cNvSpPr txBox="1"/>
          <p:nvPr/>
        </p:nvSpPr>
        <p:spPr>
          <a:xfrm>
            <a:off x="9039854" y="2717680"/>
            <a:ext cx="31831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35 критических дней.</a:t>
            </a:r>
          </a:p>
          <a:p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rgbClr val="FF0000"/>
                </a:solidFill>
              </a:rPr>
              <a:t>10% лактации определяющие остальные 90% </a:t>
            </a:r>
          </a:p>
        </p:txBody>
      </p:sp>
      <p:cxnSp>
        <p:nvCxnSpPr>
          <p:cNvPr id="33" name="Прямая соединительная линия 8">
            <a:extLst>
              <a:ext uri="{FF2B5EF4-FFF2-40B4-BE49-F238E27FC236}">
                <a16:creationId xmlns:a16="http://schemas.microsoft.com/office/drawing/2014/main" id="{B8FB2A19-0E28-4C71-AE80-B46FF148514F}"/>
              </a:ext>
            </a:extLst>
          </p:cNvPr>
          <p:cNvCxnSpPr>
            <a:cxnSpLocks/>
          </p:cNvCxnSpPr>
          <p:nvPr/>
        </p:nvCxnSpPr>
        <p:spPr>
          <a:xfrm>
            <a:off x="6098218" y="1399208"/>
            <a:ext cx="0" cy="5270152"/>
          </a:xfrm>
          <a:prstGeom prst="line">
            <a:avLst/>
          </a:prstGeom>
          <a:ln w="34925">
            <a:solidFill>
              <a:srgbClr val="1D49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0">
            <a:extLst>
              <a:ext uri="{FF2B5EF4-FFF2-40B4-BE49-F238E27FC236}">
                <a16:creationId xmlns:a16="http://schemas.microsoft.com/office/drawing/2014/main" id="{56049592-EDAF-4532-85F7-BD8A3FDBA043}"/>
              </a:ext>
            </a:extLst>
          </p:cNvPr>
          <p:cNvCxnSpPr>
            <a:cxnSpLocks/>
          </p:cNvCxnSpPr>
          <p:nvPr/>
        </p:nvCxnSpPr>
        <p:spPr>
          <a:xfrm flipH="1">
            <a:off x="3359696" y="4034284"/>
            <a:ext cx="5477043" cy="0"/>
          </a:xfrm>
          <a:prstGeom prst="line">
            <a:avLst/>
          </a:prstGeom>
          <a:ln w="34925">
            <a:solidFill>
              <a:srgbClr val="1D49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18">
            <a:extLst>
              <a:ext uri="{FF2B5EF4-FFF2-40B4-BE49-F238E27FC236}">
                <a16:creationId xmlns:a16="http://schemas.microsoft.com/office/drawing/2014/main" id="{68C49895-209B-4284-AADC-B93E4708817C}"/>
              </a:ext>
            </a:extLst>
          </p:cNvPr>
          <p:cNvCxnSpPr>
            <a:cxnSpLocks/>
          </p:cNvCxnSpPr>
          <p:nvPr/>
        </p:nvCxnSpPr>
        <p:spPr>
          <a:xfrm flipV="1">
            <a:off x="6095840" y="1723300"/>
            <a:ext cx="1141506" cy="2321713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18">
            <a:extLst>
              <a:ext uri="{FF2B5EF4-FFF2-40B4-BE49-F238E27FC236}">
                <a16:creationId xmlns:a16="http://schemas.microsoft.com/office/drawing/2014/main" id="{E3628BE5-D7A0-485F-8C5B-0A5CFE45D415}"/>
              </a:ext>
            </a:extLst>
          </p:cNvPr>
          <p:cNvCxnSpPr>
            <a:cxnSpLocks/>
          </p:cNvCxnSpPr>
          <p:nvPr/>
        </p:nvCxnSpPr>
        <p:spPr>
          <a:xfrm flipV="1">
            <a:off x="6124284" y="2381588"/>
            <a:ext cx="1970349" cy="165658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2">
            <a:extLst>
              <a:ext uri="{FF2B5EF4-FFF2-40B4-BE49-F238E27FC236}">
                <a16:creationId xmlns:a16="http://schemas.microsoft.com/office/drawing/2014/main" id="{1D92E1D5-BFD2-4DBF-923A-4771417BE9AA}"/>
              </a:ext>
            </a:extLst>
          </p:cNvPr>
          <p:cNvSpPr/>
          <p:nvPr/>
        </p:nvSpPr>
        <p:spPr>
          <a:xfrm>
            <a:off x="6177296" y="5773234"/>
            <a:ext cx="1246216" cy="565843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FFFFFF"/>
                </a:solidFill>
                <a:latin typeface="Arial"/>
              </a:rPr>
              <a:t>Середина лактации до 200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дн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рямоугольник 20">
            <a:extLst>
              <a:ext uri="{FF2B5EF4-FFF2-40B4-BE49-F238E27FC236}">
                <a16:creationId xmlns:a16="http://schemas.microsoft.com/office/drawing/2014/main" id="{68706076-5943-4271-8AB4-B716BEB32349}"/>
              </a:ext>
            </a:extLst>
          </p:cNvPr>
          <p:cNvSpPr/>
          <p:nvPr/>
        </p:nvSpPr>
        <p:spPr>
          <a:xfrm>
            <a:off x="7202045" y="1280865"/>
            <a:ext cx="1246217" cy="357184"/>
          </a:xfrm>
          <a:prstGeom prst="rect">
            <a:avLst/>
          </a:prstGeom>
          <a:solidFill>
            <a:srgbClr val="00C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FFFFFF"/>
                </a:solidFill>
                <a:latin typeface="Arial"/>
              </a:rPr>
              <a:t>21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</a:t>
            </a:r>
            <a:r>
              <a:rPr lang="ru-RU" sz="1100" dirty="0">
                <a:solidFill>
                  <a:srgbClr val="FFFFFF"/>
                </a:solidFill>
                <a:latin typeface="Arial"/>
              </a:rPr>
              <a:t>н транзит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Прямоугольник 20">
            <a:extLst>
              <a:ext uri="{FF2B5EF4-FFF2-40B4-BE49-F238E27FC236}">
                <a16:creationId xmlns:a16="http://schemas.microsoft.com/office/drawing/2014/main" id="{43110C25-9C56-45A3-9946-56C015B47AA0}"/>
              </a:ext>
            </a:extLst>
          </p:cNvPr>
          <p:cNvSpPr/>
          <p:nvPr/>
        </p:nvSpPr>
        <p:spPr>
          <a:xfrm>
            <a:off x="7870370" y="1793829"/>
            <a:ext cx="1246217" cy="544148"/>
          </a:xfrm>
          <a:prstGeom prst="rect">
            <a:avLst/>
          </a:prstGeom>
          <a:solidFill>
            <a:srgbClr val="00C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noProof="0" dirty="0">
                <a:solidFill>
                  <a:srgbClr val="FFFFFF"/>
                </a:solidFill>
                <a:latin typeface="Arial"/>
              </a:rPr>
              <a:t>70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</a:t>
            </a:r>
            <a:r>
              <a:rPr lang="ru-RU" sz="1100" dirty="0">
                <a:solidFill>
                  <a:srgbClr val="FFFFFF"/>
                </a:solidFill>
                <a:latin typeface="Arial"/>
              </a:rPr>
              <a:t>н </a:t>
            </a:r>
            <a:r>
              <a:rPr lang="ru-RU" sz="1100" dirty="0" err="1">
                <a:solidFill>
                  <a:srgbClr val="FFFFFF"/>
                </a:solidFill>
                <a:latin typeface="Arial"/>
              </a:rPr>
              <a:t>энергетич</a:t>
            </a:r>
            <a:r>
              <a:rPr lang="ru-RU" sz="1100" dirty="0">
                <a:solidFill>
                  <a:srgbClr val="FFFFFF"/>
                </a:solidFill>
                <a:latin typeface="Arial"/>
              </a:rPr>
              <a:t> баланс =0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57315F03-7793-4665-8634-697F25A385A9}"/>
              </a:ext>
            </a:extLst>
          </p:cNvPr>
          <p:cNvGrpSpPr>
            <a:grpSpLocks/>
          </p:cNvGrpSpPr>
          <p:nvPr/>
        </p:nvGrpSpPr>
        <p:grpSpPr bwMode="auto">
          <a:xfrm>
            <a:off x="6532336" y="2340324"/>
            <a:ext cx="1256923" cy="869554"/>
            <a:chOff x="108" y="1879"/>
            <a:chExt cx="1104" cy="918"/>
          </a:xfrm>
        </p:grpSpPr>
        <p:sp>
          <p:nvSpPr>
            <p:cNvPr id="43" name="Text Box 23">
              <a:extLst>
                <a:ext uri="{FF2B5EF4-FFF2-40B4-BE49-F238E27FC236}">
                  <a16:creationId xmlns:a16="http://schemas.microsoft.com/office/drawing/2014/main" id="{B4DCF891-B263-4B93-BA80-C35BA6323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" y="1879"/>
              <a:ext cx="67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272C83"/>
                  </a:solidFill>
                  <a:latin typeface="Arial Black" panose="020B0A04020102020204" pitchFamily="34" charset="0"/>
                </a:rPr>
                <a:t>+</a:t>
              </a:r>
              <a:r>
                <a:rPr lang="en-GB" altLang="ru-RU" sz="1800" dirty="0">
                  <a:solidFill>
                    <a:srgbClr val="272C83"/>
                  </a:solidFill>
                  <a:latin typeface="Arial Black" panose="020B0A04020102020204" pitchFamily="34" charset="0"/>
                </a:rPr>
                <a:t>$$$</a:t>
              </a:r>
            </a:p>
          </p:txBody>
        </p:sp>
        <p:sp>
          <p:nvSpPr>
            <p:cNvPr id="44" name="Text Box 24">
              <a:extLst>
                <a:ext uri="{FF2B5EF4-FFF2-40B4-BE49-F238E27FC236}">
                  <a16:creationId xmlns:a16="http://schemas.microsoft.com/office/drawing/2014/main" id="{43E87AA5-1B07-4F94-A72E-6A1F262EE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" y="2538"/>
              <a:ext cx="1104" cy="259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00FF00"/>
                  </a:solidFill>
                  <a:latin typeface="Arial Black" panose="020B0A04020102020204" pitchFamily="34" charset="0"/>
                </a:rPr>
                <a:t>ПРИБЫЛЬ</a:t>
              </a:r>
              <a:endParaRPr lang="en-GB" altLang="ru-RU" sz="1400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9" name="Text Box 20">
            <a:extLst>
              <a:ext uri="{FF2B5EF4-FFF2-40B4-BE49-F238E27FC236}">
                <a16:creationId xmlns:a16="http://schemas.microsoft.com/office/drawing/2014/main" id="{6D8AD13F-8421-47A4-A89D-32C5B014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72" y="4411635"/>
            <a:ext cx="645048" cy="36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272C83"/>
                </a:solidFill>
                <a:latin typeface="Arial Black" panose="020B0A04020102020204" pitchFamily="34" charset="0"/>
              </a:rPr>
              <a:t>=</a:t>
            </a:r>
            <a:r>
              <a:rPr lang="en-GB" altLang="ru-RU" sz="1800" dirty="0">
                <a:solidFill>
                  <a:srgbClr val="272C83"/>
                </a:solidFill>
                <a:latin typeface="Arial Black" panose="020B0A04020102020204" pitchFamily="34" charset="0"/>
              </a:rPr>
              <a:t>$$</a:t>
            </a:r>
          </a:p>
        </p:txBody>
      </p:sp>
      <p:sp>
        <p:nvSpPr>
          <p:cNvPr id="51" name="Text Box 24">
            <a:extLst>
              <a:ext uri="{FF2B5EF4-FFF2-40B4-BE49-F238E27FC236}">
                <a16:creationId xmlns:a16="http://schemas.microsoft.com/office/drawing/2014/main" id="{70F5CEBD-88E0-434D-82B9-1B4560469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230" y="4894803"/>
            <a:ext cx="1256923" cy="52322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FF00"/>
                </a:solidFill>
                <a:latin typeface="Arial Black" panose="020B0A04020102020204" pitchFamily="34" charset="0"/>
              </a:rPr>
              <a:t>ВСЕ РАСХОДЫ</a:t>
            </a:r>
            <a:endParaRPr lang="en-GB" altLang="ru-RU" sz="14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 Box 15">
            <a:extLst>
              <a:ext uri="{FF2B5EF4-FFF2-40B4-BE49-F238E27FC236}">
                <a16:creationId xmlns:a16="http://schemas.microsoft.com/office/drawing/2014/main" id="{38F951CA-E254-4D3D-BF3B-73994EC5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852" y="4535371"/>
            <a:ext cx="14253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272C83"/>
                </a:solidFill>
                <a:latin typeface="Arial Black" panose="020B0A04020102020204" pitchFamily="34" charset="0"/>
              </a:rPr>
              <a:t>     =</a:t>
            </a:r>
            <a:r>
              <a:rPr lang="en-GB" altLang="ru-RU" sz="1800" dirty="0">
                <a:solidFill>
                  <a:srgbClr val="272C83"/>
                </a:solidFill>
                <a:latin typeface="Arial Black" panose="020B0A04020102020204" pitchFamily="34" charset="0"/>
              </a:rPr>
              <a:t>$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272C83"/>
              </a:solidFill>
              <a:latin typeface="Arial Black" panose="020B0A040201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272C83"/>
              </a:solidFill>
              <a:latin typeface="Arial Black" panose="020B0A040201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en-GB" altLang="ru-RU" sz="1800" dirty="0">
                <a:solidFill>
                  <a:srgbClr val="FF0000"/>
                </a:solidFill>
                <a:latin typeface="Arial Black" panose="020B0A04020102020204" pitchFamily="34" charset="0"/>
              </a:rPr>
              <a:t>$</a:t>
            </a:r>
            <a:r>
              <a:rPr lang="ru-RU" altLang="ru-RU" sz="1800" dirty="0">
                <a:solidFill>
                  <a:srgbClr val="FF0000"/>
                </a:solidFill>
                <a:latin typeface="Arial Black" panose="020B0A04020102020204" pitchFamily="34" charset="0"/>
              </a:rPr>
              <a:t> убытки</a:t>
            </a:r>
            <a:endParaRPr lang="en-GB" altLang="ru-RU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 Box 24">
            <a:extLst>
              <a:ext uri="{FF2B5EF4-FFF2-40B4-BE49-F238E27FC236}">
                <a16:creationId xmlns:a16="http://schemas.microsoft.com/office/drawing/2014/main" id="{CE61C784-5769-4437-B0B8-8F10ECEA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388" y="4873925"/>
            <a:ext cx="1256923" cy="52322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FF00"/>
                </a:solidFill>
                <a:latin typeface="Arial Black" panose="020B0A04020102020204" pitchFamily="34" charset="0"/>
              </a:rPr>
              <a:t>ВСЕ РАСХОДЫ</a:t>
            </a:r>
            <a:endParaRPr lang="en-GB" altLang="ru-RU" sz="14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Text Box 18">
            <a:extLst>
              <a:ext uri="{FF2B5EF4-FFF2-40B4-BE49-F238E27FC236}">
                <a16:creationId xmlns:a16="http://schemas.microsoft.com/office/drawing/2014/main" id="{2E1041F7-2DBC-465C-8B14-BE0C2BEE1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04" y="2847918"/>
            <a:ext cx="1425178" cy="3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en-GB" altLang="ru-RU" sz="1800" dirty="0">
                <a:solidFill>
                  <a:srgbClr val="FF0000"/>
                </a:solidFill>
                <a:latin typeface="Arial Black" panose="020B0A04020102020204" pitchFamily="34" charset="0"/>
              </a:rPr>
              <a:t>$</a:t>
            </a:r>
            <a:r>
              <a:rPr lang="ru-RU" altLang="ru-RU" sz="1800" dirty="0">
                <a:solidFill>
                  <a:srgbClr val="FF0000"/>
                </a:solidFill>
                <a:latin typeface="Arial Black" panose="020B0A04020102020204" pitchFamily="34" charset="0"/>
              </a:rPr>
              <a:t> убытки</a:t>
            </a:r>
            <a:endParaRPr lang="en-GB" altLang="ru-RU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Text Box 26">
            <a:extLst>
              <a:ext uri="{FF2B5EF4-FFF2-40B4-BE49-F238E27FC236}">
                <a16:creationId xmlns:a16="http://schemas.microsoft.com/office/drawing/2014/main" id="{7604D105-3B6D-4597-ACDB-5FD5F95BE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627" y="5984734"/>
            <a:ext cx="2114550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165 дней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теряем деньги</a:t>
            </a:r>
            <a:endParaRPr lang="en-GB" altLang="ru-RU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20" grpId="0" animBg="1"/>
      <p:bldP spid="30" grpId="0" animBg="1"/>
      <p:bldP spid="32" grpId="0"/>
      <p:bldP spid="39" grpId="0" animBg="1"/>
      <p:bldP spid="40" grpId="0" animBg="1"/>
      <p:bldP spid="41" grpId="0" animBg="1"/>
      <p:bldP spid="49" grpId="0"/>
      <p:bldP spid="51" grpId="0" animBg="1"/>
      <p:bldP spid="52" grpId="0"/>
      <p:bldP spid="54" grpId="0" animBg="1"/>
      <p:bldP spid="55" grpId="0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646282" y="479805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ФОКУСНЫЕ НАПРАВЛЕНИЯ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1DDAD1C-6D13-4D01-B63F-3E7D54BACE47}"/>
              </a:ext>
            </a:extLst>
          </p:cNvPr>
          <p:cNvSpPr txBox="1">
            <a:spLocks/>
          </p:cNvSpPr>
          <p:nvPr/>
        </p:nvSpPr>
        <p:spPr>
          <a:xfrm>
            <a:off x="10799544" y="6356350"/>
            <a:ext cx="554255" cy="3428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74D97F68-CC38-3C48-B083-3B4A1457065E}" type="slidenum">
              <a:rPr lang="en-US" sz="1200" smtClean="0">
                <a:solidFill>
                  <a:srgbClr val="00C8D7"/>
                </a:solidFill>
                <a:latin typeface="PF Bulletin Sans Pro" panose="02000506040000020004" pitchFamily="2" charset="0"/>
              </a:rPr>
              <a:pPr defTabSz="457200"/>
              <a:t>12</a:t>
            </a:fld>
            <a:endParaRPr lang="en-US" sz="1200" dirty="0">
              <a:solidFill>
                <a:srgbClr val="00C8D7"/>
              </a:solidFill>
              <a:latin typeface="PF Bulletin Sans Pro" panose="0200050604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B486BDE-3264-4C0C-AF5D-16220A189BB0}"/>
              </a:ext>
            </a:extLst>
          </p:cNvPr>
          <p:cNvSpPr/>
          <p:nvPr/>
        </p:nvSpPr>
        <p:spPr>
          <a:xfrm>
            <a:off x="303522" y="1585958"/>
            <a:ext cx="10531011" cy="914400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Фокус на увеличение продуктивности (генетика, кормление, условия содержания, корма и т.д.), без ущерба для здоровья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50F8F5-6FBB-4729-9C15-1B2E1E3EE17A}"/>
              </a:ext>
            </a:extLst>
          </p:cNvPr>
          <p:cNvSpPr/>
          <p:nvPr/>
        </p:nvSpPr>
        <p:spPr>
          <a:xfrm>
            <a:off x="303522" y="2582981"/>
            <a:ext cx="10531011" cy="91440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Эффективное воспроизводство стада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249FEAF-6773-4529-B1B7-54190AA726E1}"/>
              </a:ext>
            </a:extLst>
          </p:cNvPr>
          <p:cNvSpPr/>
          <p:nvPr/>
        </p:nvSpPr>
        <p:spPr>
          <a:xfrm>
            <a:off x="303522" y="3580004"/>
            <a:ext cx="10531011" cy="914400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эффективности кормления по лактационной кривой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8565B14-AAD7-449A-915C-A9CD5438E8E0}"/>
              </a:ext>
            </a:extLst>
          </p:cNvPr>
          <p:cNvSpPr/>
          <p:nvPr/>
        </p:nvSpPr>
        <p:spPr>
          <a:xfrm>
            <a:off x="303522" y="4566900"/>
            <a:ext cx="10531011" cy="91440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кормления в каждом периоде</a:t>
            </a:r>
          </a:p>
        </p:txBody>
      </p:sp>
    </p:spTree>
    <p:extLst>
      <p:ext uri="{BB962C8B-B14F-4D97-AF65-F5344CB8AC3E}">
        <p14:creationId xmlns:p14="http://schemas.microsoft.com/office/powerpoint/2010/main" val="348482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435284" y="544594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ИЗМЕНЕНИЕ </a:t>
            </a:r>
            <a:r>
              <a:rPr lang="en-US" dirty="0">
                <a:solidFill>
                  <a:srgbClr val="00C8D7"/>
                </a:solidFill>
              </a:rPr>
              <a:t>IOFS</a:t>
            </a:r>
            <a:r>
              <a:rPr lang="ru-RU" dirty="0">
                <a:solidFill>
                  <a:srgbClr val="00C8D7"/>
                </a:solidFill>
              </a:rPr>
              <a:t> С РОСТОМ ПРОДУКТИВНОСТИ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1DDAD1C-6D13-4D01-B63F-3E7D54BACE47}"/>
              </a:ext>
            </a:extLst>
          </p:cNvPr>
          <p:cNvSpPr txBox="1">
            <a:spLocks/>
          </p:cNvSpPr>
          <p:nvPr/>
        </p:nvSpPr>
        <p:spPr>
          <a:xfrm>
            <a:off x="10799544" y="6356350"/>
            <a:ext cx="554255" cy="3428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74D97F68-CC38-3C48-B083-3B4A1457065E}" type="slidenum">
              <a:rPr lang="en-US" sz="1200" smtClean="0">
                <a:solidFill>
                  <a:srgbClr val="00C8D7"/>
                </a:solidFill>
                <a:latin typeface="PF Bulletin Sans Pro" panose="02000506040000020004" pitchFamily="2" charset="0"/>
              </a:rPr>
              <a:pPr defTabSz="457200"/>
              <a:t>13</a:t>
            </a:fld>
            <a:endParaRPr lang="en-US" sz="1200" dirty="0">
              <a:solidFill>
                <a:srgbClr val="00C8D7"/>
              </a:solidFill>
              <a:latin typeface="PF Bulletin Sans Pro" panose="0200050604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E6484B-EACB-405A-A932-6D9E5AFBFB6C}"/>
              </a:ext>
            </a:extLst>
          </p:cNvPr>
          <p:cNvSpPr txBox="1"/>
          <p:nvPr/>
        </p:nvSpPr>
        <p:spPr>
          <a:xfrm>
            <a:off x="11027487" y="4998720"/>
            <a:ext cx="857599" cy="4150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dirty="0">
                <a:solidFill>
                  <a:srgbClr val="002645"/>
                </a:solidFill>
                <a:latin typeface="Oswald" pitchFamily="2" charset="-52"/>
              </a:rPr>
              <a:t>7000</a:t>
            </a:r>
            <a:endParaRPr lang="ru-RU" b="1" kern="1200" dirty="0">
              <a:solidFill>
                <a:srgbClr val="002645"/>
              </a:solidFill>
              <a:latin typeface="Oswald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52B2E-A6AC-4C06-BC94-1FF9803911A4}"/>
              </a:ext>
            </a:extLst>
          </p:cNvPr>
          <p:cNvSpPr txBox="1"/>
          <p:nvPr/>
        </p:nvSpPr>
        <p:spPr>
          <a:xfrm>
            <a:off x="11075149" y="4153013"/>
            <a:ext cx="857599" cy="4150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dirty="0">
                <a:solidFill>
                  <a:srgbClr val="002645"/>
                </a:solidFill>
                <a:latin typeface="Oswald" pitchFamily="2" charset="-52"/>
              </a:rPr>
              <a:t>10500</a:t>
            </a:r>
            <a:endParaRPr lang="ru-RU" b="1" kern="1200" dirty="0">
              <a:solidFill>
                <a:srgbClr val="002645"/>
              </a:solidFill>
              <a:latin typeface="Oswald" pitchFamily="2" charset="-52"/>
            </a:endParaRP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C088746F-2CD8-4BCC-97A9-34D4DDD1F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04" y="1492949"/>
            <a:ext cx="79532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chemeClr val="tx1"/>
                </a:solidFill>
                <a:latin typeface="Tahoma" pitchFamily="34" charset="0"/>
              </a:rPr>
              <a:t>Чем выше пик, тем выше продуктивность!</a:t>
            </a:r>
            <a:endParaRPr lang="en-US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Text Box 35">
            <a:extLst>
              <a:ext uri="{FF2B5EF4-FFF2-40B4-BE49-F238E27FC236}">
                <a16:creationId xmlns:a16="http://schemas.microsoft.com/office/drawing/2014/main" id="{39F8169E-2BC2-45D6-AE0D-4FDF7C310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04" y="1823932"/>
            <a:ext cx="59451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rgbClr val="272C83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72C83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tx1"/>
                </a:solidFill>
                <a:latin typeface="Tahoma" pitchFamily="34" charset="0"/>
              </a:rPr>
              <a:t>Чем меньше День лактации, тем выше прибыль!!!</a:t>
            </a:r>
            <a:endParaRPr lang="en-US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A75EAE90-7E7D-45DE-8A06-94E7340AF5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973468"/>
              </p:ext>
            </p:extLst>
          </p:nvPr>
        </p:nvGraphicFramePr>
        <p:xfrm>
          <a:off x="-95600" y="1906851"/>
          <a:ext cx="11213156" cy="490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441E946-8063-4463-AFCB-2770E06268AE}"/>
              </a:ext>
            </a:extLst>
          </p:cNvPr>
          <p:cNvCxnSpPr>
            <a:cxnSpLocks/>
          </p:cNvCxnSpPr>
          <p:nvPr/>
        </p:nvCxnSpPr>
        <p:spPr>
          <a:xfrm>
            <a:off x="4839754" y="2178121"/>
            <a:ext cx="0" cy="4178229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1074F79-F7A7-4DE8-B625-811E34BAA0AF}"/>
              </a:ext>
            </a:extLst>
          </p:cNvPr>
          <p:cNvCxnSpPr>
            <a:cxnSpLocks/>
          </p:cNvCxnSpPr>
          <p:nvPr/>
        </p:nvCxnSpPr>
        <p:spPr>
          <a:xfrm>
            <a:off x="7533020" y="2178121"/>
            <a:ext cx="0" cy="4178229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8826D115-3306-4162-A24A-DAD14EB73FA6}"/>
              </a:ext>
            </a:extLst>
          </p:cNvPr>
          <p:cNvSpPr txBox="1">
            <a:spLocks/>
          </p:cNvSpPr>
          <p:nvPr/>
        </p:nvSpPr>
        <p:spPr>
          <a:xfrm>
            <a:off x="5607285" y="4870028"/>
            <a:ext cx="2345970" cy="972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</a:rPr>
              <a:t>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≈300-400</a:t>
            </a:r>
            <a:r>
              <a:rPr lang="ru-RU" sz="2000" b="1" dirty="0">
                <a:solidFill>
                  <a:srgbClr val="FF0000"/>
                </a:solidFill>
              </a:rPr>
              <a:t> тенге/гол/</a:t>
            </a:r>
            <a:r>
              <a:rPr lang="ru-RU" sz="2000" b="1" dirty="0" err="1">
                <a:solidFill>
                  <a:srgbClr val="FF0000"/>
                </a:solidFill>
              </a:rPr>
              <a:t>сут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id="{E1580106-CB2F-4E5B-B19A-CF2181527CFE}"/>
              </a:ext>
            </a:extLst>
          </p:cNvPr>
          <p:cNvSpPr/>
          <p:nvPr/>
        </p:nvSpPr>
        <p:spPr>
          <a:xfrm>
            <a:off x="4917440" y="4868774"/>
            <a:ext cx="2615579" cy="12994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1CB8E44-461C-46B0-829F-904BA0B9D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281139"/>
              </p:ext>
            </p:extLst>
          </p:nvPr>
        </p:nvGraphicFramePr>
        <p:xfrm>
          <a:off x="8241187" y="1435097"/>
          <a:ext cx="3800009" cy="849630"/>
        </p:xfrm>
        <a:graphic>
          <a:graphicData uri="http://schemas.openxmlformats.org/drawingml/2006/table">
            <a:tbl>
              <a:tblPr/>
              <a:tblGrid>
                <a:gridCol w="1894131">
                  <a:extLst>
                    <a:ext uri="{9D8B030D-6E8A-4147-A177-3AD203B41FA5}">
                      <a16:colId xmlns:a16="http://schemas.microsoft.com/office/drawing/2014/main" val="64901721"/>
                    </a:ext>
                  </a:extLst>
                </a:gridCol>
                <a:gridCol w="1072055">
                  <a:extLst>
                    <a:ext uri="{9D8B030D-6E8A-4147-A177-3AD203B41FA5}">
                      <a16:colId xmlns:a16="http://schemas.microsoft.com/office/drawing/2014/main" val="2689724044"/>
                    </a:ext>
                  </a:extLst>
                </a:gridCol>
                <a:gridCol w="833823">
                  <a:extLst>
                    <a:ext uri="{9D8B030D-6E8A-4147-A177-3AD203B41FA5}">
                      <a16:colId xmlns:a16="http://schemas.microsoft.com/office/drawing/2014/main" val="3069967606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показатель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продуктивность, гол/год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52859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8976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IOFC на корову, тенге/год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1 773 480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1 028 700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474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разница, тенге/</a:t>
                      </a:r>
                      <a:r>
                        <a:rPr lang="ru-RU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голгод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744 780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172%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19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7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6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646282" y="479805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НАДОЙ ЗАВИСИТ ОТ ДНЯ ЛАКТАЦИИ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1DDAD1C-6D13-4D01-B63F-3E7D54BACE47}"/>
              </a:ext>
            </a:extLst>
          </p:cNvPr>
          <p:cNvSpPr txBox="1">
            <a:spLocks/>
          </p:cNvSpPr>
          <p:nvPr/>
        </p:nvSpPr>
        <p:spPr>
          <a:xfrm>
            <a:off x="10799544" y="6356350"/>
            <a:ext cx="554255" cy="3428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74D97F68-CC38-3C48-B083-3B4A1457065E}" type="slidenum">
              <a:rPr lang="en-US" sz="1200" smtClean="0">
                <a:solidFill>
                  <a:srgbClr val="00C8D7"/>
                </a:solidFill>
                <a:latin typeface="PF Bulletin Sans Pro" panose="02000506040000020004" pitchFamily="2" charset="0"/>
              </a:rPr>
              <a:pPr defTabSz="457200"/>
              <a:t>14</a:t>
            </a:fld>
            <a:endParaRPr lang="en-US" sz="1200" dirty="0">
              <a:solidFill>
                <a:srgbClr val="00C8D7"/>
              </a:solidFill>
              <a:latin typeface="PF Bulletin Sans Pro" panose="0200050604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6" name="Rectangle 38">
            <a:extLst>
              <a:ext uri="{FF2B5EF4-FFF2-40B4-BE49-F238E27FC236}">
                <a16:creationId xmlns:a16="http://schemas.microsoft.com/office/drawing/2014/main" id="{AC1D3DD6-943F-4F73-8486-886E4DE4D51D}"/>
              </a:ext>
            </a:extLst>
          </p:cNvPr>
          <p:cNvSpPr/>
          <p:nvPr/>
        </p:nvSpPr>
        <p:spPr>
          <a:xfrm>
            <a:off x="347239" y="4739876"/>
            <a:ext cx="11722841" cy="20204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79A2CF7F-7C40-48BD-ABED-30958537F6A6}"/>
              </a:ext>
            </a:extLst>
          </p:cNvPr>
          <p:cNvSpPr/>
          <p:nvPr/>
        </p:nvSpPr>
        <p:spPr>
          <a:xfrm>
            <a:off x="3293580" y="1688057"/>
            <a:ext cx="5207074" cy="29811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6EFB4F1-2665-426A-8967-D9AA0E8C70B7}"/>
              </a:ext>
            </a:extLst>
          </p:cNvPr>
          <p:cNvSpPr/>
          <p:nvPr/>
        </p:nvSpPr>
        <p:spPr>
          <a:xfrm>
            <a:off x="347239" y="1703497"/>
            <a:ext cx="2808312" cy="29811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98">
            <a:extLst>
              <a:ext uri="{FF2B5EF4-FFF2-40B4-BE49-F238E27FC236}">
                <a16:creationId xmlns:a16="http://schemas.microsoft.com/office/drawing/2014/main" id="{FE2A1F77-294C-4CC9-A277-D5B252D18329}"/>
              </a:ext>
            </a:extLst>
          </p:cNvPr>
          <p:cNvSpPr/>
          <p:nvPr/>
        </p:nvSpPr>
        <p:spPr>
          <a:xfrm>
            <a:off x="6005687" y="4965125"/>
            <a:ext cx="2116699" cy="4908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>
              <a:defRPr/>
            </a:pPr>
            <a:r>
              <a:rPr lang="ru-RU" sz="1300" dirty="0">
                <a:solidFill>
                  <a:srgbClr val="002060"/>
                </a:solidFill>
                <a:latin typeface="Calibri"/>
              </a:rPr>
              <a:t>Надой – </a:t>
            </a:r>
            <a:r>
              <a:rPr lang="ru-RU" sz="1300" dirty="0">
                <a:solidFill>
                  <a:srgbClr val="FF0000"/>
                </a:solidFill>
                <a:latin typeface="Calibri"/>
              </a:rPr>
              <a:t>23 </a:t>
            </a:r>
            <a:r>
              <a:rPr lang="ru-RU" sz="1300" dirty="0">
                <a:solidFill>
                  <a:srgbClr val="002060"/>
                </a:solidFill>
                <a:latin typeface="Calibri"/>
              </a:rPr>
              <a:t>кг/</a:t>
            </a:r>
            <a:r>
              <a:rPr lang="ru-RU" sz="1300" dirty="0" err="1">
                <a:solidFill>
                  <a:srgbClr val="002060"/>
                </a:solidFill>
                <a:latin typeface="Calibri"/>
              </a:rPr>
              <a:t>сут</a:t>
            </a:r>
            <a:endParaRPr lang="ru-RU" sz="13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38C3DCC-3726-48D1-97BE-BD148B8F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27" y="2215043"/>
            <a:ext cx="1918565" cy="146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59">
            <a:extLst>
              <a:ext uri="{FF2B5EF4-FFF2-40B4-BE49-F238E27FC236}">
                <a16:creationId xmlns:a16="http://schemas.microsoft.com/office/drawing/2014/main" id="{F2B45ADD-F046-4FF7-B54D-62BBC9A37D8D}"/>
              </a:ext>
            </a:extLst>
          </p:cNvPr>
          <p:cNvSpPr/>
          <p:nvPr/>
        </p:nvSpPr>
        <p:spPr>
          <a:xfrm>
            <a:off x="795927" y="3768019"/>
            <a:ext cx="1918565" cy="922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libri"/>
              </a:rPr>
              <a:t>  </a:t>
            </a:r>
            <a:r>
              <a:rPr lang="ru-RU" sz="1600" b="1" dirty="0">
                <a:solidFill>
                  <a:srgbClr val="C00000"/>
                </a:solidFill>
                <a:latin typeface="Calibri"/>
              </a:rPr>
              <a:t>100</a:t>
            </a:r>
            <a:r>
              <a:rPr lang="ru-RU" sz="1600" b="1" dirty="0">
                <a:solidFill>
                  <a:srgbClr val="002060"/>
                </a:solidFill>
                <a:latin typeface="Calibri"/>
              </a:rPr>
              <a:t> коров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Calibri"/>
              </a:rPr>
              <a:t>    85 дойные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Calibri"/>
              </a:rPr>
              <a:t>       15 сухостойные</a:t>
            </a:r>
          </a:p>
        </p:txBody>
      </p:sp>
      <p:sp>
        <p:nvSpPr>
          <p:cNvPr id="15" name="Rectangle 52">
            <a:extLst>
              <a:ext uri="{FF2B5EF4-FFF2-40B4-BE49-F238E27FC236}">
                <a16:creationId xmlns:a16="http://schemas.microsoft.com/office/drawing/2014/main" id="{B013993B-29E1-4EE2-9235-B6255CE13E5C}"/>
              </a:ext>
            </a:extLst>
          </p:cNvPr>
          <p:cNvSpPr/>
          <p:nvPr/>
        </p:nvSpPr>
        <p:spPr>
          <a:xfrm>
            <a:off x="7726004" y="4958949"/>
            <a:ext cx="2756205" cy="4888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МОЛОКО= 85*23=1955 кг</a:t>
            </a:r>
          </a:p>
        </p:txBody>
      </p:sp>
      <p:grpSp>
        <p:nvGrpSpPr>
          <p:cNvPr id="17" name="Group 60">
            <a:extLst>
              <a:ext uri="{FF2B5EF4-FFF2-40B4-BE49-F238E27FC236}">
                <a16:creationId xmlns:a16="http://schemas.microsoft.com/office/drawing/2014/main" id="{C8E5E842-931E-457F-8073-8EBF9717C384}"/>
              </a:ext>
            </a:extLst>
          </p:cNvPr>
          <p:cNvGrpSpPr/>
          <p:nvPr/>
        </p:nvGrpSpPr>
        <p:grpSpPr>
          <a:xfrm>
            <a:off x="3410848" y="1908053"/>
            <a:ext cx="5454314" cy="2570541"/>
            <a:chOff x="5296069" y="1028879"/>
            <a:chExt cx="2665503" cy="2155335"/>
          </a:xfrm>
        </p:grpSpPr>
        <p:sp>
          <p:nvSpPr>
            <p:cNvPr id="18" name="Line 63">
              <a:extLst>
                <a:ext uri="{FF2B5EF4-FFF2-40B4-BE49-F238E27FC236}">
                  <a16:creationId xmlns:a16="http://schemas.microsoft.com/office/drawing/2014/main" id="{1D08322F-D875-4242-907E-654374C27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0161" y="2662316"/>
              <a:ext cx="1750699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9" name="Group 62">
              <a:extLst>
                <a:ext uri="{FF2B5EF4-FFF2-40B4-BE49-F238E27FC236}">
                  <a16:creationId xmlns:a16="http://schemas.microsoft.com/office/drawing/2014/main" id="{5D2E103C-C6D7-46B2-9CF6-1B431DE92610}"/>
                </a:ext>
              </a:extLst>
            </p:cNvPr>
            <p:cNvGrpSpPr/>
            <p:nvPr/>
          </p:nvGrpSpPr>
          <p:grpSpPr>
            <a:xfrm>
              <a:off x="5296069" y="1028879"/>
              <a:ext cx="2665503" cy="2155335"/>
              <a:chOff x="5737518" y="1170773"/>
              <a:chExt cx="2313500" cy="2155335"/>
            </a:xfrm>
          </p:grpSpPr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7A5662F-042D-48FD-A680-6CA4C6F1F90B}"/>
                  </a:ext>
                </a:extLst>
              </p:cNvPr>
              <p:cNvSpPr/>
              <p:nvPr/>
            </p:nvSpPr>
            <p:spPr>
              <a:xfrm>
                <a:off x="7216560" y="2859787"/>
                <a:ext cx="834458" cy="4663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100" dirty="0" err="1">
                    <a:solidFill>
                      <a:srgbClr val="1F497D">
                        <a:lumMod val="50000"/>
                      </a:srgbClr>
                    </a:solidFill>
                    <a:latin typeface="Calibri"/>
                  </a:rPr>
                  <a:t>мес</a:t>
                </a:r>
                <a:endParaRPr lang="ru-RU" sz="1100" dirty="0">
                  <a:solidFill>
                    <a:srgbClr val="1F497D">
                      <a:lumMod val="5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21" name="Line 62">
                <a:extLst>
                  <a:ext uri="{FF2B5EF4-FFF2-40B4-BE49-F238E27FC236}">
                    <a16:creationId xmlns:a16="http://schemas.microsoft.com/office/drawing/2014/main" id="{FC0189A1-056C-43F0-97D1-12DF3F112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2780" y="1539081"/>
                <a:ext cx="0" cy="1249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000" tIns="18000" rIns="18000" bIns="1800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2" name="Group 65">
                <a:extLst>
                  <a:ext uri="{FF2B5EF4-FFF2-40B4-BE49-F238E27FC236}">
                    <a16:creationId xmlns:a16="http://schemas.microsoft.com/office/drawing/2014/main" id="{D608CDEA-3523-4EEF-B2FB-BA6558260B29}"/>
                  </a:ext>
                </a:extLst>
              </p:cNvPr>
              <p:cNvGrpSpPr/>
              <p:nvPr/>
            </p:nvGrpSpPr>
            <p:grpSpPr>
              <a:xfrm>
                <a:off x="5737518" y="1170773"/>
                <a:ext cx="489800" cy="1254895"/>
                <a:chOff x="5737518" y="1170773"/>
                <a:chExt cx="489800" cy="1254895"/>
              </a:xfrm>
            </p:grpSpPr>
            <p:sp>
              <p:nvSpPr>
                <p:cNvPr id="25" name="Rectangle 68">
                  <a:extLst>
                    <a:ext uri="{FF2B5EF4-FFF2-40B4-BE49-F238E27FC236}">
                      <a16:creationId xmlns:a16="http://schemas.microsoft.com/office/drawing/2014/main" id="{1D96A559-B073-4082-B549-F895E1E5F338}"/>
                    </a:ext>
                  </a:extLst>
                </p:cNvPr>
                <p:cNvSpPr/>
                <p:nvPr/>
              </p:nvSpPr>
              <p:spPr>
                <a:xfrm>
                  <a:off x="5737518" y="1170773"/>
                  <a:ext cx="489800" cy="3848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ru-RU" sz="1100" dirty="0">
                      <a:solidFill>
                        <a:srgbClr val="1F497D">
                          <a:lumMod val="50000"/>
                        </a:srgbClr>
                      </a:solidFill>
                      <a:latin typeface="Calibri"/>
                    </a:rPr>
                    <a:t>кг</a:t>
                  </a:r>
                </a:p>
              </p:txBody>
            </p:sp>
            <p:sp>
              <p:nvSpPr>
                <p:cNvPr id="26" name="Text Box 64">
                  <a:extLst>
                    <a:ext uri="{FF2B5EF4-FFF2-40B4-BE49-F238E27FC236}">
                      <a16:creationId xmlns:a16="http://schemas.microsoft.com/office/drawing/2014/main" id="{742B8064-AA4E-4CDB-BFCC-F09E897ED8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63028" y="1497806"/>
                  <a:ext cx="69813" cy="1595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8000" rIns="18000" bIns="18000">
                  <a:spAutoFit/>
                </a:bodyPr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</a:rPr>
                    <a:t>30</a:t>
                  </a:r>
                  <a:endParaRPr lang="ru-RU" dirty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7" name="Text Box 65">
                  <a:extLst>
                    <a:ext uri="{FF2B5EF4-FFF2-40B4-BE49-F238E27FC236}">
                      <a16:creationId xmlns:a16="http://schemas.microsoft.com/office/drawing/2014/main" id="{9C833C8B-D1A5-4F9B-9D3D-DF5EEEEC8C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63028" y="1881981"/>
                  <a:ext cx="69813" cy="1595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8000" rIns="18000" bIns="18000">
                  <a:spAutoFit/>
                </a:bodyPr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</a:rPr>
                    <a:t>20</a:t>
                  </a:r>
                  <a:endParaRPr lang="ru-RU" dirty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8" name="Text Box 66">
                  <a:extLst>
                    <a:ext uri="{FF2B5EF4-FFF2-40B4-BE49-F238E27FC236}">
                      <a16:creationId xmlns:a16="http://schemas.microsoft.com/office/drawing/2014/main" id="{598343B3-DA30-49BE-833E-550953D958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63028" y="2266156"/>
                  <a:ext cx="69813" cy="1595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8000" rIns="18000" bIns="18000">
                  <a:spAutoFit/>
                </a:bodyPr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</a:rPr>
                    <a:t>10</a:t>
                  </a:r>
                  <a:endParaRPr lang="ru-RU" dirty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3" name="Text Box 67">
                <a:extLst>
                  <a:ext uri="{FF2B5EF4-FFF2-40B4-BE49-F238E27FC236}">
                    <a16:creationId xmlns:a16="http://schemas.microsoft.com/office/drawing/2014/main" id="{BB475164-7FCF-4E9F-A0C2-1E51805CD2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7854" y="2873952"/>
                <a:ext cx="1540468" cy="159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8000" tIns="18000" rIns="18000" bIns="18000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</a:rPr>
                  <a:t>          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</a:rPr>
                  <a:t>1  </a:t>
                </a:r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</a:rPr>
                  <a:t>  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</a:rPr>
                  <a:t> 2   </a:t>
                </a:r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</a:rPr>
                  <a:t>   3   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</a:rPr>
                  <a:t> 4    </a:t>
                </a:r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</a:rPr>
                  <a:t>  5     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</a:rPr>
                  <a:t>6    </a:t>
                </a:r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</a:rPr>
                  <a:t>7     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</a:rPr>
                  <a:t>8  </a:t>
                </a:r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</a:rPr>
                  <a:t>    9    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</a:rPr>
                  <a:t> 10   </a:t>
                </a:r>
                <a:endParaRPr lang="ru-RU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68">
                <a:extLst>
                  <a:ext uri="{FF2B5EF4-FFF2-40B4-BE49-F238E27FC236}">
                    <a16:creationId xmlns:a16="http://schemas.microsoft.com/office/drawing/2014/main" id="{BC84B44C-FDFE-4522-8AD5-C61530AD5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528" y="1458769"/>
                <a:ext cx="1108665" cy="644317"/>
              </a:xfrm>
              <a:custGeom>
                <a:avLst/>
                <a:gdLst>
                  <a:gd name="T0" fmla="*/ 0 w 912"/>
                  <a:gd name="T1" fmla="*/ 403 h 560"/>
                  <a:gd name="T2" fmla="*/ 132 w 912"/>
                  <a:gd name="T3" fmla="*/ 40 h 560"/>
                  <a:gd name="T4" fmla="*/ 352 w 912"/>
                  <a:gd name="T5" fmla="*/ 161 h 560"/>
                  <a:gd name="T6" fmla="*/ 485 w 912"/>
                  <a:gd name="T7" fmla="*/ 464 h 560"/>
                  <a:gd name="T8" fmla="*/ 661 w 912"/>
                  <a:gd name="T9" fmla="*/ 645 h 560"/>
                  <a:gd name="T10" fmla="*/ 837 w 912"/>
                  <a:gd name="T11" fmla="*/ 706 h 5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2" h="560">
                    <a:moveTo>
                      <a:pt x="0" y="320"/>
                    </a:moveTo>
                    <a:cubicBezTo>
                      <a:pt x="40" y="192"/>
                      <a:pt x="80" y="64"/>
                      <a:pt x="144" y="32"/>
                    </a:cubicBezTo>
                    <a:cubicBezTo>
                      <a:pt x="208" y="0"/>
                      <a:pt x="320" y="72"/>
                      <a:pt x="384" y="128"/>
                    </a:cubicBezTo>
                    <a:cubicBezTo>
                      <a:pt x="448" y="184"/>
                      <a:pt x="472" y="304"/>
                      <a:pt x="528" y="368"/>
                    </a:cubicBezTo>
                    <a:cubicBezTo>
                      <a:pt x="584" y="432"/>
                      <a:pt x="656" y="480"/>
                      <a:pt x="720" y="512"/>
                    </a:cubicBezTo>
                    <a:cubicBezTo>
                      <a:pt x="784" y="544"/>
                      <a:pt x="872" y="552"/>
                      <a:pt x="912" y="560"/>
                    </a:cubicBezTo>
                  </a:path>
                </a:pathLst>
              </a:custGeom>
              <a:noFill/>
              <a:ln w="28575" cap="flat" cmpd="sng">
                <a:solidFill>
                  <a:srgbClr val="0000CC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000" tIns="18000" rIns="18000" bIns="1800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9" name="Rectangle 102">
            <a:extLst>
              <a:ext uri="{FF2B5EF4-FFF2-40B4-BE49-F238E27FC236}">
                <a16:creationId xmlns:a16="http://schemas.microsoft.com/office/drawing/2014/main" id="{79FAA13B-6240-4974-BF86-8EFEF0C88152}"/>
              </a:ext>
            </a:extLst>
          </p:cNvPr>
          <p:cNvSpPr/>
          <p:nvPr/>
        </p:nvSpPr>
        <p:spPr>
          <a:xfrm>
            <a:off x="3917455" y="4938734"/>
            <a:ext cx="2116699" cy="4908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>
              <a:defRPr/>
            </a:pPr>
            <a:r>
              <a:rPr lang="ru-RU" sz="1300" dirty="0">
                <a:solidFill>
                  <a:srgbClr val="002060"/>
                </a:solidFill>
                <a:latin typeface="Calibri"/>
              </a:rPr>
              <a:t>Средний месяц лактации в стаде  - </a:t>
            </a:r>
            <a:r>
              <a:rPr lang="ru-RU" sz="1300" dirty="0">
                <a:solidFill>
                  <a:srgbClr val="FF0000"/>
                </a:solidFill>
                <a:latin typeface="Calibri"/>
              </a:rPr>
              <a:t>6( 180 </a:t>
            </a:r>
            <a:r>
              <a:rPr lang="ru-RU" sz="1300" dirty="0" err="1">
                <a:solidFill>
                  <a:srgbClr val="FF0000"/>
                </a:solidFill>
                <a:latin typeface="Calibri"/>
              </a:rPr>
              <a:t>дн</a:t>
            </a:r>
            <a:r>
              <a:rPr lang="ru-RU" sz="1300" dirty="0">
                <a:solidFill>
                  <a:srgbClr val="FF0000"/>
                </a:solidFill>
                <a:latin typeface="Calibri"/>
              </a:rPr>
              <a:t>)</a:t>
            </a:r>
          </a:p>
        </p:txBody>
      </p:sp>
      <p:sp>
        <p:nvSpPr>
          <p:cNvPr id="30" name="Rectangle 108">
            <a:extLst>
              <a:ext uri="{FF2B5EF4-FFF2-40B4-BE49-F238E27FC236}">
                <a16:creationId xmlns:a16="http://schemas.microsoft.com/office/drawing/2014/main" id="{C0A0A886-9553-479B-98AE-8E41E6A66675}"/>
              </a:ext>
            </a:extLst>
          </p:cNvPr>
          <p:cNvSpPr/>
          <p:nvPr/>
        </p:nvSpPr>
        <p:spPr>
          <a:xfrm>
            <a:off x="3882310" y="5586806"/>
            <a:ext cx="2116699" cy="4908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>
              <a:defRPr/>
            </a:pPr>
            <a:r>
              <a:rPr lang="ru-RU" sz="1300" dirty="0">
                <a:solidFill>
                  <a:srgbClr val="002060"/>
                </a:solidFill>
                <a:latin typeface="Calibri"/>
              </a:rPr>
              <a:t>Средний месяц лактации в стаде  - </a:t>
            </a:r>
            <a:r>
              <a:rPr lang="ru-RU" sz="1300" dirty="0">
                <a:solidFill>
                  <a:srgbClr val="FF0000"/>
                </a:solidFill>
                <a:latin typeface="Calibri"/>
              </a:rPr>
              <a:t>7(210 </a:t>
            </a:r>
            <a:r>
              <a:rPr lang="ru-RU" sz="1300" dirty="0" err="1">
                <a:solidFill>
                  <a:srgbClr val="FF0000"/>
                </a:solidFill>
                <a:latin typeface="Calibri"/>
              </a:rPr>
              <a:t>дн</a:t>
            </a:r>
            <a:r>
              <a:rPr lang="ru-RU" sz="1300" dirty="0">
                <a:solidFill>
                  <a:srgbClr val="FF0000"/>
                </a:solidFill>
                <a:latin typeface="Calibri"/>
              </a:rPr>
              <a:t>)</a:t>
            </a:r>
          </a:p>
        </p:txBody>
      </p:sp>
      <p:sp>
        <p:nvSpPr>
          <p:cNvPr id="31" name="Rectangle 109">
            <a:extLst>
              <a:ext uri="{FF2B5EF4-FFF2-40B4-BE49-F238E27FC236}">
                <a16:creationId xmlns:a16="http://schemas.microsoft.com/office/drawing/2014/main" id="{A3A5DA96-DBC3-476B-A02F-5EEAAF5FCBE5}"/>
              </a:ext>
            </a:extLst>
          </p:cNvPr>
          <p:cNvSpPr/>
          <p:nvPr/>
        </p:nvSpPr>
        <p:spPr>
          <a:xfrm>
            <a:off x="3917455" y="6234878"/>
            <a:ext cx="2116699" cy="4908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>
              <a:defRPr/>
            </a:pPr>
            <a:r>
              <a:rPr lang="ru-RU" sz="1300" dirty="0">
                <a:solidFill>
                  <a:srgbClr val="002060"/>
                </a:solidFill>
                <a:latin typeface="Calibri"/>
              </a:rPr>
              <a:t>Средний месяц лактации в стаде  - </a:t>
            </a:r>
            <a:r>
              <a:rPr lang="ru-RU" sz="1300" dirty="0">
                <a:solidFill>
                  <a:srgbClr val="FF0000"/>
                </a:solidFill>
                <a:latin typeface="Calibri"/>
              </a:rPr>
              <a:t>8(240 </a:t>
            </a:r>
            <a:r>
              <a:rPr lang="ru-RU" sz="1300" dirty="0" err="1">
                <a:solidFill>
                  <a:srgbClr val="FF0000"/>
                </a:solidFill>
                <a:latin typeface="Calibri"/>
              </a:rPr>
              <a:t>дн</a:t>
            </a:r>
            <a:r>
              <a:rPr lang="ru-RU" sz="1300" dirty="0">
                <a:solidFill>
                  <a:srgbClr val="FF0000"/>
                </a:solidFill>
                <a:latin typeface="Calibri"/>
              </a:rPr>
              <a:t>)</a:t>
            </a:r>
          </a:p>
        </p:txBody>
      </p:sp>
      <p:sp>
        <p:nvSpPr>
          <p:cNvPr id="32" name="Rectangle 110">
            <a:extLst>
              <a:ext uri="{FF2B5EF4-FFF2-40B4-BE49-F238E27FC236}">
                <a16:creationId xmlns:a16="http://schemas.microsoft.com/office/drawing/2014/main" id="{C6B44EF5-AAD5-4152-8E1D-6F1D4E4FC124}"/>
              </a:ext>
            </a:extLst>
          </p:cNvPr>
          <p:cNvSpPr/>
          <p:nvPr/>
        </p:nvSpPr>
        <p:spPr>
          <a:xfrm>
            <a:off x="6019112" y="5522501"/>
            <a:ext cx="2116699" cy="4908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>
              <a:defRPr/>
            </a:pPr>
            <a:r>
              <a:rPr lang="ru-RU" sz="1300" dirty="0">
                <a:solidFill>
                  <a:srgbClr val="002060"/>
                </a:solidFill>
                <a:latin typeface="Calibri"/>
              </a:rPr>
              <a:t>Надой – </a:t>
            </a:r>
            <a:r>
              <a:rPr lang="ru-RU" sz="1300" dirty="0">
                <a:solidFill>
                  <a:srgbClr val="FF0000"/>
                </a:solidFill>
                <a:latin typeface="Calibri"/>
              </a:rPr>
              <a:t>21 </a:t>
            </a:r>
            <a:r>
              <a:rPr lang="ru-RU" sz="1300" dirty="0">
                <a:solidFill>
                  <a:srgbClr val="002060"/>
                </a:solidFill>
                <a:latin typeface="Calibri"/>
              </a:rPr>
              <a:t>кг/</a:t>
            </a:r>
            <a:r>
              <a:rPr lang="ru-RU" sz="1300" dirty="0" err="1">
                <a:solidFill>
                  <a:srgbClr val="002060"/>
                </a:solidFill>
                <a:latin typeface="Calibri"/>
              </a:rPr>
              <a:t>сут</a:t>
            </a:r>
            <a:endParaRPr lang="ru-RU" sz="13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3" name="Rectangle 111">
            <a:extLst>
              <a:ext uri="{FF2B5EF4-FFF2-40B4-BE49-F238E27FC236}">
                <a16:creationId xmlns:a16="http://schemas.microsoft.com/office/drawing/2014/main" id="{13469D53-E4BB-40ED-8A7D-8CBDF78466CF}"/>
              </a:ext>
            </a:extLst>
          </p:cNvPr>
          <p:cNvSpPr/>
          <p:nvPr/>
        </p:nvSpPr>
        <p:spPr>
          <a:xfrm>
            <a:off x="6019112" y="6191838"/>
            <a:ext cx="2116699" cy="4908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>
              <a:defRPr/>
            </a:pPr>
            <a:r>
              <a:rPr lang="ru-RU" sz="1300" dirty="0">
                <a:solidFill>
                  <a:srgbClr val="002060"/>
                </a:solidFill>
                <a:latin typeface="Calibri"/>
              </a:rPr>
              <a:t>Надой – </a:t>
            </a:r>
            <a:r>
              <a:rPr lang="ru-RU" sz="1300" dirty="0">
                <a:solidFill>
                  <a:srgbClr val="FF0000"/>
                </a:solidFill>
                <a:latin typeface="Calibri"/>
              </a:rPr>
              <a:t>19 </a:t>
            </a:r>
            <a:r>
              <a:rPr lang="ru-RU" sz="1300" dirty="0">
                <a:solidFill>
                  <a:srgbClr val="002060"/>
                </a:solidFill>
                <a:latin typeface="Calibri"/>
              </a:rPr>
              <a:t>кг/</a:t>
            </a:r>
            <a:r>
              <a:rPr lang="ru-RU" sz="1300" dirty="0" err="1">
                <a:solidFill>
                  <a:srgbClr val="002060"/>
                </a:solidFill>
                <a:latin typeface="Calibri"/>
              </a:rPr>
              <a:t>сут</a:t>
            </a:r>
            <a:endParaRPr lang="ru-RU" sz="13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4" name="Rectangle 112">
            <a:extLst>
              <a:ext uri="{FF2B5EF4-FFF2-40B4-BE49-F238E27FC236}">
                <a16:creationId xmlns:a16="http://schemas.microsoft.com/office/drawing/2014/main" id="{6D64080A-9CF1-4753-952F-261F3C3A9653}"/>
              </a:ext>
            </a:extLst>
          </p:cNvPr>
          <p:cNvSpPr/>
          <p:nvPr/>
        </p:nvSpPr>
        <p:spPr>
          <a:xfrm>
            <a:off x="7726003" y="5534187"/>
            <a:ext cx="2756205" cy="4888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МОЛОКО= 85*21=1785 кг</a:t>
            </a:r>
          </a:p>
        </p:txBody>
      </p:sp>
      <p:sp>
        <p:nvSpPr>
          <p:cNvPr id="35" name="Rectangle 113">
            <a:extLst>
              <a:ext uri="{FF2B5EF4-FFF2-40B4-BE49-F238E27FC236}">
                <a16:creationId xmlns:a16="http://schemas.microsoft.com/office/drawing/2014/main" id="{6687A3AE-A564-4E3A-B5FE-7F9A13711638}"/>
              </a:ext>
            </a:extLst>
          </p:cNvPr>
          <p:cNvSpPr/>
          <p:nvPr/>
        </p:nvSpPr>
        <p:spPr>
          <a:xfrm>
            <a:off x="7755870" y="6193806"/>
            <a:ext cx="2756205" cy="4888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МОЛОКО= 85*19=1615 кг</a:t>
            </a:r>
          </a:p>
        </p:txBody>
      </p:sp>
      <p:cxnSp>
        <p:nvCxnSpPr>
          <p:cNvPr id="36" name="Straight Connector 6">
            <a:extLst>
              <a:ext uri="{FF2B5EF4-FFF2-40B4-BE49-F238E27FC236}">
                <a16:creationId xmlns:a16="http://schemas.microsoft.com/office/drawing/2014/main" id="{2889B310-F2B9-46A5-B0BB-09629ADFFC32}"/>
              </a:ext>
            </a:extLst>
          </p:cNvPr>
          <p:cNvCxnSpPr/>
          <p:nvPr/>
        </p:nvCxnSpPr>
        <p:spPr>
          <a:xfrm flipV="1">
            <a:off x="4034412" y="2467084"/>
            <a:ext cx="1466985" cy="1"/>
          </a:xfrm>
          <a:prstGeom prst="line">
            <a:avLst/>
          </a:prstGeom>
          <a:ln w="6350"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14">
            <a:extLst>
              <a:ext uri="{FF2B5EF4-FFF2-40B4-BE49-F238E27FC236}">
                <a16:creationId xmlns:a16="http://schemas.microsoft.com/office/drawing/2014/main" id="{5D96630D-4167-4882-B42A-58818CA7F0FE}"/>
              </a:ext>
            </a:extLst>
          </p:cNvPr>
          <p:cNvCxnSpPr/>
          <p:nvPr/>
        </p:nvCxnSpPr>
        <p:spPr>
          <a:xfrm flipV="1">
            <a:off x="4034411" y="2611099"/>
            <a:ext cx="1734492" cy="8240"/>
          </a:xfrm>
          <a:prstGeom prst="line">
            <a:avLst/>
          </a:prstGeom>
          <a:ln w="6350"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5">
            <a:extLst>
              <a:ext uri="{FF2B5EF4-FFF2-40B4-BE49-F238E27FC236}">
                <a16:creationId xmlns:a16="http://schemas.microsoft.com/office/drawing/2014/main" id="{14C53551-4A01-4626-B589-012379DE1C63}"/>
              </a:ext>
            </a:extLst>
          </p:cNvPr>
          <p:cNvCxnSpPr/>
          <p:nvPr/>
        </p:nvCxnSpPr>
        <p:spPr>
          <a:xfrm flipV="1">
            <a:off x="4034412" y="2750133"/>
            <a:ext cx="1992055" cy="4983"/>
          </a:xfrm>
          <a:prstGeom prst="line">
            <a:avLst/>
          </a:prstGeom>
          <a:ln w="6350"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16">
            <a:extLst>
              <a:ext uri="{FF2B5EF4-FFF2-40B4-BE49-F238E27FC236}">
                <a16:creationId xmlns:a16="http://schemas.microsoft.com/office/drawing/2014/main" id="{2FBC039A-A9CC-4E9C-AA28-A84879C5BF7E}"/>
              </a:ext>
            </a:extLst>
          </p:cNvPr>
          <p:cNvCxnSpPr/>
          <p:nvPr/>
        </p:nvCxnSpPr>
        <p:spPr>
          <a:xfrm flipH="1" flipV="1">
            <a:off x="5548525" y="2537680"/>
            <a:ext cx="24384" cy="1053111"/>
          </a:xfrm>
          <a:prstGeom prst="line">
            <a:avLst/>
          </a:prstGeom>
          <a:ln w="6350"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17">
            <a:extLst>
              <a:ext uri="{FF2B5EF4-FFF2-40B4-BE49-F238E27FC236}">
                <a16:creationId xmlns:a16="http://schemas.microsoft.com/office/drawing/2014/main" id="{D160CE16-3867-42D7-9211-455E2D867EB9}"/>
              </a:ext>
            </a:extLst>
          </p:cNvPr>
          <p:cNvCxnSpPr/>
          <p:nvPr/>
        </p:nvCxnSpPr>
        <p:spPr>
          <a:xfrm flipH="1" flipV="1">
            <a:off x="5810444" y="2690078"/>
            <a:ext cx="7293" cy="897402"/>
          </a:xfrm>
          <a:prstGeom prst="line">
            <a:avLst/>
          </a:prstGeom>
          <a:ln w="6350"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18">
            <a:extLst>
              <a:ext uri="{FF2B5EF4-FFF2-40B4-BE49-F238E27FC236}">
                <a16:creationId xmlns:a16="http://schemas.microsoft.com/office/drawing/2014/main" id="{002A838C-132F-4449-B4C5-4F7C1B32D099}"/>
              </a:ext>
            </a:extLst>
          </p:cNvPr>
          <p:cNvCxnSpPr/>
          <p:nvPr/>
        </p:nvCxnSpPr>
        <p:spPr>
          <a:xfrm flipV="1">
            <a:off x="6086950" y="2751994"/>
            <a:ext cx="1953" cy="835487"/>
          </a:xfrm>
          <a:prstGeom prst="line">
            <a:avLst/>
          </a:prstGeom>
          <a:ln w="6350"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">
            <a:extLst>
              <a:ext uri="{FF2B5EF4-FFF2-40B4-BE49-F238E27FC236}">
                <a16:creationId xmlns:a16="http://schemas.microsoft.com/office/drawing/2014/main" id="{7A805BCE-3442-4415-ACF5-7FC896B44819}"/>
              </a:ext>
            </a:extLst>
          </p:cNvPr>
          <p:cNvSpPr/>
          <p:nvPr/>
        </p:nvSpPr>
        <p:spPr>
          <a:xfrm>
            <a:off x="639084" y="1648089"/>
            <a:ext cx="2232248" cy="41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СТАДО</a:t>
            </a: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4A8621B2-57AF-4150-A297-58088BC3BFCB}"/>
              </a:ext>
            </a:extLst>
          </p:cNvPr>
          <p:cNvSpPr/>
          <p:nvPr/>
        </p:nvSpPr>
        <p:spPr>
          <a:xfrm>
            <a:off x="3586741" y="1696549"/>
            <a:ext cx="4824536" cy="41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ЛАКТАЦИОННАЯ КРИВАЯ</a:t>
            </a: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DF139857-DE70-4A3F-85F0-E09738DDB34A}"/>
              </a:ext>
            </a:extLst>
          </p:cNvPr>
          <p:cNvSpPr/>
          <p:nvPr/>
        </p:nvSpPr>
        <p:spPr>
          <a:xfrm>
            <a:off x="1833629" y="5422800"/>
            <a:ext cx="2232248" cy="41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МОЛОКО</a:t>
            </a:r>
          </a:p>
        </p:txBody>
      </p:sp>
      <p:sp>
        <p:nvSpPr>
          <p:cNvPr id="45" name="Hexagon 73">
            <a:extLst>
              <a:ext uri="{FF2B5EF4-FFF2-40B4-BE49-F238E27FC236}">
                <a16:creationId xmlns:a16="http://schemas.microsoft.com/office/drawing/2014/main" id="{26A98709-D68A-4AC4-B7A3-3898C16D24AF}"/>
              </a:ext>
            </a:extLst>
          </p:cNvPr>
          <p:cNvSpPr/>
          <p:nvPr/>
        </p:nvSpPr>
        <p:spPr>
          <a:xfrm>
            <a:off x="6020624" y="2703242"/>
            <a:ext cx="113402" cy="114257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Hexagon 79">
            <a:extLst>
              <a:ext uri="{FF2B5EF4-FFF2-40B4-BE49-F238E27FC236}">
                <a16:creationId xmlns:a16="http://schemas.microsoft.com/office/drawing/2014/main" id="{9BAB6FDC-E7AD-4A56-8615-FC56F08ACFEB}"/>
              </a:ext>
            </a:extLst>
          </p:cNvPr>
          <p:cNvSpPr/>
          <p:nvPr/>
        </p:nvSpPr>
        <p:spPr>
          <a:xfrm>
            <a:off x="5495554" y="2434851"/>
            <a:ext cx="113402" cy="114257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Hexagon 81">
            <a:extLst>
              <a:ext uri="{FF2B5EF4-FFF2-40B4-BE49-F238E27FC236}">
                <a16:creationId xmlns:a16="http://schemas.microsoft.com/office/drawing/2014/main" id="{4E248AD5-5842-4FF4-8F8A-E03188C6CB1E}"/>
              </a:ext>
            </a:extLst>
          </p:cNvPr>
          <p:cNvSpPr/>
          <p:nvPr/>
        </p:nvSpPr>
        <p:spPr>
          <a:xfrm>
            <a:off x="5763061" y="2598865"/>
            <a:ext cx="113402" cy="114257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47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6168008" y="1360816"/>
          <a:ext cx="4264104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1596008" y="1353872"/>
          <a:ext cx="457200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1619240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6214473" y="4193657"/>
          <a:ext cx="4283969" cy="2344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95D115-6C69-4CE7-ADF0-20D9D2173B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CB9D091-A5EF-4DB0-8D9C-FB6C15E513D0}"/>
              </a:ext>
            </a:extLst>
          </p:cNvPr>
          <p:cNvSpPr txBox="1">
            <a:spLocks/>
          </p:cNvSpPr>
          <p:nvPr/>
        </p:nvSpPr>
        <p:spPr>
          <a:xfrm>
            <a:off x="646282" y="479805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ВИДЫ ЛАКТАЦИОННЫХ КРИВЫХ</a:t>
            </a:r>
          </a:p>
        </p:txBody>
      </p:sp>
    </p:spTree>
    <p:extLst>
      <p:ext uri="{BB962C8B-B14F-4D97-AF65-F5344CB8AC3E}">
        <p14:creationId xmlns:p14="http://schemas.microsoft.com/office/powerpoint/2010/main" val="449166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B6048AA-6ED1-40D0-9BEA-BBE6783AB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27215"/>
              </p:ext>
            </p:extLst>
          </p:nvPr>
        </p:nvGraphicFramePr>
        <p:xfrm>
          <a:off x="302004" y="1822272"/>
          <a:ext cx="5209115" cy="4349745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085412">
                  <a:extLst>
                    <a:ext uri="{9D8B030D-6E8A-4147-A177-3AD203B41FA5}">
                      <a16:colId xmlns:a16="http://schemas.microsoft.com/office/drawing/2014/main" val="3220605253"/>
                    </a:ext>
                  </a:extLst>
                </a:gridCol>
                <a:gridCol w="1623940">
                  <a:extLst>
                    <a:ext uri="{9D8B030D-6E8A-4147-A177-3AD203B41FA5}">
                      <a16:colId xmlns:a16="http://schemas.microsoft.com/office/drawing/2014/main" val="3721266009"/>
                    </a:ext>
                  </a:extLst>
                </a:gridCol>
                <a:gridCol w="1085412">
                  <a:extLst>
                    <a:ext uri="{9D8B030D-6E8A-4147-A177-3AD203B41FA5}">
                      <a16:colId xmlns:a16="http://schemas.microsoft.com/office/drawing/2014/main" val="2452991047"/>
                    </a:ext>
                  </a:extLst>
                </a:gridCol>
                <a:gridCol w="1414351">
                  <a:extLst>
                    <a:ext uri="{9D8B030D-6E8A-4147-A177-3AD203B41FA5}">
                      <a16:colId xmlns:a16="http://schemas.microsoft.com/office/drawing/2014/main" val="2002328925"/>
                    </a:ext>
                  </a:extLst>
                </a:gridCol>
              </a:tblGrid>
              <a:tr h="28998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месяц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февраль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март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цель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1334029788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26,5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33,5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32,1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426400028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31,1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33,3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35,1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3749815544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31,4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30,0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35,4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1016049906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30,4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33,1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34,2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681941381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29,0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32,4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1588760117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24,6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29,5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30,3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1615022063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31,4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28,2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614289402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21,1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20,8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26,1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1936999745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21,8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20,1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24,3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168318294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22,6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20,4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22,5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1360338737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19,6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21,9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21,4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1860166751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16,7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19,0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20,3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621580884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21,1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13,9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19,3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2068211512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</a:rPr>
                        <a:t>25,6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25,3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11" marR="12911" marT="12911" marB="0" anchor="b"/>
                </a:tc>
                <a:extLst>
                  <a:ext uri="{0D108BD9-81ED-4DB2-BD59-A6C34878D82A}">
                    <a16:rowId xmlns:a16="http://schemas.microsoft.com/office/drawing/2014/main" val="4081586143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273524F-26E8-4EC1-B923-AF424DC89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440101"/>
              </p:ext>
            </p:extLst>
          </p:nvPr>
        </p:nvGraphicFramePr>
        <p:xfrm>
          <a:off x="5880100" y="1860635"/>
          <a:ext cx="6009896" cy="434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D66761A-4216-40BE-AD33-9342F91A46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800"/>
              <a:t>| </a:t>
            </a:r>
            <a:fld id="{111DC593-6F2A-854C-9E59-23F5567D7CEC}" type="slidenum">
              <a:rPr lang="en-US" sz="800"/>
              <a:pPr>
                <a:lnSpc>
                  <a:spcPct val="90000"/>
                </a:lnSpc>
                <a:spcAft>
                  <a:spcPts val="800"/>
                </a:spcAft>
              </a:pPr>
              <a:t>16</a:t>
            </a:fld>
            <a:r>
              <a:rPr lang="en-US" sz="800"/>
              <a:t> |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CA6C117-2D83-418D-A13D-D3F356A433D5}"/>
              </a:ext>
            </a:extLst>
          </p:cNvPr>
          <p:cNvSpPr txBox="1">
            <a:spLocks/>
          </p:cNvSpPr>
          <p:nvPr/>
        </p:nvSpPr>
        <p:spPr>
          <a:xfrm>
            <a:off x="302004" y="6210386"/>
            <a:ext cx="11303435" cy="56498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none" spc="60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sz="2400" dirty="0"/>
              <a:t>Итого: +2,5л/гол/</a:t>
            </a:r>
            <a:r>
              <a:rPr lang="ru-RU" sz="2400" dirty="0" err="1"/>
              <a:t>сут</a:t>
            </a:r>
            <a:r>
              <a:rPr lang="ru-RU" sz="2400" dirty="0"/>
              <a:t> (+</a:t>
            </a:r>
            <a:r>
              <a:rPr lang="en-US" sz="2400" dirty="0"/>
              <a:t>1,5</a:t>
            </a:r>
            <a:r>
              <a:rPr lang="ru-RU" sz="2400" dirty="0"/>
              <a:t>л-новотел, +1л мастит)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BB95C77-4170-4C1F-A0F1-51BB41DDEA05}"/>
              </a:ext>
            </a:extLst>
          </p:cNvPr>
          <p:cNvSpPr txBox="1">
            <a:spLocks/>
          </p:cNvSpPr>
          <p:nvPr/>
        </p:nvSpPr>
        <p:spPr>
          <a:xfrm>
            <a:off x="574363" y="544594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МОДЕЛИРОВАНИЕ И ПОИСК РЕЗЕРВОВ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1B4780-68B8-47EF-931F-76DD341030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4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BE3F08-41CF-430B-B34C-7DB58C07C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03CD-8B35-471A-94C5-F31BCC76A18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36388-FFA3-49A9-8901-54AC5AAD0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" t="30222" r="46894" b="19940"/>
          <a:stretch/>
        </p:blipFill>
        <p:spPr>
          <a:xfrm>
            <a:off x="286112" y="2021840"/>
            <a:ext cx="8960629" cy="4836160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5898D5F-AF25-4E40-809C-EDBA75625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02336"/>
              </p:ext>
            </p:extLst>
          </p:nvPr>
        </p:nvGraphicFramePr>
        <p:xfrm>
          <a:off x="9339210" y="4289347"/>
          <a:ext cx="2157572" cy="227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8921">
                  <a:extLst>
                    <a:ext uri="{9D8B030D-6E8A-4147-A177-3AD203B41FA5}">
                      <a16:colId xmlns:a16="http://schemas.microsoft.com/office/drawing/2014/main" val="1581981742"/>
                    </a:ext>
                  </a:extLst>
                </a:gridCol>
                <a:gridCol w="1198651">
                  <a:extLst>
                    <a:ext uri="{9D8B030D-6E8A-4147-A177-3AD203B41FA5}">
                      <a16:colId xmlns:a16="http://schemas.microsoft.com/office/drawing/2014/main" val="3718464990"/>
                    </a:ext>
                  </a:extLst>
                </a:gridCol>
              </a:tblGrid>
              <a:tr h="282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надой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номер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76562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2296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16908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4426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239270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4433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464657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4465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438225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98904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337782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18494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06410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11865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81910"/>
                  </a:ext>
                </a:extLst>
              </a:tr>
            </a:tbl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id="{543A1AD0-C6F5-4FD0-9DE2-6A86A41E15D3}"/>
              </a:ext>
            </a:extLst>
          </p:cNvPr>
          <p:cNvSpPr/>
          <p:nvPr/>
        </p:nvSpPr>
        <p:spPr>
          <a:xfrm>
            <a:off x="4607572" y="5260369"/>
            <a:ext cx="3755591" cy="1095982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2832CE0-78C9-4D1B-A17F-A0B29ED45B99}"/>
              </a:ext>
            </a:extLst>
          </p:cNvPr>
          <p:cNvSpPr/>
          <p:nvPr/>
        </p:nvSpPr>
        <p:spPr>
          <a:xfrm>
            <a:off x="657495" y="5118425"/>
            <a:ext cx="3578695" cy="973775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751A02B-BBCF-4D12-99A4-27EBA70A2D23}"/>
              </a:ext>
            </a:extLst>
          </p:cNvPr>
          <p:cNvSpPr/>
          <p:nvPr/>
        </p:nvSpPr>
        <p:spPr>
          <a:xfrm>
            <a:off x="817880" y="2796786"/>
            <a:ext cx="3257927" cy="973775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4F668A-3E02-4400-BD5B-C19BAB69C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C8E5A258-C80F-4EDA-87AE-9689864A6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185486"/>
              </p:ext>
            </p:extLst>
          </p:nvPr>
        </p:nvGraphicFramePr>
        <p:xfrm>
          <a:off x="9339210" y="2038937"/>
          <a:ext cx="2157572" cy="227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8921">
                  <a:extLst>
                    <a:ext uri="{9D8B030D-6E8A-4147-A177-3AD203B41FA5}">
                      <a16:colId xmlns:a16="http://schemas.microsoft.com/office/drawing/2014/main" val="1581981742"/>
                    </a:ext>
                  </a:extLst>
                </a:gridCol>
                <a:gridCol w="1198651">
                  <a:extLst>
                    <a:ext uri="{9D8B030D-6E8A-4147-A177-3AD203B41FA5}">
                      <a16:colId xmlns:a16="http://schemas.microsoft.com/office/drawing/2014/main" val="3718464990"/>
                    </a:ext>
                  </a:extLst>
                </a:gridCol>
              </a:tblGrid>
              <a:tr h="282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надой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номер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76562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2233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16908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3424</a:t>
                      </a: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239270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7765</a:t>
                      </a: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464657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12356</a:t>
                      </a: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438225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7754</a:t>
                      </a: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337782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11222</a:t>
                      </a: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06410"/>
                  </a:ext>
                </a:extLst>
              </a:tr>
              <a:tr h="232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9877</a:t>
                      </a: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81910"/>
                  </a:ext>
                </a:extLst>
              </a:tr>
            </a:tbl>
          </a:graphicData>
        </a:graphic>
      </p:graphicFrame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F25DCD10-CB65-4E2E-99EF-BE6597E3C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13011" r="21279" b="13011"/>
          <a:stretch/>
        </p:blipFill>
        <p:spPr bwMode="auto">
          <a:xfrm>
            <a:off x="11490462" y="2913927"/>
            <a:ext cx="751833" cy="708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1297B846-CB6B-48DE-A44C-5177A4015AF9}"/>
              </a:ext>
            </a:extLst>
          </p:cNvPr>
          <p:cNvSpPr txBox="1">
            <a:spLocks/>
          </p:cNvSpPr>
          <p:nvPr/>
        </p:nvSpPr>
        <p:spPr>
          <a:xfrm>
            <a:off x="1028700" y="542695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КТО КОРМИЛИЦА, А КТО СЛАБОЕ ЗВЕНО?</a:t>
            </a:r>
          </a:p>
        </p:txBody>
      </p:sp>
      <p:pic>
        <p:nvPicPr>
          <p:cNvPr id="13320" name="Picture 8" descr="Picture background">
            <a:extLst>
              <a:ext uri="{FF2B5EF4-FFF2-40B4-BE49-F238E27FC236}">
                <a16:creationId xmlns:a16="http://schemas.microsoft.com/office/drawing/2014/main" id="{62FA41EB-55FD-4A49-83C0-16CEB012D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251" y="4668578"/>
            <a:ext cx="554256" cy="59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0C3713-85E4-4ED7-9E8A-F3B547EF37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686" r="46790"/>
          <a:stretch/>
        </p:blipFill>
        <p:spPr>
          <a:xfrm>
            <a:off x="162769" y="947252"/>
            <a:ext cx="1448731" cy="158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3E1EA596-B14C-4256-B9DC-8821400BA6C8}"/>
              </a:ext>
            </a:extLst>
          </p:cNvPr>
          <p:cNvSpPr/>
          <p:nvPr/>
        </p:nvSpPr>
        <p:spPr>
          <a:xfrm>
            <a:off x="10350224" y="5956874"/>
            <a:ext cx="1782095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Премиксы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Энергетики</a:t>
            </a: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БВМД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472710" y="569994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ЗАДАЧИ КОРМЛЕНИЯ В РАЗЛИЧНЫЕ ПЕРИОДЫ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6" name="Овал 6">
            <a:extLst>
              <a:ext uri="{FF2B5EF4-FFF2-40B4-BE49-F238E27FC236}">
                <a16:creationId xmlns:a16="http://schemas.microsoft.com/office/drawing/2014/main" id="{1BA66EC5-2351-44C9-9222-E3EDEEA57D3F}"/>
              </a:ext>
            </a:extLst>
          </p:cNvPr>
          <p:cNvSpPr/>
          <p:nvPr/>
        </p:nvSpPr>
        <p:spPr>
          <a:xfrm>
            <a:off x="3284365" y="1396170"/>
            <a:ext cx="5477043" cy="5270152"/>
          </a:xfrm>
          <a:prstGeom prst="ellipse">
            <a:avLst/>
          </a:prstGeom>
          <a:solidFill>
            <a:srgbClr val="00C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13">
            <a:extLst>
              <a:ext uri="{FF2B5EF4-FFF2-40B4-BE49-F238E27FC236}">
                <a16:creationId xmlns:a16="http://schemas.microsoft.com/office/drawing/2014/main" id="{6919592A-81B5-474E-B871-353B991272A3}"/>
              </a:ext>
            </a:extLst>
          </p:cNvPr>
          <p:cNvSpPr/>
          <p:nvPr/>
        </p:nvSpPr>
        <p:spPr>
          <a:xfrm>
            <a:off x="6085924" y="1619092"/>
            <a:ext cx="776919" cy="357184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 .0-отел</a:t>
            </a:r>
          </a:p>
        </p:txBody>
      </p:sp>
      <p:sp>
        <p:nvSpPr>
          <p:cNvPr id="10" name="Прямоугольник 14">
            <a:extLst>
              <a:ext uri="{FF2B5EF4-FFF2-40B4-BE49-F238E27FC236}">
                <a16:creationId xmlns:a16="http://schemas.microsoft.com/office/drawing/2014/main" id="{0DABFFA1-7F5C-4E11-8C9A-AE230A2F1FFB}"/>
              </a:ext>
            </a:extLst>
          </p:cNvPr>
          <p:cNvSpPr/>
          <p:nvPr/>
        </p:nvSpPr>
        <p:spPr>
          <a:xfrm>
            <a:off x="7573146" y="3618851"/>
            <a:ext cx="1130908" cy="357184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дн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100- новотел</a:t>
            </a:r>
          </a:p>
        </p:txBody>
      </p:sp>
      <p:sp>
        <p:nvSpPr>
          <p:cNvPr id="11" name="Прямоугольник 16">
            <a:extLst>
              <a:ext uri="{FF2B5EF4-FFF2-40B4-BE49-F238E27FC236}">
                <a16:creationId xmlns:a16="http://schemas.microsoft.com/office/drawing/2014/main" id="{F95AE1A0-F82D-4203-903D-B3756980B2A4}"/>
              </a:ext>
            </a:extLst>
          </p:cNvPr>
          <p:cNvSpPr/>
          <p:nvPr/>
        </p:nvSpPr>
        <p:spPr>
          <a:xfrm>
            <a:off x="3359696" y="3623445"/>
            <a:ext cx="1246217" cy="357184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-60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дн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сух 1</a:t>
            </a:r>
          </a:p>
        </p:txBody>
      </p:sp>
      <p:cxnSp>
        <p:nvCxnSpPr>
          <p:cNvPr id="13" name="Прямая соединительная линия 18">
            <a:extLst>
              <a:ext uri="{FF2B5EF4-FFF2-40B4-BE49-F238E27FC236}">
                <a16:creationId xmlns:a16="http://schemas.microsoft.com/office/drawing/2014/main" id="{2C377142-62F0-4BB0-A610-DBB0416143CF}"/>
              </a:ext>
            </a:extLst>
          </p:cNvPr>
          <p:cNvCxnSpPr>
            <a:cxnSpLocks/>
          </p:cNvCxnSpPr>
          <p:nvPr/>
        </p:nvCxnSpPr>
        <p:spPr>
          <a:xfrm flipH="1" flipV="1">
            <a:off x="4843497" y="1737849"/>
            <a:ext cx="1250289" cy="2296436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20">
            <a:extLst>
              <a:ext uri="{FF2B5EF4-FFF2-40B4-BE49-F238E27FC236}">
                <a16:creationId xmlns:a16="http://schemas.microsoft.com/office/drawing/2014/main" id="{506A74C5-BC1D-4724-8DA2-67A1BF515100}"/>
              </a:ext>
            </a:extLst>
          </p:cNvPr>
          <p:cNvSpPr/>
          <p:nvPr/>
        </p:nvSpPr>
        <p:spPr>
          <a:xfrm>
            <a:off x="4486531" y="1923698"/>
            <a:ext cx="1246217" cy="357184"/>
          </a:xfrm>
          <a:prstGeom prst="rect">
            <a:avLst/>
          </a:prstGeom>
          <a:solidFill>
            <a:srgbClr val="00C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lang="ru-RU" sz="1100" dirty="0">
                <a:solidFill>
                  <a:srgbClr val="FFFFFF"/>
                </a:solidFill>
                <a:latin typeface="Arial"/>
              </a:rPr>
              <a:t>14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дн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сух 2</a:t>
            </a:r>
          </a:p>
        </p:txBody>
      </p:sp>
      <p:sp>
        <p:nvSpPr>
          <p:cNvPr id="20" name="Прямоугольник 32">
            <a:extLst>
              <a:ext uri="{FF2B5EF4-FFF2-40B4-BE49-F238E27FC236}">
                <a16:creationId xmlns:a16="http://schemas.microsoft.com/office/drawing/2014/main" id="{7356F08D-AF77-4E5D-833B-463458FCEA8B}"/>
              </a:ext>
            </a:extLst>
          </p:cNvPr>
          <p:cNvSpPr/>
          <p:nvPr/>
        </p:nvSpPr>
        <p:spPr>
          <a:xfrm>
            <a:off x="4791829" y="5773234"/>
            <a:ext cx="1246216" cy="568441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дн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. Старше </a:t>
            </a:r>
            <a:r>
              <a:rPr lang="ru-RU" sz="1100" noProof="0" dirty="0">
                <a:solidFill>
                  <a:srgbClr val="FFFFFF"/>
                </a:solidFill>
                <a:latin typeface="Arial"/>
              </a:rPr>
              <a:t>200дн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Прямая соединительная линия 8">
            <a:extLst>
              <a:ext uri="{FF2B5EF4-FFF2-40B4-BE49-F238E27FC236}">
                <a16:creationId xmlns:a16="http://schemas.microsoft.com/office/drawing/2014/main" id="{B8FB2A19-0E28-4C71-AE80-B46FF148514F}"/>
              </a:ext>
            </a:extLst>
          </p:cNvPr>
          <p:cNvCxnSpPr>
            <a:cxnSpLocks/>
          </p:cNvCxnSpPr>
          <p:nvPr/>
        </p:nvCxnSpPr>
        <p:spPr>
          <a:xfrm>
            <a:off x="6098218" y="1399208"/>
            <a:ext cx="0" cy="5270152"/>
          </a:xfrm>
          <a:prstGeom prst="line">
            <a:avLst/>
          </a:prstGeom>
          <a:ln w="34925">
            <a:solidFill>
              <a:srgbClr val="1D49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0">
            <a:extLst>
              <a:ext uri="{FF2B5EF4-FFF2-40B4-BE49-F238E27FC236}">
                <a16:creationId xmlns:a16="http://schemas.microsoft.com/office/drawing/2014/main" id="{56049592-EDAF-4532-85F7-BD8A3FDBA043}"/>
              </a:ext>
            </a:extLst>
          </p:cNvPr>
          <p:cNvCxnSpPr>
            <a:cxnSpLocks/>
            <a:stCxn id="6" idx="6"/>
          </p:cNvCxnSpPr>
          <p:nvPr/>
        </p:nvCxnSpPr>
        <p:spPr>
          <a:xfrm flipH="1">
            <a:off x="3344540" y="4031246"/>
            <a:ext cx="5416868" cy="24001"/>
          </a:xfrm>
          <a:prstGeom prst="line">
            <a:avLst/>
          </a:prstGeom>
          <a:ln w="34925">
            <a:solidFill>
              <a:srgbClr val="1D49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18">
            <a:extLst>
              <a:ext uri="{FF2B5EF4-FFF2-40B4-BE49-F238E27FC236}">
                <a16:creationId xmlns:a16="http://schemas.microsoft.com/office/drawing/2014/main" id="{68C49895-209B-4284-AADC-B93E4708817C}"/>
              </a:ext>
            </a:extLst>
          </p:cNvPr>
          <p:cNvCxnSpPr>
            <a:cxnSpLocks/>
          </p:cNvCxnSpPr>
          <p:nvPr/>
        </p:nvCxnSpPr>
        <p:spPr>
          <a:xfrm flipV="1">
            <a:off x="6095840" y="1723300"/>
            <a:ext cx="1141506" cy="2321713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18">
            <a:extLst>
              <a:ext uri="{FF2B5EF4-FFF2-40B4-BE49-F238E27FC236}">
                <a16:creationId xmlns:a16="http://schemas.microsoft.com/office/drawing/2014/main" id="{E3628BE5-D7A0-485F-8C5B-0A5CFE45D415}"/>
              </a:ext>
            </a:extLst>
          </p:cNvPr>
          <p:cNvCxnSpPr>
            <a:cxnSpLocks/>
          </p:cNvCxnSpPr>
          <p:nvPr/>
        </p:nvCxnSpPr>
        <p:spPr>
          <a:xfrm flipV="1">
            <a:off x="6124284" y="2381588"/>
            <a:ext cx="1970349" cy="165658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2">
            <a:extLst>
              <a:ext uri="{FF2B5EF4-FFF2-40B4-BE49-F238E27FC236}">
                <a16:creationId xmlns:a16="http://schemas.microsoft.com/office/drawing/2014/main" id="{1D92E1D5-BFD2-4DBF-923A-4771417BE9AA}"/>
              </a:ext>
            </a:extLst>
          </p:cNvPr>
          <p:cNvSpPr/>
          <p:nvPr/>
        </p:nvSpPr>
        <p:spPr>
          <a:xfrm>
            <a:off x="6177296" y="5773234"/>
            <a:ext cx="1246216" cy="565843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FFFFFF"/>
                </a:solidFill>
                <a:latin typeface="Arial"/>
              </a:rPr>
              <a:t>Середина лактации до 200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дн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рямоугольник 20">
            <a:extLst>
              <a:ext uri="{FF2B5EF4-FFF2-40B4-BE49-F238E27FC236}">
                <a16:creationId xmlns:a16="http://schemas.microsoft.com/office/drawing/2014/main" id="{68706076-5943-4271-8AB4-B716BEB32349}"/>
              </a:ext>
            </a:extLst>
          </p:cNvPr>
          <p:cNvSpPr/>
          <p:nvPr/>
        </p:nvSpPr>
        <p:spPr>
          <a:xfrm>
            <a:off x="6241003" y="2065903"/>
            <a:ext cx="1246217" cy="357184"/>
          </a:xfrm>
          <a:prstGeom prst="rect">
            <a:avLst/>
          </a:prstGeom>
          <a:solidFill>
            <a:srgbClr val="00C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FFFFFF"/>
                </a:solidFill>
                <a:latin typeface="Arial"/>
              </a:rPr>
              <a:t>21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</a:t>
            </a:r>
            <a:r>
              <a:rPr lang="ru-RU" sz="1100" dirty="0">
                <a:solidFill>
                  <a:srgbClr val="FFFFFF"/>
                </a:solidFill>
                <a:latin typeface="Arial"/>
              </a:rPr>
              <a:t>н транзит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Прямоугольник 20">
            <a:extLst>
              <a:ext uri="{FF2B5EF4-FFF2-40B4-BE49-F238E27FC236}">
                <a16:creationId xmlns:a16="http://schemas.microsoft.com/office/drawing/2014/main" id="{43110C25-9C56-45A3-9946-56C015B47AA0}"/>
              </a:ext>
            </a:extLst>
          </p:cNvPr>
          <p:cNvSpPr/>
          <p:nvPr/>
        </p:nvSpPr>
        <p:spPr>
          <a:xfrm>
            <a:off x="6942452" y="2562459"/>
            <a:ext cx="1246217" cy="544148"/>
          </a:xfrm>
          <a:prstGeom prst="rect">
            <a:avLst/>
          </a:prstGeom>
          <a:solidFill>
            <a:srgbClr val="00C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noProof="0" dirty="0">
                <a:solidFill>
                  <a:srgbClr val="FFFFFF"/>
                </a:solidFill>
                <a:latin typeface="Arial"/>
              </a:rPr>
              <a:t>70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</a:t>
            </a:r>
            <a:r>
              <a:rPr lang="ru-RU" sz="1100" dirty="0">
                <a:solidFill>
                  <a:srgbClr val="FFFFFF"/>
                </a:solidFill>
                <a:latin typeface="Arial"/>
              </a:rPr>
              <a:t>н </a:t>
            </a:r>
            <a:r>
              <a:rPr lang="ru-RU" sz="1100" dirty="0" err="1">
                <a:solidFill>
                  <a:srgbClr val="FFFFFF"/>
                </a:solidFill>
                <a:latin typeface="Arial"/>
              </a:rPr>
              <a:t>энергетич</a:t>
            </a:r>
            <a:r>
              <a:rPr lang="ru-RU" sz="1100" dirty="0">
                <a:solidFill>
                  <a:srgbClr val="FFFFFF"/>
                </a:solidFill>
                <a:latin typeface="Arial"/>
              </a:rPr>
              <a:t> баланс =0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57315F03-7793-4665-8634-697F25A385A9}"/>
              </a:ext>
            </a:extLst>
          </p:cNvPr>
          <p:cNvGrpSpPr>
            <a:grpSpLocks/>
          </p:cNvGrpSpPr>
          <p:nvPr/>
        </p:nvGrpSpPr>
        <p:grpSpPr bwMode="auto">
          <a:xfrm>
            <a:off x="6261369" y="3398377"/>
            <a:ext cx="1280832" cy="542761"/>
            <a:chOff x="-130" y="2996"/>
            <a:chExt cx="1125" cy="573"/>
          </a:xfrm>
        </p:grpSpPr>
        <p:sp>
          <p:nvSpPr>
            <p:cNvPr id="43" name="Text Box 23">
              <a:extLst>
                <a:ext uri="{FF2B5EF4-FFF2-40B4-BE49-F238E27FC236}">
                  <a16:creationId xmlns:a16="http://schemas.microsoft.com/office/drawing/2014/main" id="{B4DCF891-B263-4B93-BA80-C35BA6323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0" y="2996"/>
              <a:ext cx="67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272C83"/>
                  </a:solidFill>
                  <a:latin typeface="Arial Black" panose="020B0A04020102020204" pitchFamily="34" charset="0"/>
                </a:rPr>
                <a:t>+</a:t>
              </a:r>
              <a:r>
                <a:rPr lang="en-GB" altLang="ru-RU" sz="1800" dirty="0">
                  <a:solidFill>
                    <a:srgbClr val="272C83"/>
                  </a:solidFill>
                  <a:latin typeface="Arial Black" panose="020B0A04020102020204" pitchFamily="34" charset="0"/>
                </a:rPr>
                <a:t>$$$</a:t>
              </a:r>
            </a:p>
          </p:txBody>
        </p:sp>
        <p:sp>
          <p:nvSpPr>
            <p:cNvPr id="44" name="Text Box 24">
              <a:extLst>
                <a:ext uri="{FF2B5EF4-FFF2-40B4-BE49-F238E27FC236}">
                  <a16:creationId xmlns:a16="http://schemas.microsoft.com/office/drawing/2014/main" id="{43E87AA5-1B07-4F94-A72E-6A1F262EE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9" y="3310"/>
              <a:ext cx="1104" cy="259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00FF00"/>
                  </a:solidFill>
                  <a:latin typeface="Arial Black" panose="020B0A04020102020204" pitchFamily="34" charset="0"/>
                </a:rPr>
                <a:t>ПРИБЫЛЬ</a:t>
              </a:r>
              <a:endParaRPr lang="en-GB" altLang="ru-RU" sz="1400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9" name="Text Box 20">
            <a:extLst>
              <a:ext uri="{FF2B5EF4-FFF2-40B4-BE49-F238E27FC236}">
                <a16:creationId xmlns:a16="http://schemas.microsoft.com/office/drawing/2014/main" id="{6D8AD13F-8421-47A4-A89D-32C5B014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955" y="4031246"/>
            <a:ext cx="645048" cy="36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272C83"/>
                </a:solidFill>
                <a:latin typeface="Arial Black" panose="020B0A04020102020204" pitchFamily="34" charset="0"/>
              </a:rPr>
              <a:t>=</a:t>
            </a:r>
            <a:r>
              <a:rPr lang="en-GB" altLang="ru-RU" sz="1800" dirty="0">
                <a:solidFill>
                  <a:srgbClr val="272C83"/>
                </a:solidFill>
                <a:latin typeface="Arial Black" panose="020B0A04020102020204" pitchFamily="34" charset="0"/>
              </a:rPr>
              <a:t>$$</a:t>
            </a:r>
          </a:p>
        </p:txBody>
      </p:sp>
      <p:sp>
        <p:nvSpPr>
          <p:cNvPr id="51" name="Text Box 24">
            <a:extLst>
              <a:ext uri="{FF2B5EF4-FFF2-40B4-BE49-F238E27FC236}">
                <a16:creationId xmlns:a16="http://schemas.microsoft.com/office/drawing/2014/main" id="{70F5CEBD-88E0-434D-82B9-1B4560469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756" y="4392889"/>
            <a:ext cx="1256923" cy="52322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FF00"/>
                </a:solidFill>
                <a:latin typeface="Arial Black" panose="020B0A04020102020204" pitchFamily="34" charset="0"/>
              </a:rPr>
              <a:t>ВСЕ РАСХОДЫ</a:t>
            </a:r>
            <a:endParaRPr lang="en-GB" altLang="ru-RU" sz="14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 Box 15">
            <a:extLst>
              <a:ext uri="{FF2B5EF4-FFF2-40B4-BE49-F238E27FC236}">
                <a16:creationId xmlns:a16="http://schemas.microsoft.com/office/drawing/2014/main" id="{38F951CA-E254-4D3D-BF3B-73994EC5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428" y="4063087"/>
            <a:ext cx="14253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272C83"/>
                </a:solidFill>
                <a:latin typeface="Arial Black" panose="020B0A04020102020204" pitchFamily="34" charset="0"/>
              </a:rPr>
              <a:t>     =</a:t>
            </a:r>
            <a:r>
              <a:rPr lang="en-GB" altLang="ru-RU" sz="1800" dirty="0">
                <a:solidFill>
                  <a:srgbClr val="272C83"/>
                </a:solidFill>
                <a:latin typeface="Arial Black" panose="020B0A04020102020204" pitchFamily="34" charset="0"/>
              </a:rPr>
              <a:t>$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272C83"/>
              </a:solidFill>
              <a:latin typeface="Arial Black" panose="020B0A040201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272C83"/>
              </a:solidFill>
              <a:latin typeface="Arial Black" panose="020B0A040201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en-GB" altLang="ru-RU" sz="1800" dirty="0">
                <a:solidFill>
                  <a:srgbClr val="FF0000"/>
                </a:solidFill>
                <a:latin typeface="Arial Black" panose="020B0A04020102020204" pitchFamily="34" charset="0"/>
              </a:rPr>
              <a:t>$</a:t>
            </a:r>
            <a:r>
              <a:rPr lang="ru-RU" altLang="ru-RU" sz="1800" dirty="0">
                <a:solidFill>
                  <a:srgbClr val="FF0000"/>
                </a:solidFill>
                <a:latin typeface="Arial Black" panose="020B0A04020102020204" pitchFamily="34" charset="0"/>
              </a:rPr>
              <a:t> убытки</a:t>
            </a:r>
            <a:endParaRPr lang="en-GB" altLang="ru-RU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 Box 24">
            <a:extLst>
              <a:ext uri="{FF2B5EF4-FFF2-40B4-BE49-F238E27FC236}">
                <a16:creationId xmlns:a16="http://schemas.microsoft.com/office/drawing/2014/main" id="{CE61C784-5769-4437-B0B8-8F10ECEA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819" y="4390148"/>
            <a:ext cx="1256923" cy="52322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FF00"/>
                </a:solidFill>
                <a:latin typeface="Arial Black" panose="020B0A04020102020204" pitchFamily="34" charset="0"/>
              </a:rPr>
              <a:t>ВСЕ РАСХОДЫ</a:t>
            </a:r>
            <a:endParaRPr lang="en-GB" altLang="ru-RU" sz="14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Text Box 18">
            <a:extLst>
              <a:ext uri="{FF2B5EF4-FFF2-40B4-BE49-F238E27FC236}">
                <a16:creationId xmlns:a16="http://schemas.microsoft.com/office/drawing/2014/main" id="{2E1041F7-2DBC-465C-8B14-BE0C2BEE1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55" y="3567790"/>
            <a:ext cx="1425178" cy="3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en-GB" altLang="ru-RU" sz="1800" dirty="0">
                <a:solidFill>
                  <a:srgbClr val="FF0000"/>
                </a:solidFill>
                <a:latin typeface="Arial Black" panose="020B0A04020102020204" pitchFamily="34" charset="0"/>
              </a:rPr>
              <a:t>$</a:t>
            </a:r>
            <a:r>
              <a:rPr lang="ru-RU" altLang="ru-RU" sz="1800" dirty="0">
                <a:solidFill>
                  <a:srgbClr val="FF0000"/>
                </a:solidFill>
                <a:latin typeface="Arial Black" panose="020B0A04020102020204" pitchFamily="34" charset="0"/>
              </a:rPr>
              <a:t> убытки</a:t>
            </a:r>
            <a:endParaRPr lang="en-GB" altLang="ru-RU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BFE003E0-2E90-4E32-845E-BF5D83E5D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" y="1400607"/>
            <a:ext cx="3676367" cy="278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SzPct val="130000"/>
              <a:defRPr/>
            </a:pPr>
            <a:endParaRPr lang="ru-RU" sz="1100" b="1" dirty="0">
              <a:solidFill>
                <a:srgbClr val="29B8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-Обеспечить питанием растущего теленка</a:t>
            </a:r>
          </a:p>
          <a:p>
            <a:pPr>
              <a:spcBef>
                <a:spcPct val="20000"/>
              </a:spcBef>
              <a:buSzPct val="130000"/>
              <a:buFontTx/>
              <a:buChar char="-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Восстановление после лактации;</a:t>
            </a:r>
          </a:p>
          <a:p>
            <a:pPr>
              <a:spcBef>
                <a:spcPct val="20000"/>
              </a:spcBef>
              <a:buSzPct val="130000"/>
              <a:buFontTx/>
              <a:buChar char="-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кондиций</a:t>
            </a:r>
          </a:p>
          <a:p>
            <a:pPr>
              <a:spcBef>
                <a:spcPct val="20000"/>
              </a:spcBef>
              <a:buSzPct val="130000"/>
              <a:buFontTx/>
              <a:buChar char="-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рубца </a:t>
            </a: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-Профилактика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послеотельных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заболеваний</a:t>
            </a:r>
          </a:p>
          <a:p>
            <a:pPr>
              <a:spcBef>
                <a:spcPct val="20000"/>
              </a:spcBef>
              <a:buSzPct val="130000"/>
              <a:buFontTx/>
              <a:buChar char="-"/>
              <a:defRPr/>
            </a:pPr>
            <a:endParaRPr lang="ru-RU" sz="1100" b="1" dirty="0">
              <a:solidFill>
                <a:srgbClr val="29B8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ct val="20000"/>
              </a:spcBef>
              <a:buSzPct val="130000"/>
              <a:defRPr/>
            </a:pPr>
            <a:endParaRPr lang="ru-RU" sz="1100" b="1" dirty="0">
              <a:solidFill>
                <a:srgbClr val="29B8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4830A6F9-0DBD-440A-B603-6AB572294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839" y="1452226"/>
            <a:ext cx="3688657" cy="157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SzPct val="130000"/>
              <a:defRPr/>
            </a:pPr>
            <a:endParaRPr lang="ru-RU" sz="1100" b="1" dirty="0">
              <a:solidFill>
                <a:srgbClr val="29B8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-Хороший старт</a:t>
            </a: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-Поддержать пик продуктивности</a:t>
            </a: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-Следить за кондициями</a:t>
            </a: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-Фокус на здоровье</a:t>
            </a:r>
          </a:p>
          <a:p>
            <a:pPr>
              <a:spcBef>
                <a:spcPct val="20000"/>
              </a:spcBef>
              <a:buSzPct val="130000"/>
              <a:defRPr/>
            </a:pPr>
            <a:endParaRPr lang="ru-RU" sz="1100" b="1" dirty="0">
              <a:solidFill>
                <a:srgbClr val="29B8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ct val="20000"/>
              </a:spcBef>
              <a:buSzPct val="130000"/>
              <a:defRPr/>
            </a:pPr>
            <a:endParaRPr lang="ru-RU" sz="1100" b="1" dirty="0">
              <a:solidFill>
                <a:srgbClr val="29B8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C93FCE7F-6787-4F3A-A5C9-BD27E2990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615" y="4494099"/>
            <a:ext cx="3688657" cy="157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SzPct val="130000"/>
              <a:defRPr/>
            </a:pPr>
            <a:endParaRPr lang="ru-RU" sz="1100" b="1" dirty="0">
              <a:solidFill>
                <a:srgbClr val="29B8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-Поддержка уровня надоев согласно лактационной кривой</a:t>
            </a: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-Удерживать животных в заданных кондициях</a:t>
            </a: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-Фокус на здоровье</a:t>
            </a:r>
          </a:p>
          <a:p>
            <a:pPr>
              <a:spcBef>
                <a:spcPct val="20000"/>
              </a:spcBef>
              <a:buSzPct val="130000"/>
              <a:defRPr/>
            </a:pPr>
            <a:endParaRPr lang="ru-RU" sz="1100" b="1" dirty="0">
              <a:solidFill>
                <a:srgbClr val="29B8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ct val="20000"/>
              </a:spcBef>
              <a:buSzPct val="130000"/>
              <a:defRPr/>
            </a:pPr>
            <a:endParaRPr lang="ru-RU" sz="1100" b="1" dirty="0">
              <a:solidFill>
                <a:srgbClr val="29B8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AD5D1F05-2C2E-408D-89A6-4EC7ED3AF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747" y="4430399"/>
            <a:ext cx="4087212" cy="18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SzPct val="130000"/>
              <a:defRPr/>
            </a:pPr>
            <a:endParaRPr lang="ru-RU" sz="1100" b="1" dirty="0">
              <a:solidFill>
                <a:srgbClr val="29B8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-Поддержка уровня надоев, согласно </a:t>
            </a: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лактационной кривой</a:t>
            </a: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-Контроль за кондициями</a:t>
            </a: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-Контроль за экономикой рационов </a:t>
            </a:r>
          </a:p>
          <a:p>
            <a:pPr>
              <a:spcBef>
                <a:spcPct val="20000"/>
              </a:spcBef>
              <a:buSzPct val="130000"/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-Подготовка к запуску</a:t>
            </a:r>
          </a:p>
          <a:p>
            <a:pPr>
              <a:spcBef>
                <a:spcPct val="20000"/>
              </a:spcBef>
              <a:buSzPct val="130000"/>
              <a:defRPr/>
            </a:pPr>
            <a:endParaRPr lang="ru-RU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ct val="20000"/>
              </a:spcBef>
              <a:buSzPct val="130000"/>
              <a:defRPr/>
            </a:pPr>
            <a:endParaRPr lang="ru-RU" sz="1100" b="1" dirty="0">
              <a:solidFill>
                <a:srgbClr val="29B8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9E930CA-B521-4F18-920C-5D9E362B3D69}"/>
              </a:ext>
            </a:extLst>
          </p:cNvPr>
          <p:cNvSpPr/>
          <p:nvPr/>
        </p:nvSpPr>
        <p:spPr>
          <a:xfrm>
            <a:off x="9155039" y="3119823"/>
            <a:ext cx="2904541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Премиксы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Энергетики</a:t>
            </a: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Спецпродукты</a:t>
            </a: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БВМД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48839A7-EF2A-47DF-BCA1-9B082E615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706" b="10646"/>
          <a:stretch/>
        </p:blipFill>
        <p:spPr>
          <a:xfrm>
            <a:off x="8879325" y="3082214"/>
            <a:ext cx="558729" cy="505083"/>
          </a:xfrm>
          <a:prstGeom prst="rect">
            <a:avLst/>
          </a:prstGeom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C12255E1-36BC-4872-AC57-04C4ADFE951A}"/>
              </a:ext>
            </a:extLst>
          </p:cNvPr>
          <p:cNvSpPr/>
          <p:nvPr/>
        </p:nvSpPr>
        <p:spPr>
          <a:xfrm>
            <a:off x="504551" y="3544217"/>
            <a:ext cx="1782095" cy="10220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Премиксы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Спецпродукты</a:t>
            </a:r>
          </a:p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769DD4B3-B09D-4074-9CDE-EB69228C346A}"/>
              </a:ext>
            </a:extLst>
          </p:cNvPr>
          <p:cNvSpPr/>
          <p:nvPr/>
        </p:nvSpPr>
        <p:spPr>
          <a:xfrm>
            <a:off x="2620354" y="6257761"/>
            <a:ext cx="1508263" cy="5360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Премиксы</a:t>
            </a: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БВМД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0780EBF-2EF5-4A24-A8C8-6793F008ED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706" b="10646"/>
          <a:stretch/>
        </p:blipFill>
        <p:spPr>
          <a:xfrm>
            <a:off x="130822" y="3577023"/>
            <a:ext cx="558729" cy="50508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95FB1E8-115F-4A60-BC59-E50335D9F1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706" b="10646"/>
          <a:stretch/>
        </p:blipFill>
        <p:spPr>
          <a:xfrm>
            <a:off x="2301451" y="6305535"/>
            <a:ext cx="558729" cy="50508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311935D-A80B-4B0B-8F7C-AA6BEA403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706" b="10646"/>
          <a:stretch/>
        </p:blipFill>
        <p:spPr>
          <a:xfrm>
            <a:off x="10069814" y="6215172"/>
            <a:ext cx="558729" cy="5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1" grpId="0"/>
      <p:bldP spid="37" grpId="0"/>
      <p:bldP spid="38" grpId="0"/>
      <p:bldP spid="45" grpId="0"/>
      <p:bldP spid="4" grpId="0" animBg="1"/>
      <p:bldP spid="50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1297895" y="565889"/>
            <a:ext cx="9357985" cy="80521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ПРЕИМУЩЕСТВА КОРМОВОЙ ПРОГРАММЫ ОТ КОМПАНИИ МУСТАНГ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B008F77-04C0-4870-BA6C-4E993D782F33}"/>
              </a:ext>
            </a:extLst>
          </p:cNvPr>
          <p:cNvSpPr txBox="1">
            <a:spLocks/>
          </p:cNvSpPr>
          <p:nvPr/>
        </p:nvSpPr>
        <p:spPr>
          <a:xfrm>
            <a:off x="521280" y="1955982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ru-RU" dirty="0">
              <a:solidFill>
                <a:srgbClr val="00C8D7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97A7F50-D8E6-4D37-AF89-0E30C99C1368}"/>
              </a:ext>
            </a:extLst>
          </p:cNvPr>
          <p:cNvSpPr txBox="1">
            <a:spLocks/>
          </p:cNvSpPr>
          <p:nvPr/>
        </p:nvSpPr>
        <p:spPr>
          <a:xfrm>
            <a:off x="1176147" y="1598081"/>
            <a:ext cx="10018494" cy="1175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Большой выбор  эффективных кормовых продуктов, для решения конкретных задач во всех </a:t>
            </a:r>
          </a:p>
          <a:p>
            <a:pPr algn="ctr"/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физиологических группах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B6873-03A1-4F07-BACE-1D2B9CF805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706" b="10646"/>
          <a:stretch/>
        </p:blipFill>
        <p:spPr>
          <a:xfrm>
            <a:off x="764761" y="1640881"/>
            <a:ext cx="558729" cy="50508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A6B5892-5D66-4762-94AF-97B0B4DA6658}"/>
              </a:ext>
            </a:extLst>
          </p:cNvPr>
          <p:cNvSpPr txBox="1">
            <a:spLocks/>
          </p:cNvSpPr>
          <p:nvPr/>
        </p:nvSpPr>
        <p:spPr>
          <a:xfrm>
            <a:off x="1176147" y="3061834"/>
            <a:ext cx="10413101" cy="12711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Актуальность для молочных ферм любого уровня молочной продуктивности с упором на экономическую эффективность и здоровье животных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rgbClr val="00C8D7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DDB55B2-8CC7-4DE2-97F2-58043AB91CE1}"/>
              </a:ext>
            </a:extLst>
          </p:cNvPr>
          <p:cNvSpPr txBox="1">
            <a:spLocks/>
          </p:cNvSpPr>
          <p:nvPr/>
        </p:nvSpPr>
        <p:spPr>
          <a:xfrm>
            <a:off x="1385886" y="4378817"/>
            <a:ext cx="9760583" cy="11728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Расчет рационов на современных кормовых программах 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по принятым мировым нормам питательности</a:t>
            </a:r>
          </a:p>
          <a:p>
            <a:endParaRPr lang="ru-RU" dirty="0">
              <a:solidFill>
                <a:srgbClr val="00C8D7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2AF24AB-028F-4887-85FB-A7330CAE2813}"/>
              </a:ext>
            </a:extLst>
          </p:cNvPr>
          <p:cNvSpPr txBox="1">
            <a:spLocks/>
          </p:cNvSpPr>
          <p:nvPr/>
        </p:nvSpPr>
        <p:spPr>
          <a:xfrm>
            <a:off x="1651378" y="5852344"/>
            <a:ext cx="9183155" cy="7362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900" dirty="0">
                <a:solidFill>
                  <a:schemeClr val="bg2">
                    <a:lumMod val="50000"/>
                  </a:schemeClr>
                </a:solidFill>
              </a:rPr>
              <a:t>Проведение технологического аудита. Комплексное техническое сопровождение</a:t>
            </a:r>
          </a:p>
          <a:p>
            <a:endParaRPr lang="ru-RU" dirty="0">
              <a:solidFill>
                <a:srgbClr val="00C8D7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9D407F-1D15-4317-B683-C2E0FA8793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706" b="10646"/>
          <a:stretch/>
        </p:blipFill>
        <p:spPr>
          <a:xfrm>
            <a:off x="764762" y="4406161"/>
            <a:ext cx="558729" cy="5050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A1207B0-57EF-4C15-B7ED-B67E0E24D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706" b="10646"/>
          <a:stretch/>
        </p:blipFill>
        <p:spPr>
          <a:xfrm>
            <a:off x="739166" y="3119096"/>
            <a:ext cx="558729" cy="5050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3BEC3B-6E6B-4739-B110-B6D8CD17DB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706" b="10646"/>
          <a:stretch/>
        </p:blipFill>
        <p:spPr>
          <a:xfrm>
            <a:off x="764763" y="5975633"/>
            <a:ext cx="558729" cy="5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2057400" y="2770942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ЧТО ТАКОЕ ПРАВИЛЬНОЕ КОРМЛЕНИЕ?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1DDAD1C-6D13-4D01-B63F-3E7D54BACE47}"/>
              </a:ext>
            </a:extLst>
          </p:cNvPr>
          <p:cNvSpPr txBox="1">
            <a:spLocks/>
          </p:cNvSpPr>
          <p:nvPr/>
        </p:nvSpPr>
        <p:spPr>
          <a:xfrm>
            <a:off x="10799544" y="6356350"/>
            <a:ext cx="554255" cy="3428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74D97F68-CC38-3C48-B083-3B4A1457065E}" type="slidenum">
              <a:rPr lang="en-US" sz="1200" smtClean="0">
                <a:solidFill>
                  <a:srgbClr val="00C8D7"/>
                </a:solidFill>
                <a:latin typeface="PF Bulletin Sans Pro" panose="02000506040000020004" pitchFamily="2" charset="0"/>
              </a:rPr>
              <a:pPr defTabSz="457200"/>
              <a:t>2</a:t>
            </a:fld>
            <a:endParaRPr lang="en-US" sz="1200" dirty="0">
              <a:solidFill>
                <a:srgbClr val="00C8D7"/>
              </a:solidFill>
              <a:latin typeface="PF Bulletin Sans Pro" panose="0200050604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023C9C-653A-40B4-B3D3-862DEE1DE6D0}"/>
              </a:ext>
            </a:extLst>
          </p:cNvPr>
          <p:cNvSpPr txBox="1">
            <a:spLocks/>
          </p:cNvSpPr>
          <p:nvPr/>
        </p:nvSpPr>
        <p:spPr>
          <a:xfrm>
            <a:off x="1028700" y="4072243"/>
            <a:ext cx="10134600" cy="16027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«Удовлетворение потребностей животного в питательных веществах в зависимости от их продуктивности и физиологического состояния»</a:t>
            </a:r>
          </a:p>
        </p:txBody>
      </p:sp>
    </p:spTree>
    <p:extLst>
      <p:ext uri="{BB962C8B-B14F-4D97-AF65-F5344CB8AC3E}">
        <p14:creationId xmlns:p14="http://schemas.microsoft.com/office/powerpoint/2010/main" val="26607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09590" y="736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D481EF-92EF-4F4D-9D79-7F2208E75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D1324D4-50AE-484A-93C9-D5BAE91F44F2}"/>
              </a:ext>
            </a:extLst>
          </p:cNvPr>
          <p:cNvSpPr txBox="1">
            <a:spLocks/>
          </p:cNvSpPr>
          <p:nvPr/>
        </p:nvSpPr>
        <p:spPr>
          <a:xfrm>
            <a:off x="421241" y="2365672"/>
            <a:ext cx="11160815" cy="27801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Любите своих коров!</a:t>
            </a:r>
          </a:p>
          <a:p>
            <a:pPr algn="ctr"/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Они делают деньги, давая молоко….или создают убытки, давая мало молока!</a:t>
            </a:r>
          </a:p>
        </p:txBody>
      </p:sp>
    </p:spTree>
    <p:extLst>
      <p:ext uri="{BB962C8B-B14F-4D97-AF65-F5344CB8AC3E}">
        <p14:creationId xmlns:p14="http://schemas.microsoft.com/office/powerpoint/2010/main" val="24377117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4FAEC1-261A-40FC-AA07-CF526A1413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0560" y="607325"/>
            <a:ext cx="1842984" cy="56483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2095048-169B-4F04-8B8F-DA57D8329939}"/>
              </a:ext>
            </a:extLst>
          </p:cNvPr>
          <p:cNvSpPr txBox="1">
            <a:spLocks/>
          </p:cNvSpPr>
          <p:nvPr/>
        </p:nvSpPr>
        <p:spPr>
          <a:xfrm>
            <a:off x="1970925" y="2359607"/>
            <a:ext cx="8250149" cy="27801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</a:p>
          <a:p>
            <a:pPr algn="ctr"/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Назарларыңызға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рахмет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409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646282" y="479805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ПОТЕНЦИАЛ КОРМЛЕНИЯ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1DDAD1C-6D13-4D01-B63F-3E7D54BACE47}"/>
              </a:ext>
            </a:extLst>
          </p:cNvPr>
          <p:cNvSpPr txBox="1">
            <a:spLocks/>
          </p:cNvSpPr>
          <p:nvPr/>
        </p:nvSpPr>
        <p:spPr>
          <a:xfrm>
            <a:off x="10799544" y="6356350"/>
            <a:ext cx="554255" cy="3428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74D97F68-CC38-3C48-B083-3B4A1457065E}" type="slidenum">
              <a:rPr lang="en-US" sz="1200" smtClean="0">
                <a:solidFill>
                  <a:srgbClr val="00C8D7"/>
                </a:solidFill>
                <a:latin typeface="PF Bulletin Sans Pro" panose="02000506040000020004" pitchFamily="2" charset="0"/>
              </a:rPr>
              <a:pPr defTabSz="457200"/>
              <a:t>3</a:t>
            </a:fld>
            <a:endParaRPr lang="en-US" sz="1200" dirty="0">
              <a:solidFill>
                <a:srgbClr val="00C8D7"/>
              </a:solidFill>
              <a:latin typeface="PF Bulletin Sans Pro" panose="0200050604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A583160B-DF5E-4C84-9CCB-36A350455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57" y="2204720"/>
            <a:ext cx="5174703" cy="38778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9F31A2-909D-497C-A6EF-5A81F2E0E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360" y="2113280"/>
            <a:ext cx="6644640" cy="39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646282" y="479805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ЧТО ТАКОЕ ЭФФЕКТИВНОЕ КОРМЛЕНИЕ?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1DDAD1C-6D13-4D01-B63F-3E7D54BACE47}"/>
              </a:ext>
            </a:extLst>
          </p:cNvPr>
          <p:cNvSpPr txBox="1">
            <a:spLocks/>
          </p:cNvSpPr>
          <p:nvPr/>
        </p:nvSpPr>
        <p:spPr>
          <a:xfrm>
            <a:off x="10799544" y="6356350"/>
            <a:ext cx="554255" cy="3428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74D97F68-CC38-3C48-B083-3B4A1457065E}" type="slidenum">
              <a:rPr lang="en-US" sz="1200" smtClean="0">
                <a:solidFill>
                  <a:srgbClr val="00C8D7"/>
                </a:solidFill>
                <a:latin typeface="PF Bulletin Sans Pro" panose="02000506040000020004" pitchFamily="2" charset="0"/>
              </a:rPr>
              <a:pPr defTabSz="457200"/>
              <a:t>4</a:t>
            </a:fld>
            <a:endParaRPr lang="en-US" sz="1200" dirty="0">
              <a:solidFill>
                <a:srgbClr val="00C8D7"/>
              </a:solidFill>
              <a:latin typeface="PF Bulletin Sans Pro" panose="0200050604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DDED76B-43D4-48F9-9FD4-39AA11351C47}"/>
              </a:ext>
            </a:extLst>
          </p:cNvPr>
          <p:cNvSpPr txBox="1">
            <a:spLocks/>
          </p:cNvSpPr>
          <p:nvPr/>
        </p:nvSpPr>
        <p:spPr>
          <a:xfrm>
            <a:off x="809991" y="2927888"/>
            <a:ext cx="10738162" cy="80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Получение максимальной прибыли через кормление</a:t>
            </a:r>
          </a:p>
        </p:txBody>
      </p:sp>
    </p:spTree>
    <p:extLst>
      <p:ext uri="{BB962C8B-B14F-4D97-AF65-F5344CB8AC3E}">
        <p14:creationId xmlns:p14="http://schemas.microsoft.com/office/powerpoint/2010/main" val="61047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6195317" y="1817103"/>
            <a:ext cx="5763802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КОРМА – ОСНОВНАЯ СТАТЬЯ РАСХОДОВ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1DDAD1C-6D13-4D01-B63F-3E7D54BACE47}"/>
              </a:ext>
            </a:extLst>
          </p:cNvPr>
          <p:cNvSpPr txBox="1">
            <a:spLocks/>
          </p:cNvSpPr>
          <p:nvPr/>
        </p:nvSpPr>
        <p:spPr>
          <a:xfrm>
            <a:off x="10799544" y="6356350"/>
            <a:ext cx="554255" cy="3428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74D97F68-CC38-3C48-B083-3B4A1457065E}" type="slidenum">
              <a:rPr lang="en-US" sz="1200" smtClean="0">
                <a:solidFill>
                  <a:srgbClr val="00C8D7"/>
                </a:solidFill>
                <a:latin typeface="PF Bulletin Sans Pro" panose="02000506040000020004" pitchFamily="2" charset="0"/>
              </a:rPr>
              <a:pPr defTabSz="457200"/>
              <a:t>5</a:t>
            </a:fld>
            <a:endParaRPr lang="en-US" sz="1200" dirty="0">
              <a:solidFill>
                <a:srgbClr val="00C8D7"/>
              </a:solidFill>
              <a:latin typeface="PF Bulletin Sans Pro" panose="0200050604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pic>
        <p:nvPicPr>
          <p:cNvPr id="6" name="Picture 2" descr="koe eten">
            <a:extLst>
              <a:ext uri="{FF2B5EF4-FFF2-40B4-BE49-F238E27FC236}">
                <a16:creationId xmlns:a16="http://schemas.microsoft.com/office/drawing/2014/main" id="{21ECF902-78D3-4640-B844-CDCBB21E1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5" y="2438049"/>
            <a:ext cx="4696862" cy="278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1">
            <a:extLst>
              <a:ext uri="{FF2B5EF4-FFF2-40B4-BE49-F238E27FC236}">
                <a16:creationId xmlns:a16="http://schemas.microsoft.com/office/drawing/2014/main" id="{CD51C855-6CF6-4C2B-A253-9390BBE0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42" y="5524378"/>
            <a:ext cx="10515600" cy="4351338"/>
          </a:xfrm>
        </p:spPr>
        <p:txBody>
          <a:bodyPr>
            <a:normAutofit/>
          </a:bodyPr>
          <a:lstStyle/>
          <a:p>
            <a:pPr marL="0" indent="0"/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Затраты на корма могут составлять более 50% </a:t>
            </a:r>
          </a:p>
          <a:p>
            <a:pPr marL="0" indent="0"/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От эффективности кормления напрямую зависит прибыль</a:t>
            </a:r>
          </a:p>
          <a:p>
            <a:pPr marL="0" indent="0"/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/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7DD3B287-0C2B-41B8-B9F6-E24CCE121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554282"/>
              </p:ext>
            </p:extLst>
          </p:nvPr>
        </p:nvGraphicFramePr>
        <p:xfrm>
          <a:off x="6893232" y="1971910"/>
          <a:ext cx="4921251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34B50F6-3F9E-4E45-9EB8-AC3C542D8730}"/>
              </a:ext>
            </a:extLst>
          </p:cNvPr>
          <p:cNvSpPr txBox="1">
            <a:spLocks/>
          </p:cNvSpPr>
          <p:nvPr/>
        </p:nvSpPr>
        <p:spPr>
          <a:xfrm>
            <a:off x="699933" y="578256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КОРМА – ОСНОВНАЯ СТАТЬЯ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402066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-48524" y="575228"/>
            <a:ext cx="10134600" cy="80521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ЭВОЛЮЦИЯ ОЦЕНКИ ЭКОНОМИЧЕСКОЙ ЭФФЕКТИВНОСТИ КОРМЛЕНИЯ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1DDAD1C-6D13-4D01-B63F-3E7D54BACE47}"/>
              </a:ext>
            </a:extLst>
          </p:cNvPr>
          <p:cNvSpPr txBox="1">
            <a:spLocks/>
          </p:cNvSpPr>
          <p:nvPr/>
        </p:nvSpPr>
        <p:spPr>
          <a:xfrm>
            <a:off x="10799544" y="6356350"/>
            <a:ext cx="554255" cy="3428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74D97F68-CC38-3C48-B083-3B4A1457065E}" type="slidenum">
              <a:rPr lang="en-US" sz="1200" smtClean="0">
                <a:solidFill>
                  <a:srgbClr val="00C8D7"/>
                </a:solidFill>
                <a:latin typeface="PF Bulletin Sans Pro" panose="02000506040000020004" pitchFamily="2" charset="0"/>
              </a:rPr>
              <a:pPr defTabSz="457200"/>
              <a:t>6</a:t>
            </a:fld>
            <a:endParaRPr lang="en-US" sz="1200" dirty="0">
              <a:solidFill>
                <a:srgbClr val="00C8D7"/>
              </a:solidFill>
              <a:latin typeface="PF Bulletin Sans Pro" panose="0200050604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9F027988-869B-497A-AA2B-E361EF98489D}"/>
              </a:ext>
            </a:extLst>
          </p:cNvPr>
          <p:cNvSpPr/>
          <p:nvPr/>
        </p:nvSpPr>
        <p:spPr>
          <a:xfrm>
            <a:off x="2269672" y="2255101"/>
            <a:ext cx="8728566" cy="3333981"/>
          </a:xfrm>
          <a:custGeom>
            <a:avLst/>
            <a:gdLst>
              <a:gd name="connsiteX0" fmla="*/ 262568 w 9106765"/>
              <a:gd name="connsiteY0" fmla="*/ 4687746 h 4687746"/>
              <a:gd name="connsiteX1" fmla="*/ 277558 w 9106765"/>
              <a:gd name="connsiteY1" fmla="*/ 3533503 h 4687746"/>
              <a:gd name="connsiteX2" fmla="*/ 3110699 w 9106765"/>
              <a:gd name="connsiteY2" fmla="*/ 3458552 h 4687746"/>
              <a:gd name="connsiteX3" fmla="*/ 3455473 w 9106765"/>
              <a:gd name="connsiteY3" fmla="*/ 1989516 h 4687746"/>
              <a:gd name="connsiteX4" fmla="*/ 6303604 w 9106765"/>
              <a:gd name="connsiteY4" fmla="*/ 1824625 h 4687746"/>
              <a:gd name="connsiteX5" fmla="*/ 6678358 w 9106765"/>
              <a:gd name="connsiteY5" fmla="*/ 265648 h 4687746"/>
              <a:gd name="connsiteX6" fmla="*/ 9106765 w 9106765"/>
              <a:gd name="connsiteY6" fmla="*/ 25805 h 468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6765" h="4687746">
                <a:moveTo>
                  <a:pt x="262568" y="4687746"/>
                </a:moveTo>
                <a:cubicBezTo>
                  <a:pt x="32719" y="4213057"/>
                  <a:pt x="-197130" y="3738369"/>
                  <a:pt x="277558" y="3533503"/>
                </a:cubicBezTo>
                <a:cubicBezTo>
                  <a:pt x="752246" y="3328637"/>
                  <a:pt x="2581046" y="3715883"/>
                  <a:pt x="3110699" y="3458552"/>
                </a:cubicBezTo>
                <a:cubicBezTo>
                  <a:pt x="3640352" y="3201221"/>
                  <a:pt x="2923322" y="2261837"/>
                  <a:pt x="3455473" y="1989516"/>
                </a:cubicBezTo>
                <a:cubicBezTo>
                  <a:pt x="3987624" y="1717195"/>
                  <a:pt x="5766457" y="2111936"/>
                  <a:pt x="6303604" y="1824625"/>
                </a:cubicBezTo>
                <a:cubicBezTo>
                  <a:pt x="6840751" y="1537314"/>
                  <a:pt x="6211165" y="565451"/>
                  <a:pt x="6678358" y="265648"/>
                </a:cubicBezTo>
                <a:cubicBezTo>
                  <a:pt x="7145551" y="-34155"/>
                  <a:pt x="8654562" y="-21664"/>
                  <a:pt x="9106765" y="25805"/>
                </a:cubicBezTo>
              </a:path>
            </a:pathLst>
          </a:custGeom>
          <a:noFill/>
          <a:ln w="101600">
            <a:solidFill>
              <a:srgbClr val="00C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F3526-0A62-42A1-9215-7690F8AACBF3}"/>
              </a:ext>
            </a:extLst>
          </p:cNvPr>
          <p:cNvSpPr txBox="1"/>
          <p:nvPr/>
        </p:nvSpPr>
        <p:spPr>
          <a:xfrm>
            <a:off x="-291401" y="4450256"/>
            <a:ext cx="2970328" cy="7901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Oswald" pitchFamily="2" charset="-52"/>
              </a:rPr>
              <a:t>СТОИМОСТЬ РАЦИОНА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Oswald" pitchFamily="2" charset="-52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Oswald" pitchFamily="2" charset="-52"/>
              </a:rPr>
              <a:t>ТЕНГЕ/СУТ</a:t>
            </a:r>
            <a:endParaRPr lang="ru-RU" sz="1400" b="1" kern="1200" dirty="0">
              <a:solidFill>
                <a:schemeClr val="bg2">
                  <a:lumMod val="50000"/>
                </a:schemeClr>
              </a:solidFill>
              <a:latin typeface="Oswald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3ACA3-1FF3-4C9E-B95B-2059F30D0924}"/>
              </a:ext>
            </a:extLst>
          </p:cNvPr>
          <p:cNvSpPr txBox="1"/>
          <p:nvPr/>
        </p:nvSpPr>
        <p:spPr>
          <a:xfrm>
            <a:off x="5193340" y="2521402"/>
            <a:ext cx="2970328" cy="8300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Oswald" pitchFamily="2" charset="-52"/>
              </a:rPr>
              <a:t>СЕБЕСТОИМОСТЬ 1 ЛИТРА МОЛОКА,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Oswald" pitchFamily="2" charset="-52"/>
              </a:rPr>
              <a:t>ТЕНГЕ/Л</a:t>
            </a:r>
            <a:endParaRPr lang="ru-RU" b="1" kern="1200" dirty="0">
              <a:solidFill>
                <a:schemeClr val="bg2">
                  <a:lumMod val="50000"/>
                </a:schemeClr>
              </a:solidFill>
              <a:latin typeface="Oswa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8C7BE1-992F-4015-94D3-8768DED6B115}"/>
              </a:ext>
            </a:extLst>
          </p:cNvPr>
          <p:cNvSpPr txBox="1"/>
          <p:nvPr/>
        </p:nvSpPr>
        <p:spPr>
          <a:xfrm>
            <a:off x="8395203" y="1268918"/>
            <a:ext cx="2970328" cy="668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Oswald" pitchFamily="2" charset="-52"/>
              </a:rPr>
              <a:t>СКОЛЬКО ЗАРАБАТЫВАЕТ КОРОВА В СУТКИ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Oswald" pitchFamily="2" charset="-52"/>
              </a:rPr>
              <a:t>ТЕНГЕ</a:t>
            </a:r>
            <a:r>
              <a:rPr lang="ru-RU" sz="1400" b="1" kern="1200" dirty="0">
                <a:solidFill>
                  <a:schemeClr val="bg2">
                    <a:lumMod val="50000"/>
                  </a:schemeClr>
                </a:solidFill>
                <a:latin typeface="Oswald" pitchFamily="2" charset="-52"/>
              </a:rPr>
              <a:t>/ГОЛ/СУТ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70B0C2-01BA-40E9-A7D0-2DF5B66B2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64968" y="4484693"/>
            <a:ext cx="1435683" cy="16615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DDCE1C-3E99-438C-8347-F377106E8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904" y="4707356"/>
            <a:ext cx="2343709" cy="13320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F9B234-F64B-4F97-BCC1-AEA69468EFFA}"/>
              </a:ext>
            </a:extLst>
          </p:cNvPr>
          <p:cNvSpPr txBox="1"/>
          <p:nvPr/>
        </p:nvSpPr>
        <p:spPr>
          <a:xfrm>
            <a:off x="2048448" y="3461199"/>
            <a:ext cx="2970328" cy="8300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Oswald" pitchFamily="2" charset="-52"/>
              </a:rPr>
              <a:t>СЕБЕСТОИМОСТЬ 1 СВ РАЦИОНА,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Oswald" pitchFamily="2" charset="-52"/>
              </a:rPr>
              <a:t>ТЕНГЕ/КГ</a:t>
            </a:r>
            <a:endParaRPr lang="ru-RU" b="1" kern="1200" dirty="0">
              <a:solidFill>
                <a:schemeClr val="bg2">
                  <a:lumMod val="50000"/>
                </a:schemeClr>
              </a:solidFill>
              <a:latin typeface="Oswa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56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53650" y="566756"/>
            <a:ext cx="10134600" cy="80521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ПОКАЗАТЕЛИ ЭФФЕКТИВНОГО КОРМЛЕНИЯ.ЧТО ВАЖНО ДЛЯ МОЛОЧНОЙ ФЕРМЫ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8F5698B1-E0CE-424E-9EC9-34298FA4093C}"/>
              </a:ext>
            </a:extLst>
          </p:cNvPr>
          <p:cNvSpPr/>
          <p:nvPr/>
        </p:nvSpPr>
        <p:spPr>
          <a:xfrm>
            <a:off x="266053" y="4775674"/>
            <a:ext cx="2615196" cy="1134118"/>
          </a:xfrm>
          <a:prstGeom prst="round2DiagRect">
            <a:avLst/>
          </a:prstGeom>
          <a:solidFill>
            <a:srgbClr val="9170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рациона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6471D0B6-CC3D-4403-8E1C-CC4A2D9DDAE5}"/>
              </a:ext>
            </a:extLst>
          </p:cNvPr>
          <p:cNvSpPr/>
          <p:nvPr/>
        </p:nvSpPr>
        <p:spPr>
          <a:xfrm>
            <a:off x="348073" y="1500912"/>
            <a:ext cx="2615196" cy="1014641"/>
          </a:xfrm>
          <a:prstGeom prst="round2DiagRect">
            <a:avLst/>
          </a:prstGeom>
          <a:solidFill>
            <a:srgbClr val="9170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Надой на корову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916E3806-1185-462C-8AE8-7658AABF029D}"/>
              </a:ext>
            </a:extLst>
          </p:cNvPr>
          <p:cNvSpPr/>
          <p:nvPr/>
        </p:nvSpPr>
        <p:spPr>
          <a:xfrm>
            <a:off x="332945" y="2579521"/>
            <a:ext cx="2605265" cy="1015663"/>
          </a:xfrm>
          <a:prstGeom prst="round2DiagRect">
            <a:avLst/>
          </a:prstGeom>
          <a:solidFill>
            <a:srgbClr val="9170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жира и белка </a:t>
            </a:r>
            <a:r>
              <a:rPr lang="ru-RU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молоке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91D3C462-7864-439C-A1E5-328F7AA82341}"/>
              </a:ext>
            </a:extLst>
          </p:cNvPr>
          <p:cNvSpPr/>
          <p:nvPr/>
        </p:nvSpPr>
        <p:spPr>
          <a:xfrm>
            <a:off x="317521" y="3709919"/>
            <a:ext cx="2621035" cy="1015663"/>
          </a:xfrm>
          <a:prstGeom prst="round2DiagRect">
            <a:avLst/>
          </a:prstGeom>
          <a:solidFill>
            <a:srgbClr val="9170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заболеваемости  животных (ацидоз, ламинит, </a:t>
            </a:r>
            <a:r>
              <a:rPr lang="ru-RU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кетоз</a:t>
            </a:r>
            <a:r>
              <a:rPr lang="ru-RU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8EB1E9-0E47-44DA-8E14-7C10ADE9D5F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9891" y="1500911"/>
            <a:ext cx="6400800" cy="56039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187EF9-32C4-4D83-AD22-C0F0BDD6CCC2}"/>
              </a:ext>
            </a:extLst>
          </p:cNvPr>
          <p:cNvSpPr txBox="1"/>
          <p:nvPr/>
        </p:nvSpPr>
        <p:spPr>
          <a:xfrm>
            <a:off x="2881250" y="4881068"/>
            <a:ext cx="2239700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 предлагаемый показатель для тендера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8D0ED-778D-4169-8143-367FBD747CAE}"/>
              </a:ext>
            </a:extLst>
          </p:cNvPr>
          <p:cNvSpPr txBox="1"/>
          <p:nvPr/>
        </p:nvSpPr>
        <p:spPr>
          <a:xfrm>
            <a:off x="2964265" y="1476320"/>
            <a:ext cx="3160429" cy="10772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Важный для фермы показатель, напрямую влияющий на ее эффективность и развитие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81CC02-FD30-4D16-BBFD-295D3F9980EB}"/>
              </a:ext>
            </a:extLst>
          </p:cNvPr>
          <p:cNvSpPr txBox="1"/>
          <p:nvPr/>
        </p:nvSpPr>
        <p:spPr>
          <a:xfrm>
            <a:off x="2987078" y="2675693"/>
            <a:ext cx="2644200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Показатели, влияющие на прибыльность фермы, потребности МПЗ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D6D1B4-CA90-4E8F-AB39-FB801369037D}"/>
              </a:ext>
            </a:extLst>
          </p:cNvPr>
          <p:cNvSpPr txBox="1"/>
          <p:nvPr/>
        </p:nvSpPr>
        <p:spPr>
          <a:xfrm>
            <a:off x="2954512" y="3756085"/>
            <a:ext cx="2504590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Важные показатели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</a:t>
            </a:r>
            <a:r>
              <a: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поддержания высокой продуктивности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B92FC1-7105-4C3E-B49E-51335D732EF4}"/>
              </a:ext>
            </a:extLst>
          </p:cNvPr>
          <p:cNvSpPr txBox="1"/>
          <p:nvPr/>
        </p:nvSpPr>
        <p:spPr>
          <a:xfrm>
            <a:off x="6525395" y="1371969"/>
            <a:ext cx="5649791" cy="2308324"/>
          </a:xfrm>
          <a:prstGeom prst="rect">
            <a:avLst/>
          </a:prstGeom>
          <a:noFill/>
          <a:ln w="47625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rgbClr val="53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IOFC </a:t>
            </a:r>
            <a:endParaRPr lang="en-US" sz="3200" b="0" i="0" u="none" strike="noStrike" baseline="0" dirty="0">
              <a:solidFill>
                <a:srgbClr val="5382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b="1" i="0" u="none" strike="noStrike" baseline="0" dirty="0">
                <a:solidFill>
                  <a:srgbClr val="53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(income over feed cost) </a:t>
            </a:r>
            <a:endParaRPr lang="en-US" sz="3200" b="0" i="0" u="none" strike="noStrike" baseline="0" dirty="0">
              <a:solidFill>
                <a:srgbClr val="5382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i="0" u="none" strike="noStrike" baseline="0" dirty="0">
                <a:solidFill>
                  <a:srgbClr val="53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endParaRPr lang="ru-RU" sz="2400" b="0" i="0" u="none" strike="noStrike" baseline="0" dirty="0">
              <a:solidFill>
                <a:srgbClr val="5382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i="0" u="none" strike="noStrike" baseline="0" dirty="0">
                <a:solidFill>
                  <a:srgbClr val="53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 от реализации молока – Затраты на корма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370AD7DA-7597-4A24-AE2A-04F94EA7BC1D}"/>
              </a:ext>
            </a:extLst>
          </p:cNvPr>
          <p:cNvSpPr/>
          <p:nvPr/>
        </p:nvSpPr>
        <p:spPr>
          <a:xfrm>
            <a:off x="279086" y="5981544"/>
            <a:ext cx="4724776" cy="706518"/>
          </a:xfrm>
          <a:prstGeom prst="round2DiagRect">
            <a:avLst/>
          </a:prstGeom>
          <a:solidFill>
            <a:srgbClr val="9170A5">
              <a:alpha val="2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: скругленные противолежащие углы 19">
            <a:extLst>
              <a:ext uri="{FF2B5EF4-FFF2-40B4-BE49-F238E27FC236}">
                <a16:creationId xmlns:a16="http://schemas.microsoft.com/office/drawing/2014/main" id="{9376FAF3-66B4-4CA2-B57B-3EC09A5F322E}"/>
              </a:ext>
            </a:extLst>
          </p:cNvPr>
          <p:cNvSpPr/>
          <p:nvPr/>
        </p:nvSpPr>
        <p:spPr>
          <a:xfrm>
            <a:off x="266053" y="5959884"/>
            <a:ext cx="2615196" cy="706518"/>
          </a:xfrm>
          <a:prstGeom prst="round2DiagRect">
            <a:avLst/>
          </a:prstGeom>
          <a:solidFill>
            <a:srgbClr val="9170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ругие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показатели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FD5EB97F-1270-4BD3-9904-B27265457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19" y="3835247"/>
            <a:ext cx="1311508" cy="131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авая фигурная скобка 21">
            <a:extLst>
              <a:ext uri="{FF2B5EF4-FFF2-40B4-BE49-F238E27FC236}">
                <a16:creationId xmlns:a16="http://schemas.microsoft.com/office/drawing/2014/main" id="{F458CB1D-8DFD-428D-B9B5-8361B91983F2}"/>
              </a:ext>
            </a:extLst>
          </p:cNvPr>
          <p:cNvSpPr/>
          <p:nvPr/>
        </p:nvSpPr>
        <p:spPr>
          <a:xfrm>
            <a:off x="5941833" y="1285017"/>
            <a:ext cx="617330" cy="5345137"/>
          </a:xfrm>
          <a:prstGeom prst="rightBrace">
            <a:avLst>
              <a:gd name="adj1" fmla="val 61112"/>
              <a:gd name="adj2" fmla="val 50000"/>
            </a:avLst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213EAF-E18F-41DC-BCAD-9CF3E540E5E9}"/>
              </a:ext>
            </a:extLst>
          </p:cNvPr>
          <p:cNvSpPr txBox="1"/>
          <p:nvPr/>
        </p:nvSpPr>
        <p:spPr>
          <a:xfrm>
            <a:off x="6683138" y="5354992"/>
            <a:ext cx="5266344" cy="89255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8599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Ключевой показатель эффективной  программы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8599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КОРМЛЕНИЯ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8599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149B085-A2A8-4636-B078-8A730311E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3606091"/>
              </p:ext>
            </p:extLst>
          </p:nvPr>
        </p:nvGraphicFramePr>
        <p:xfrm>
          <a:off x="838200" y="1365583"/>
          <a:ext cx="10918515" cy="474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403B1-2CB0-4708-B73A-A39EBB630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40"/>
            <a:r>
              <a:rPr lang="en-US">
                <a:solidFill>
                  <a:srgbClr val="FFFFFF"/>
                </a:solidFill>
              </a:rPr>
              <a:t>| </a:t>
            </a:r>
            <a:fld id="{111DC593-6F2A-854C-9E59-23F5567D7CEC}" type="slidenum">
              <a:rPr lang="en-US">
                <a:solidFill>
                  <a:srgbClr val="FFFFFF"/>
                </a:solidFill>
              </a:rPr>
              <a:pPr defTabSz="1219140"/>
              <a:t>8</a:t>
            </a:fld>
            <a:r>
              <a:rPr lang="en-US">
                <a:solidFill>
                  <a:srgbClr val="FFFFFF"/>
                </a:solidFill>
              </a:rPr>
              <a:t> |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C08A9CF-A153-4849-B76B-157DA2C38F75}"/>
              </a:ext>
            </a:extLst>
          </p:cNvPr>
          <p:cNvCxnSpPr>
            <a:cxnSpLocks/>
          </p:cNvCxnSpPr>
          <p:nvPr/>
        </p:nvCxnSpPr>
        <p:spPr>
          <a:xfrm>
            <a:off x="8833040" y="168365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FD1E81C2-A7DB-44D2-9025-4AE44C724822}"/>
              </a:ext>
            </a:extLst>
          </p:cNvPr>
          <p:cNvSpPr/>
          <p:nvPr/>
        </p:nvSpPr>
        <p:spPr>
          <a:xfrm rot="16200000">
            <a:off x="8507907" y="4326111"/>
            <a:ext cx="76200" cy="60959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7CB5A125-3ECE-4015-8F29-788170FA11C2}"/>
              </a:ext>
            </a:extLst>
          </p:cNvPr>
          <p:cNvSpPr txBox="1">
            <a:spLocks/>
          </p:cNvSpPr>
          <p:nvPr/>
        </p:nvSpPr>
        <p:spPr>
          <a:xfrm>
            <a:off x="0" y="5177316"/>
            <a:ext cx="3837511" cy="87024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i="0" kern="1200" cap="none" spc="80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Эффективная программа кормления непосредственно определяет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IOF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С!!!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D863C06-3308-4455-95A2-F04B506BF283}"/>
              </a:ext>
            </a:extLst>
          </p:cNvPr>
          <p:cNvSpPr/>
          <p:nvPr/>
        </p:nvSpPr>
        <p:spPr>
          <a:xfrm>
            <a:off x="3195262" y="1251827"/>
            <a:ext cx="6513817" cy="5526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9D976B2-A5E1-43DC-80EF-D0543CEBCD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C65E68B-D6D4-4FCC-A675-6758EF4931AC}"/>
              </a:ext>
            </a:extLst>
          </p:cNvPr>
          <p:cNvSpPr txBox="1">
            <a:spLocks/>
          </p:cNvSpPr>
          <p:nvPr/>
        </p:nvSpPr>
        <p:spPr>
          <a:xfrm>
            <a:off x="148065" y="560369"/>
            <a:ext cx="10134600" cy="805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«ДЕРЕВО ЭФФЕКТИВНОСТИ» СРЕДНЕЙ КОРОВЫ</a:t>
            </a:r>
          </a:p>
        </p:txBody>
      </p:sp>
    </p:spTree>
    <p:extLst>
      <p:ext uri="{BB962C8B-B14F-4D97-AF65-F5344CB8AC3E}">
        <p14:creationId xmlns:p14="http://schemas.microsoft.com/office/powerpoint/2010/main" val="28127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893A87-A372-4C8C-85A9-0F1D9D1324FF}"/>
              </a:ext>
            </a:extLst>
          </p:cNvPr>
          <p:cNvSpPr txBox="1">
            <a:spLocks/>
          </p:cNvSpPr>
          <p:nvPr/>
        </p:nvSpPr>
        <p:spPr>
          <a:xfrm>
            <a:off x="0" y="582514"/>
            <a:ext cx="10134600" cy="8052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C8D7"/>
                </a:solidFill>
              </a:rPr>
              <a:t>МЫ КОРМИМ КОРОВ, ЧТОБЫ ЗАРАБАТЫВАТЬ ДЕНЬГИ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1DDAD1C-6D13-4D01-B63F-3E7D54BACE47}"/>
              </a:ext>
            </a:extLst>
          </p:cNvPr>
          <p:cNvSpPr txBox="1">
            <a:spLocks/>
          </p:cNvSpPr>
          <p:nvPr/>
        </p:nvSpPr>
        <p:spPr>
          <a:xfrm>
            <a:off x="10799544" y="6356350"/>
            <a:ext cx="554255" cy="3428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74D97F68-CC38-3C48-B083-3B4A1457065E}" type="slidenum">
              <a:rPr lang="en-US" sz="1200" smtClean="0">
                <a:solidFill>
                  <a:srgbClr val="00C8D7"/>
                </a:solidFill>
                <a:latin typeface="PF Bulletin Sans Pro" panose="02000506040000020004" pitchFamily="2" charset="0"/>
              </a:rPr>
              <a:pPr defTabSz="457200"/>
              <a:t>9</a:t>
            </a:fld>
            <a:endParaRPr lang="en-US" sz="1200" dirty="0">
              <a:solidFill>
                <a:srgbClr val="00C8D7"/>
              </a:solidFill>
              <a:latin typeface="PF Bulletin Sans Pro" panose="0200050604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BDE7C-3F71-456A-B5C7-E02DB9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350" y="544594"/>
            <a:ext cx="1844366" cy="565260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2C6EFA1-1F60-4C0C-A363-0E2CE3CD7A85}"/>
              </a:ext>
            </a:extLst>
          </p:cNvPr>
          <p:cNvCxnSpPr>
            <a:cxnSpLocks/>
          </p:cNvCxnSpPr>
          <p:nvPr/>
        </p:nvCxnSpPr>
        <p:spPr>
          <a:xfrm>
            <a:off x="1142326" y="6483016"/>
            <a:ext cx="658943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7">
            <a:extLst>
              <a:ext uri="{FF2B5EF4-FFF2-40B4-BE49-F238E27FC236}">
                <a16:creationId xmlns:a16="http://schemas.microsoft.com/office/drawing/2014/main" id="{459BD335-803E-44D2-B31F-4F433840EB42}"/>
              </a:ext>
            </a:extLst>
          </p:cNvPr>
          <p:cNvSpPr txBox="1">
            <a:spLocks/>
          </p:cNvSpPr>
          <p:nvPr/>
        </p:nvSpPr>
        <p:spPr>
          <a:xfrm>
            <a:off x="10170160" y="1514475"/>
            <a:ext cx="1889759" cy="143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C8D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>
                <a:solidFill>
                  <a:srgbClr val="FF0000"/>
                </a:solidFill>
              </a:rPr>
              <a:t>Высокий надой, больше прибыли!!!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F582423-3068-450B-BC0F-0D8B9871C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407" y="5541150"/>
            <a:ext cx="1661345" cy="1316850"/>
          </a:xfrm>
          <a:prstGeom prst="rect">
            <a:avLst/>
          </a:prstGeom>
        </p:spPr>
      </p:pic>
      <p:graphicFrame>
        <p:nvGraphicFramePr>
          <p:cNvPr id="21" name="Объект 10">
            <a:extLst>
              <a:ext uri="{FF2B5EF4-FFF2-40B4-BE49-F238E27FC236}">
                <a16:creationId xmlns:a16="http://schemas.microsoft.com/office/drawing/2014/main" id="{E7B749DE-B4F2-46BD-A669-368E7EBE2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115841"/>
              </p:ext>
            </p:extLst>
          </p:nvPr>
        </p:nvGraphicFramePr>
        <p:xfrm>
          <a:off x="411743" y="1511473"/>
          <a:ext cx="9893791" cy="4351339"/>
        </p:xfrm>
        <a:graphic>
          <a:graphicData uri="http://schemas.openxmlformats.org/drawingml/2006/table">
            <a:tbl>
              <a:tblPr/>
              <a:tblGrid>
                <a:gridCol w="3127054">
                  <a:extLst>
                    <a:ext uri="{9D8B030D-6E8A-4147-A177-3AD203B41FA5}">
                      <a16:colId xmlns:a16="http://schemas.microsoft.com/office/drawing/2014/main" val="1680246049"/>
                    </a:ext>
                  </a:extLst>
                </a:gridCol>
                <a:gridCol w="1358474">
                  <a:extLst>
                    <a:ext uri="{9D8B030D-6E8A-4147-A177-3AD203B41FA5}">
                      <a16:colId xmlns:a16="http://schemas.microsoft.com/office/drawing/2014/main" val="4153381846"/>
                    </a:ext>
                  </a:extLst>
                </a:gridCol>
                <a:gridCol w="1358474">
                  <a:extLst>
                    <a:ext uri="{9D8B030D-6E8A-4147-A177-3AD203B41FA5}">
                      <a16:colId xmlns:a16="http://schemas.microsoft.com/office/drawing/2014/main" val="405824014"/>
                    </a:ext>
                  </a:extLst>
                </a:gridCol>
                <a:gridCol w="1332842">
                  <a:extLst>
                    <a:ext uri="{9D8B030D-6E8A-4147-A177-3AD203B41FA5}">
                      <a16:colId xmlns:a16="http://schemas.microsoft.com/office/drawing/2014/main" val="220712118"/>
                    </a:ext>
                  </a:extLst>
                </a:gridCol>
                <a:gridCol w="1332842">
                  <a:extLst>
                    <a:ext uri="{9D8B030D-6E8A-4147-A177-3AD203B41FA5}">
                      <a16:colId xmlns:a16="http://schemas.microsoft.com/office/drawing/2014/main" val="1420823060"/>
                    </a:ext>
                  </a:extLst>
                </a:gridCol>
                <a:gridCol w="1384105">
                  <a:extLst>
                    <a:ext uri="{9D8B030D-6E8A-4147-A177-3AD203B41FA5}">
                      <a16:colId xmlns:a16="http://schemas.microsoft.com/office/drawing/2014/main" val="179301158"/>
                    </a:ext>
                  </a:extLst>
                </a:gridCol>
              </a:tblGrid>
              <a:tr h="5130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Показатели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вариант 1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вариант 2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вариант 3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вариант 4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вариант 5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048539"/>
                  </a:ext>
                </a:extLst>
              </a:tr>
              <a:tr h="2604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продуктивность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5262" marR="5262" marT="526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9000+</a:t>
                      </a:r>
                    </a:p>
                  </a:txBody>
                  <a:tcPr marL="5262" marR="5262" marT="52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631983"/>
                  </a:ext>
                </a:extLst>
              </a:tr>
              <a:tr h="2315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Надой на 1 голову, кг/сут.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57431"/>
                  </a:ext>
                </a:extLst>
              </a:tr>
              <a:tr h="2262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потребление Сухого Вещества (СВ)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62" marR="5262" marT="5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262" marR="5262" marT="52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25518"/>
                  </a:ext>
                </a:extLst>
              </a:tr>
              <a:tr h="199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в рационе: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зерно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шрота</a:t>
                      </a:r>
                    </a:p>
                  </a:txBody>
                  <a:tcPr marL="5262" marR="5262" marT="5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премикс</a:t>
                      </a:r>
                    </a:p>
                  </a:txBody>
                  <a:tcPr marL="5262" marR="5262" marT="52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белковый конц</a:t>
                      </a:r>
                    </a:p>
                  </a:txBody>
                  <a:tcPr marL="5262" marR="5262" marT="52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энергетич.конц</a:t>
                      </a:r>
                    </a:p>
                  </a:txBody>
                  <a:tcPr marL="5262" marR="5262" marT="52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8248"/>
                  </a:ext>
                </a:extLst>
              </a:tr>
              <a:tr h="2262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грубые корма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05548"/>
                  </a:ext>
                </a:extLst>
              </a:tr>
              <a:tr h="2262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концентрированные корма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932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1405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1771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867010"/>
                  </a:ext>
                </a:extLst>
              </a:tr>
              <a:tr h="2262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минеральные корма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8319"/>
                  </a:ext>
                </a:extLst>
              </a:tr>
              <a:tr h="2262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спец.добавки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45868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рациона, тенге/гол/сут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1216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1674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2333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908123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Затраты на покупные концентраты %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94241"/>
                  </a:ext>
                </a:extLst>
              </a:tr>
              <a:tr h="2262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Цена молока, тенге/кг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15770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Затраты корма на 1 кг молока, тенге/кг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50,7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48,1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50,7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59,8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70,7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98578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Прибыль после вычета затрат на корма, тенге/гол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1911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2915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3824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4206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4597</a:t>
                      </a: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83581"/>
                  </a:ext>
                </a:extLst>
              </a:tr>
            </a:tbl>
          </a:graphicData>
        </a:graphic>
      </p:graphicFrame>
      <p:sp>
        <p:nvSpPr>
          <p:cNvPr id="2" name="Стрелка: вверх 1">
            <a:extLst>
              <a:ext uri="{FF2B5EF4-FFF2-40B4-BE49-F238E27FC236}">
                <a16:creationId xmlns:a16="http://schemas.microsoft.com/office/drawing/2014/main" id="{C536C4B1-B12D-41CE-B128-EBF37F342D50}"/>
              </a:ext>
            </a:extLst>
          </p:cNvPr>
          <p:cNvSpPr/>
          <p:nvPr/>
        </p:nvSpPr>
        <p:spPr>
          <a:xfrm>
            <a:off x="5893941" y="3989708"/>
            <a:ext cx="301376" cy="20784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верх 9">
            <a:extLst>
              <a:ext uri="{FF2B5EF4-FFF2-40B4-BE49-F238E27FC236}">
                <a16:creationId xmlns:a16="http://schemas.microsoft.com/office/drawing/2014/main" id="{F6059717-705D-4B33-8200-B4F7FEFF9482}"/>
              </a:ext>
            </a:extLst>
          </p:cNvPr>
          <p:cNvSpPr/>
          <p:nvPr/>
        </p:nvSpPr>
        <p:spPr>
          <a:xfrm rot="10800000">
            <a:off x="5907640" y="5135680"/>
            <a:ext cx="301376" cy="20784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2C14337F-FCA4-4C1E-AF39-E230343FC254}"/>
              </a:ext>
            </a:extLst>
          </p:cNvPr>
          <p:cNvSpPr/>
          <p:nvPr/>
        </p:nvSpPr>
        <p:spPr>
          <a:xfrm>
            <a:off x="5907640" y="5559986"/>
            <a:ext cx="301376" cy="20784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097916AA-983E-419B-A7D7-AAE776175FFF}"/>
              </a:ext>
            </a:extLst>
          </p:cNvPr>
          <p:cNvSpPr/>
          <p:nvPr/>
        </p:nvSpPr>
        <p:spPr>
          <a:xfrm>
            <a:off x="7248417" y="5541150"/>
            <a:ext cx="301376" cy="20784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6F9A953F-6DA1-4925-9EBF-79D1DA8A50C8}"/>
              </a:ext>
            </a:extLst>
          </p:cNvPr>
          <p:cNvSpPr/>
          <p:nvPr/>
        </p:nvSpPr>
        <p:spPr>
          <a:xfrm>
            <a:off x="8624640" y="5559986"/>
            <a:ext cx="301376" cy="20784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04850ED3-34AD-4CBB-A333-DFCDFF366B5E}"/>
              </a:ext>
            </a:extLst>
          </p:cNvPr>
          <p:cNvSpPr/>
          <p:nvPr/>
        </p:nvSpPr>
        <p:spPr>
          <a:xfrm>
            <a:off x="10017751" y="5645072"/>
            <a:ext cx="301376" cy="20784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верх 24">
            <a:extLst>
              <a:ext uri="{FF2B5EF4-FFF2-40B4-BE49-F238E27FC236}">
                <a16:creationId xmlns:a16="http://schemas.microsoft.com/office/drawing/2014/main" id="{34911510-B019-489A-9C3C-AA96A34752A6}"/>
              </a:ext>
            </a:extLst>
          </p:cNvPr>
          <p:cNvSpPr/>
          <p:nvPr/>
        </p:nvSpPr>
        <p:spPr>
          <a:xfrm>
            <a:off x="9983912" y="3996113"/>
            <a:ext cx="301376" cy="20784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верх 25">
            <a:extLst>
              <a:ext uri="{FF2B5EF4-FFF2-40B4-BE49-F238E27FC236}">
                <a16:creationId xmlns:a16="http://schemas.microsoft.com/office/drawing/2014/main" id="{44DC256A-885A-4B95-B628-3482BF14215A}"/>
              </a:ext>
            </a:extLst>
          </p:cNvPr>
          <p:cNvSpPr/>
          <p:nvPr/>
        </p:nvSpPr>
        <p:spPr>
          <a:xfrm>
            <a:off x="7239854" y="5138682"/>
            <a:ext cx="301376" cy="20784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верх 26">
            <a:extLst>
              <a:ext uri="{FF2B5EF4-FFF2-40B4-BE49-F238E27FC236}">
                <a16:creationId xmlns:a16="http://schemas.microsoft.com/office/drawing/2014/main" id="{6DFB4245-7169-405D-ABBF-5C4D788CD8CF}"/>
              </a:ext>
            </a:extLst>
          </p:cNvPr>
          <p:cNvSpPr/>
          <p:nvPr/>
        </p:nvSpPr>
        <p:spPr>
          <a:xfrm>
            <a:off x="7280097" y="3989708"/>
            <a:ext cx="301376" cy="20784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верх 27">
            <a:extLst>
              <a:ext uri="{FF2B5EF4-FFF2-40B4-BE49-F238E27FC236}">
                <a16:creationId xmlns:a16="http://schemas.microsoft.com/office/drawing/2014/main" id="{ECC46ED3-51D5-47C9-B492-9AA30C933621}"/>
              </a:ext>
            </a:extLst>
          </p:cNvPr>
          <p:cNvSpPr/>
          <p:nvPr/>
        </p:nvSpPr>
        <p:spPr>
          <a:xfrm>
            <a:off x="8624640" y="3996113"/>
            <a:ext cx="301376" cy="20784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верх 28">
            <a:extLst>
              <a:ext uri="{FF2B5EF4-FFF2-40B4-BE49-F238E27FC236}">
                <a16:creationId xmlns:a16="http://schemas.microsoft.com/office/drawing/2014/main" id="{5C3377AE-6573-4552-802F-8F69C410D754}"/>
              </a:ext>
            </a:extLst>
          </p:cNvPr>
          <p:cNvSpPr/>
          <p:nvPr/>
        </p:nvSpPr>
        <p:spPr>
          <a:xfrm>
            <a:off x="8624640" y="5128626"/>
            <a:ext cx="301376" cy="20784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верх 29">
            <a:extLst>
              <a:ext uri="{FF2B5EF4-FFF2-40B4-BE49-F238E27FC236}">
                <a16:creationId xmlns:a16="http://schemas.microsoft.com/office/drawing/2014/main" id="{C150D4FF-EF08-4704-87F7-C0DAB2D4AC8F}"/>
              </a:ext>
            </a:extLst>
          </p:cNvPr>
          <p:cNvSpPr/>
          <p:nvPr/>
        </p:nvSpPr>
        <p:spPr>
          <a:xfrm>
            <a:off x="9983912" y="5135798"/>
            <a:ext cx="301376" cy="20784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91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18936</TotalTime>
  <Words>1481</Words>
  <Application>Microsoft Office PowerPoint</Application>
  <PresentationFormat>Широкоэкранный</PresentationFormat>
  <Paragraphs>456</Paragraphs>
  <Slides>21</Slides>
  <Notes>16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.AppleSystemUIFont</vt:lpstr>
      <vt:lpstr>Arial</vt:lpstr>
      <vt:lpstr>Arial Black</vt:lpstr>
      <vt:lpstr>Bookman Old Style</vt:lpstr>
      <vt:lpstr>Calibri</vt:lpstr>
      <vt:lpstr>Century Gothic</vt:lpstr>
      <vt:lpstr>Franklin Gothic Book</vt:lpstr>
      <vt:lpstr>Oswald</vt:lpstr>
      <vt:lpstr>PF Bulletin Sans Pro</vt:lpstr>
      <vt:lpstr>Tahoma</vt:lpstr>
      <vt:lpstr>Times New Roman</vt:lpstr>
      <vt:lpstr>Тема Office</vt:lpstr>
      <vt:lpstr>ЭФФЕКТИВНОЕ УПРАВЛЕНИЕ КОРМЛЕНИЕМ В РАЗНЫЕ ПЕРИОДЫ ЛАКТАЦИИ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группы Мустанг</dc:title>
  <dc:creator>Назаркин Евгений</dc:creator>
  <cp:lastModifiedBy>Карабанов Алексей</cp:lastModifiedBy>
  <cp:revision>243</cp:revision>
  <dcterms:created xsi:type="dcterms:W3CDTF">2023-04-04T13:45:35Z</dcterms:created>
  <dcterms:modified xsi:type="dcterms:W3CDTF">2024-07-05T08:50:47Z</dcterms:modified>
</cp:coreProperties>
</file>