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wdp" ContentType="image/vnd.ms-photo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7" r:id="rId3"/>
    <p:sldId id="258" r:id="rId4"/>
    <p:sldId id="262" r:id="rId5"/>
    <p:sldId id="260" r:id="rId6"/>
    <p:sldId id="261" r:id="rId7"/>
    <p:sldId id="263" r:id="rId8"/>
    <p:sldId id="264" r:id="rId9"/>
    <p:sldId id="265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448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2" d="100"/>
          <a:sy n="102" d="100"/>
        </p:scale>
        <p:origin x="48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3" Type="http://schemas.openxmlformats.org/officeDocument/2006/relationships/tableStyles" Target="tableStyles.xml"/><Relationship Id="rId12" Type="http://schemas.openxmlformats.org/officeDocument/2006/relationships/viewProps" Target="viewProps.xml"/><Relationship Id="rId11" Type="http://schemas.openxmlformats.org/officeDocument/2006/relationships/presProps" Target="presProps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18D88C-4F5C-4BF8-B287-B87C18B6563B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3B16CC-4BD2-4262-9539-804B62543EE3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18D88C-4F5C-4BF8-B287-B87C18B6563B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3B16CC-4BD2-4262-9539-804B62543EE3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18D88C-4F5C-4BF8-B287-B87C18B6563B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3B16CC-4BD2-4262-9539-804B62543EE3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18D88C-4F5C-4BF8-B287-B87C18B6563B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3B16CC-4BD2-4262-9539-804B62543EE3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18D88C-4F5C-4BF8-B287-B87C18B6563B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3B16CC-4BD2-4262-9539-804B62543EE3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18D88C-4F5C-4BF8-B287-B87C18B6563B}" type="datetimeFigureOut">
              <a:rPr lang="en-US" smtClean="0"/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3B16CC-4BD2-4262-9539-804B62543EE3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18D88C-4F5C-4BF8-B287-B87C18B6563B}" type="datetimeFigureOut">
              <a:rPr lang="en-US" smtClean="0"/>
            </a:fld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3B16CC-4BD2-4262-9539-804B62543EE3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18D88C-4F5C-4BF8-B287-B87C18B6563B}" type="datetimeFigureOut">
              <a:rPr lang="en-US" smtClean="0"/>
            </a:fld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3B16CC-4BD2-4262-9539-804B62543EE3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18D88C-4F5C-4BF8-B287-B87C18B6563B}" type="datetimeFigureOut">
              <a:rPr lang="en-US" smtClean="0"/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3B16CC-4BD2-4262-9539-804B62543EE3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18D88C-4F5C-4BF8-B287-B87C18B6563B}" type="datetimeFigureOut">
              <a:rPr lang="en-US" smtClean="0"/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3B16CC-4BD2-4262-9539-804B62543EE3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18D88C-4F5C-4BF8-B287-B87C18B6563B}" type="datetimeFigureOut">
              <a:rPr lang="en-US" smtClean="0"/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3B16CC-4BD2-4262-9539-804B62543EE3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18D88C-4F5C-4BF8-B287-B87C18B6563B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3B16CC-4BD2-4262-9539-804B62543EE3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image" Target="../media/image10.jpeg"/><Relationship Id="rId7" Type="http://schemas.openxmlformats.org/officeDocument/2006/relationships/image" Target="../media/image9.jpeg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13.jpeg"/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image" Target="../media/image20.jpeg"/><Relationship Id="rId7" Type="http://schemas.openxmlformats.org/officeDocument/2006/relationships/image" Target="../media/image19.jpeg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Relationship Id="rId3" Type="http://schemas.microsoft.com/office/2007/relationships/hdphoto" Target="../media/image15.wdp"/><Relationship Id="rId2" Type="http://schemas.openxmlformats.org/officeDocument/2006/relationships/image" Target="../media/image14.png"/><Relationship Id="rId1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23.jpeg"/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26.jpeg"/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image" Target="../media/image33.jpeg"/><Relationship Id="rId7" Type="http://schemas.openxmlformats.org/officeDocument/2006/relationships/image" Target="../media/image32.jpeg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36.jpeg"/><Relationship Id="rId3" Type="http://schemas.openxmlformats.org/officeDocument/2006/relationships/image" Target="../media/image35.png"/><Relationship Id="rId2" Type="http://schemas.openxmlformats.org/officeDocument/2006/relationships/image" Target="../media/image34.jpeg"/><Relationship Id="rId1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434" y="0"/>
            <a:ext cx="6177167" cy="1764071"/>
          </a:xfrm>
          <a:prstGeom prst="rect">
            <a:avLst/>
          </a:prstGeom>
        </p:spPr>
      </p:pic>
      <p:sp>
        <p:nvSpPr>
          <p:cNvPr id="5" name="Заголовок 1"/>
          <p:cNvSpPr txBox="1"/>
          <p:nvPr/>
        </p:nvSpPr>
        <p:spPr>
          <a:xfrm>
            <a:off x="5512419" y="5862937"/>
            <a:ext cx="3520068" cy="10120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b="1" dirty="0" err="1">
                <a:ln>
                  <a:solidFill>
                    <a:schemeClr val="accent1">
                      <a:lumMod val="60000"/>
                      <a:lumOff val="40000"/>
                    </a:schemeClr>
                  </a:solidFill>
                </a:ln>
                <a:solidFill>
                  <a:srgbClr val="00448C"/>
                </a:solidFill>
                <a:latin typeface="Bahnschrift SemiLight Condensed" panose="020B0502040204020203" pitchFamily="34" charset="0"/>
              </a:rPr>
              <a:t>Аширбеков</a:t>
            </a:r>
            <a:r>
              <a:rPr lang="ru-RU" sz="2000" b="1" dirty="0">
                <a:ln>
                  <a:solidFill>
                    <a:schemeClr val="accent1">
                      <a:lumMod val="60000"/>
                      <a:lumOff val="40000"/>
                    </a:schemeClr>
                  </a:solidFill>
                </a:ln>
                <a:solidFill>
                  <a:srgbClr val="00448C"/>
                </a:solidFill>
                <a:latin typeface="Bahnschrift SemiLight Condensed" panose="020B0502040204020203" pitchFamily="34" charset="0"/>
              </a:rPr>
              <a:t> </a:t>
            </a:r>
            <a:r>
              <a:rPr lang="ru-RU" sz="2000" b="1" dirty="0" err="1">
                <a:ln>
                  <a:solidFill>
                    <a:schemeClr val="accent1">
                      <a:lumMod val="60000"/>
                      <a:lumOff val="40000"/>
                    </a:schemeClr>
                  </a:solidFill>
                </a:ln>
                <a:solidFill>
                  <a:srgbClr val="00448C"/>
                </a:solidFill>
                <a:latin typeface="Bahnschrift SemiLight Condensed" panose="020B0502040204020203" pitchFamily="34" charset="0"/>
              </a:rPr>
              <a:t>Бекгали</a:t>
            </a:r>
            <a:r>
              <a:rPr lang="ru-RU" sz="2000" b="1" dirty="0">
                <a:ln>
                  <a:solidFill>
                    <a:schemeClr val="accent1">
                      <a:lumMod val="60000"/>
                      <a:lumOff val="40000"/>
                    </a:schemeClr>
                  </a:solidFill>
                </a:ln>
                <a:solidFill>
                  <a:srgbClr val="00448C"/>
                </a:solidFill>
                <a:latin typeface="Bahnschrift SemiLight Condensed" panose="020B0502040204020203" pitchFamily="34" charset="0"/>
              </a:rPr>
              <a:t> </a:t>
            </a:r>
            <a:endParaRPr lang="ru-RU" sz="2000" b="1" dirty="0">
              <a:ln>
                <a:solidFill>
                  <a:schemeClr val="accent1">
                    <a:lumMod val="60000"/>
                    <a:lumOff val="40000"/>
                  </a:schemeClr>
                </a:solidFill>
              </a:ln>
              <a:solidFill>
                <a:srgbClr val="00448C"/>
              </a:solidFill>
              <a:latin typeface="Bahnschrift SemiLight Condensed" panose="020B0502040204020203" pitchFamily="34" charset="0"/>
            </a:endParaRPr>
          </a:p>
          <a:p>
            <a:r>
              <a:rPr lang="ru-RU" sz="2000" b="1" dirty="0">
                <a:ln>
                  <a:solidFill>
                    <a:schemeClr val="accent1">
                      <a:lumMod val="60000"/>
                      <a:lumOff val="40000"/>
                    </a:schemeClr>
                  </a:solidFill>
                </a:ln>
                <a:solidFill>
                  <a:srgbClr val="00448C"/>
                </a:solidFill>
                <a:latin typeface="Bahnschrift SemiLight Condensed" panose="020B0502040204020203" pitchFamily="34" charset="0"/>
              </a:rPr>
              <a:t>директор ТОО «</a:t>
            </a:r>
            <a:r>
              <a:rPr lang="en-US" sz="2000" b="1" dirty="0">
                <a:ln>
                  <a:solidFill>
                    <a:schemeClr val="accent1">
                      <a:lumMod val="60000"/>
                      <a:lumOff val="40000"/>
                    </a:schemeClr>
                  </a:solidFill>
                </a:ln>
                <a:solidFill>
                  <a:srgbClr val="00448C"/>
                </a:solidFill>
                <a:latin typeface="Bahnschrift SemiLight Condensed" panose="020B0502040204020203" pitchFamily="34" charset="0"/>
              </a:rPr>
              <a:t>Borte engineering</a:t>
            </a:r>
            <a:r>
              <a:rPr lang="ru-RU" sz="2000" b="1" dirty="0">
                <a:ln>
                  <a:solidFill>
                    <a:schemeClr val="accent1">
                      <a:lumMod val="60000"/>
                      <a:lumOff val="40000"/>
                    </a:schemeClr>
                  </a:solidFill>
                </a:ln>
                <a:solidFill>
                  <a:srgbClr val="00448C"/>
                </a:solidFill>
                <a:latin typeface="Bahnschrift SemiLight Condensed" panose="020B0502040204020203" pitchFamily="34" charset="0"/>
              </a:rPr>
              <a:t>» </a:t>
            </a:r>
            <a:endParaRPr lang="en-US" sz="2000" b="1" dirty="0">
              <a:ln>
                <a:solidFill>
                  <a:schemeClr val="accent1">
                    <a:lumMod val="60000"/>
                    <a:lumOff val="40000"/>
                  </a:schemeClr>
                </a:solidFill>
              </a:ln>
              <a:solidFill>
                <a:srgbClr val="00448C"/>
              </a:solidFill>
              <a:latin typeface="Bahnschrift SemiLight Condensed" panose="020B0502040204020203" pitchFamily="34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434" y="3816035"/>
            <a:ext cx="3394045" cy="3041965"/>
          </a:xfrm>
          <a:prstGeom prst="rect">
            <a:avLst/>
          </a:prstGeom>
        </p:spPr>
      </p:pic>
      <p:sp>
        <p:nvSpPr>
          <p:cNvPr id="8" name="Заголовок 1"/>
          <p:cNvSpPr txBox="1"/>
          <p:nvPr/>
        </p:nvSpPr>
        <p:spPr>
          <a:xfrm>
            <a:off x="85672" y="1787867"/>
            <a:ext cx="11887200" cy="212146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 b="1" dirty="0">
                <a:ln>
                  <a:solidFill>
                    <a:schemeClr val="accent1">
                      <a:lumMod val="60000"/>
                      <a:lumOff val="40000"/>
                    </a:schemeClr>
                  </a:solidFill>
                </a:ln>
                <a:solidFill>
                  <a:srgbClr val="00448C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Bahnschrift SemiLight Condensed" panose="020B0502040204020203" pitchFamily="34" charset="0"/>
              </a:rPr>
              <a:t>Роль отечественного производителя молочного оборудования в Казахстане</a:t>
            </a:r>
            <a:endParaRPr lang="en-US" sz="6000" b="1" dirty="0">
              <a:ln>
                <a:solidFill>
                  <a:schemeClr val="accent1">
                    <a:lumMod val="60000"/>
                    <a:lumOff val="40000"/>
                  </a:schemeClr>
                </a:solidFill>
              </a:ln>
              <a:solidFill>
                <a:srgbClr val="00448C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Bahnschrift SemiLight Condensed" panose="020B0502040204020203" pitchFamily="34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07" r="18753" b="732"/>
          <a:stretch>
            <a:fillRect/>
          </a:stretch>
        </p:blipFill>
        <p:spPr>
          <a:xfrm rot="16200000">
            <a:off x="8861802" y="3527802"/>
            <a:ext cx="3140328" cy="35200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930" y="159348"/>
            <a:ext cx="3540051" cy="101096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2620" y="-2733785"/>
            <a:ext cx="3910361" cy="22683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82" t="11382" r="2520" b="21193"/>
          <a:stretch>
            <a:fillRect/>
          </a:stretch>
        </p:blipFill>
        <p:spPr>
          <a:xfrm>
            <a:off x="12044557" y="7310849"/>
            <a:ext cx="6333891" cy="33615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86486" y="-2834453"/>
            <a:ext cx="4686486" cy="31231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5" name="TextBox 14"/>
          <p:cNvSpPr txBox="1"/>
          <p:nvPr/>
        </p:nvSpPr>
        <p:spPr>
          <a:xfrm>
            <a:off x="3980987" y="159348"/>
            <a:ext cx="9846813" cy="923330"/>
          </a:xfrm>
          <a:prstGeom prst="rect">
            <a:avLst/>
          </a:prstGeom>
          <a:noFill/>
          <a:ln w="3175">
            <a:noFill/>
          </a:ln>
        </p:spPr>
        <p:txBody>
          <a:bodyPr wrap="square" rtlCol="0">
            <a:spAutoFit/>
          </a:bodyPr>
          <a:lstStyle/>
          <a:p>
            <a:r>
              <a:rPr lang="ru-RU" sz="5400" b="1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accent1">
                    <a:lumMod val="20000"/>
                    <a:lumOff val="80000"/>
                  </a:schemeClr>
                </a:solidFill>
                <a:latin typeface="Arial Narrow" panose="020B0606020202030204" pitchFamily="34" charset="0"/>
              </a:rPr>
              <a:t>Развитие молочной отрасли</a:t>
            </a:r>
            <a:endParaRPr lang="en-US" sz="5400" b="1" dirty="0"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chemeClr val="accent1">
                  <a:lumMod val="20000"/>
                  <a:lumOff val="80000"/>
                </a:schemeClr>
              </a:solidFill>
              <a:latin typeface="Arial Narrow" panose="020B0606020202030204" pitchFamily="34" charset="0"/>
            </a:endParaRP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7014" y="1372492"/>
            <a:ext cx="3083220" cy="20565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25" name="Прямая соединительная линия 24"/>
          <p:cNvCxnSpPr/>
          <p:nvPr/>
        </p:nvCxnSpPr>
        <p:spPr>
          <a:xfrm>
            <a:off x="4051300" y="1211981"/>
            <a:ext cx="812800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Рисунок 2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477" y="4802435"/>
            <a:ext cx="3219171" cy="16871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17" b="16206"/>
          <a:stretch>
            <a:fillRect/>
          </a:stretch>
        </p:blipFill>
        <p:spPr>
          <a:xfrm>
            <a:off x="334351" y="1453972"/>
            <a:ext cx="5214508" cy="29213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1" name="Рисунок 3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72" r="10173" b="3090"/>
          <a:stretch>
            <a:fillRect/>
          </a:stretch>
        </p:blipFill>
        <p:spPr>
          <a:xfrm>
            <a:off x="6519746" y="3609541"/>
            <a:ext cx="5129561" cy="32560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930" y="159348"/>
            <a:ext cx="3540051" cy="1010965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146087" y="393301"/>
            <a:ext cx="9846813" cy="646331"/>
          </a:xfrm>
          <a:prstGeom prst="rect">
            <a:avLst/>
          </a:prstGeom>
          <a:noFill/>
          <a:ln w="3175">
            <a:noFill/>
          </a:ln>
        </p:spPr>
        <p:txBody>
          <a:bodyPr wrap="square" rtlCol="0">
            <a:spAutoFit/>
          </a:bodyPr>
          <a:lstStyle/>
          <a:p>
            <a:r>
              <a:rPr lang="ru-RU" sz="3600" b="1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accent1">
                    <a:lumMod val="20000"/>
                    <a:lumOff val="80000"/>
                  </a:schemeClr>
                </a:solidFill>
                <a:latin typeface="Arial Narrow" panose="020B0606020202030204" pitchFamily="34" charset="0"/>
              </a:rPr>
              <a:t>Значение отечественного оборудования </a:t>
            </a:r>
            <a:endParaRPr lang="ru-RU" sz="3600" b="1" dirty="0"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chemeClr val="accent1">
                  <a:lumMod val="20000"/>
                  <a:lumOff val="80000"/>
                </a:schemeClr>
              </a:solidFill>
              <a:latin typeface="Arial Narrow" panose="020B0606020202030204" pitchFamily="34" charset="0"/>
            </a:endParaRPr>
          </a:p>
        </p:txBody>
      </p:sp>
      <p:cxnSp>
        <p:nvCxnSpPr>
          <p:cNvPr id="25" name="Прямая соединительная линия 24"/>
          <p:cNvCxnSpPr/>
          <p:nvPr/>
        </p:nvCxnSpPr>
        <p:spPr>
          <a:xfrm>
            <a:off x="4051300" y="1211981"/>
            <a:ext cx="812800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319380" y="2074658"/>
            <a:ext cx="8856213" cy="584775"/>
          </a:xfrm>
          <a:prstGeom prst="rect">
            <a:avLst/>
          </a:prstGeom>
          <a:noFill/>
          <a:ln w="3175">
            <a:noFill/>
          </a:ln>
        </p:spPr>
        <p:txBody>
          <a:bodyPr wrap="square" rtlCol="0">
            <a:spAutoFit/>
          </a:bodyPr>
          <a:lstStyle/>
          <a:p>
            <a:r>
              <a:rPr lang="ru-RU" sz="3200" b="1" dirty="0">
                <a:solidFill>
                  <a:srgbClr val="00448C"/>
                </a:solidFill>
                <a:latin typeface="Arial Narrow" panose="020B0606020202030204" pitchFamily="34" charset="0"/>
              </a:rPr>
              <a:t>Сложности поставок и зависимость от импорта</a:t>
            </a:r>
            <a:endParaRPr lang="ru-RU" sz="3200" b="1" dirty="0">
              <a:solidFill>
                <a:srgbClr val="00448C"/>
              </a:solidFill>
              <a:latin typeface="Arial Narrow" panose="020B0606020202030204" pitchFamily="34" charset="0"/>
            </a:endParaRP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0703" y="1269619"/>
            <a:ext cx="3233854" cy="219485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/>
          <p:cNvSpPr txBox="1"/>
          <p:nvPr/>
        </p:nvSpPr>
        <p:spPr>
          <a:xfrm>
            <a:off x="4051300" y="3784041"/>
            <a:ext cx="8856213" cy="584775"/>
          </a:xfrm>
          <a:prstGeom prst="rect">
            <a:avLst/>
          </a:prstGeom>
          <a:noFill/>
          <a:ln w="3175">
            <a:noFill/>
          </a:ln>
        </p:spPr>
        <p:txBody>
          <a:bodyPr wrap="square" rtlCol="0">
            <a:spAutoFit/>
          </a:bodyPr>
          <a:lstStyle/>
          <a:p>
            <a:r>
              <a:rPr lang="ru-RU" sz="3200" b="1" dirty="0">
                <a:solidFill>
                  <a:srgbClr val="00448C"/>
                </a:solidFill>
                <a:latin typeface="Arial Narrow" panose="020B0606020202030204" pitchFamily="34" charset="0"/>
              </a:rPr>
              <a:t>Рост спроса на переработку молока</a:t>
            </a:r>
            <a:endParaRPr lang="ru-RU" sz="3200" b="1" dirty="0">
              <a:solidFill>
                <a:srgbClr val="00448C"/>
              </a:solidFill>
              <a:latin typeface="Arial Narrow" panose="020B0606020202030204" pitchFamily="34" charset="0"/>
            </a:endParaRPr>
          </a:p>
        </p:txBody>
      </p:sp>
      <p:pic>
        <p:nvPicPr>
          <p:cNvPr id="24" name="Рисунок 2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886" y="2887646"/>
            <a:ext cx="4113186" cy="237756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7174" y="4318603"/>
            <a:ext cx="3644156" cy="259099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7" name="TextBox 26"/>
          <p:cNvSpPr txBox="1"/>
          <p:nvPr/>
        </p:nvSpPr>
        <p:spPr>
          <a:xfrm>
            <a:off x="243930" y="5799772"/>
            <a:ext cx="9719821" cy="584775"/>
          </a:xfrm>
          <a:prstGeom prst="rect">
            <a:avLst/>
          </a:prstGeom>
          <a:noFill/>
          <a:ln w="3175">
            <a:noFill/>
          </a:ln>
        </p:spPr>
        <p:txBody>
          <a:bodyPr wrap="square" rtlCol="0">
            <a:spAutoFit/>
          </a:bodyPr>
          <a:lstStyle/>
          <a:p>
            <a:r>
              <a:rPr lang="ru-RU" sz="3200" b="1" dirty="0">
                <a:solidFill>
                  <a:srgbClr val="00448C"/>
                </a:solidFill>
                <a:latin typeface="Arial Narrow" panose="020B0606020202030204" pitchFamily="34" charset="0"/>
              </a:rPr>
              <a:t>Усиление тенденции технологического суверенитета</a:t>
            </a:r>
            <a:endParaRPr lang="ru-RU" sz="3200" b="1" dirty="0">
              <a:solidFill>
                <a:srgbClr val="00448C"/>
              </a:solidFill>
              <a:latin typeface="Arial Narrow" panose="020B0606020202030204" pitchFamily="34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930" y="159348"/>
            <a:ext cx="3540051" cy="101096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alphaModFix amt="21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5499" b="77645" l="15759" r="69489">
                        <a14:foregroundMark x1="31182" y1="42474" x2="31182" y2="42474"/>
                        <a14:foregroundMark x1="34786" y1="50969" x2="34786" y2="50969"/>
                        <a14:foregroundMark x1="34116" y1="29210" x2="34116" y2="29210"/>
                        <a14:foregroundMark x1="38558" y1="52608" x2="38558" y2="52608"/>
                        <a14:foregroundMark x1="35038" y1="52906" x2="35038" y2="52906"/>
                        <a14:foregroundMark x1="61945" y1="70045" x2="61945" y2="70045"/>
                        <a14:foregroundMark x1="61609" y1="63189" x2="61945" y2="69598"/>
                        <a14:foregroundMark x1="57670" y1="34426" x2="57670" y2="34426"/>
                        <a14:foregroundMark x1="54317" y1="33383" x2="49874" y2="31148"/>
                        <a14:foregroundMark x1="48198" y1="29657" x2="38726" y2="25186"/>
                        <a14:foregroundMark x1="33529" y1="22951" x2="25231" y2="20715"/>
                        <a14:foregroundMark x1="24560" y1="21759" x2="19279" y2="31297"/>
                        <a14:foregroundMark x1="19279" y1="31297" x2="19195" y2="39046"/>
                        <a14:foregroundMark x1="19195" y1="39046" x2="19279" y2="39493"/>
                        <a14:foregroundMark x1="61023" y1="40387" x2="63621" y2="47541"/>
                        <a14:foregroundMark x1="63621" y1="47541" x2="65717" y2="60358"/>
                        <a14:foregroundMark x1="65717" y1="60358" x2="65633" y2="67511"/>
                        <a14:foregroundMark x1="49120" y1="74218" x2="54904" y2="75559"/>
                        <a14:foregroundMark x1="54904" y1="75559" x2="66806" y2="73770"/>
                        <a14:foregroundMark x1="66806" y1="73770" x2="69489" y2="67958"/>
                        <a14:foregroundMark x1="55993" y1="78092" x2="56245" y2="78241"/>
                        <a14:foregroundMark x1="15842" y1="36662" x2="15842" y2="36662"/>
                        <a14:foregroundMark x1="30260" y1="16990" x2="30260" y2="16990"/>
                        <a14:foregroundMark x1="38474" y1="16990" x2="37804" y2="16542"/>
                        <a14:foregroundMark x1="31098" y1="15499" x2="31098" y2="1549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477" t="12168" r="28803" b="19670"/>
          <a:stretch>
            <a:fillRect/>
          </a:stretch>
        </p:blipFill>
        <p:spPr>
          <a:xfrm rot="20697143">
            <a:off x="-448927" y="1223019"/>
            <a:ext cx="9190028" cy="75413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3016" y="1096990"/>
            <a:ext cx="4701859" cy="264479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079" t="-2132" r="18079" b="2132"/>
          <a:stretch>
            <a:fillRect/>
          </a:stretch>
        </p:blipFill>
        <p:spPr>
          <a:xfrm>
            <a:off x="-1067920" y="1104807"/>
            <a:ext cx="4338239" cy="244025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53544" y="6519199"/>
            <a:ext cx="4230728" cy="263672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49" t="3913" r="5578" b="18144"/>
          <a:stretch>
            <a:fillRect/>
          </a:stretch>
        </p:blipFill>
        <p:spPr>
          <a:xfrm>
            <a:off x="8115300" y="4276781"/>
            <a:ext cx="4021873" cy="273847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8" name="TextBox 17"/>
          <p:cNvSpPr txBox="1"/>
          <p:nvPr/>
        </p:nvSpPr>
        <p:spPr>
          <a:xfrm>
            <a:off x="5492287" y="450659"/>
            <a:ext cx="9846813" cy="646331"/>
          </a:xfrm>
          <a:prstGeom prst="rect">
            <a:avLst/>
          </a:prstGeom>
          <a:noFill/>
          <a:ln w="3175">
            <a:noFill/>
          </a:ln>
        </p:spPr>
        <p:txBody>
          <a:bodyPr wrap="square" rtlCol="0">
            <a:spAutoFit/>
          </a:bodyPr>
          <a:lstStyle/>
          <a:p>
            <a:r>
              <a:rPr lang="en-US" sz="3600" b="1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accent1">
                    <a:lumMod val="20000"/>
                    <a:lumOff val="80000"/>
                  </a:schemeClr>
                </a:solidFill>
                <a:latin typeface="Arial Narrow" panose="020B0606020202030204" pitchFamily="34" charset="0"/>
              </a:rPr>
              <a:t>MADE IN KAZAKHSTAN</a:t>
            </a:r>
            <a:endParaRPr lang="ru-RU" sz="3600" b="1" dirty="0"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chemeClr val="accent1">
                  <a:lumMod val="20000"/>
                  <a:lumOff val="80000"/>
                </a:schemeClr>
              </a:solidFill>
              <a:latin typeface="Arial Narrow" panose="020B0606020202030204" pitchFamily="34" charset="0"/>
            </a:endParaRPr>
          </a:p>
        </p:txBody>
      </p:sp>
      <p:cxnSp>
        <p:nvCxnSpPr>
          <p:cNvPr id="20" name="Прямая соединительная линия 19"/>
          <p:cNvCxnSpPr/>
          <p:nvPr/>
        </p:nvCxnSpPr>
        <p:spPr>
          <a:xfrm>
            <a:off x="4051300" y="1211981"/>
            <a:ext cx="812800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Рисунок 2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4746" y="1170313"/>
            <a:ext cx="4484554" cy="254042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930" y="159348"/>
            <a:ext cx="3540051" cy="101096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181601" y="342910"/>
            <a:ext cx="10729000" cy="646331"/>
          </a:xfrm>
          <a:prstGeom prst="rect">
            <a:avLst/>
          </a:prstGeom>
          <a:noFill/>
          <a:ln w="3175">
            <a:noFill/>
          </a:ln>
        </p:spPr>
        <p:txBody>
          <a:bodyPr wrap="square" rtlCol="0">
            <a:spAutoFit/>
          </a:bodyPr>
          <a:lstStyle/>
          <a:p>
            <a:r>
              <a:rPr lang="en-US" sz="3600" b="1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accent1">
                    <a:lumMod val="20000"/>
                    <a:lumOff val="80000"/>
                  </a:schemeClr>
                </a:solidFill>
                <a:latin typeface="Arial Narrow" panose="020B0606020202030204" pitchFamily="34" charset="0"/>
              </a:rPr>
              <a:t>Международный контекст</a:t>
            </a:r>
            <a:endParaRPr lang="ru-RU" sz="3600" b="1" dirty="0"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chemeClr val="accent1">
                  <a:lumMod val="20000"/>
                  <a:lumOff val="80000"/>
                </a:schemeClr>
              </a:solidFill>
              <a:latin typeface="Arial Narrow" panose="020B0606020202030204" pitchFamily="34" charset="0"/>
            </a:endParaRPr>
          </a:p>
        </p:txBody>
      </p:sp>
      <p:cxnSp>
        <p:nvCxnSpPr>
          <p:cNvPr id="5" name="Прямая соединительная линия 4"/>
          <p:cNvCxnSpPr/>
          <p:nvPr/>
        </p:nvCxnSpPr>
        <p:spPr>
          <a:xfrm>
            <a:off x="4051300" y="1211981"/>
            <a:ext cx="812800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4678246" y="2238289"/>
            <a:ext cx="7501054" cy="584775"/>
          </a:xfrm>
          <a:prstGeom prst="rect">
            <a:avLst/>
          </a:prstGeom>
          <a:noFill/>
          <a:ln w="3175">
            <a:noFill/>
          </a:ln>
        </p:spPr>
        <p:txBody>
          <a:bodyPr wrap="square" rtlCol="0">
            <a:spAutoFit/>
          </a:bodyPr>
          <a:lstStyle/>
          <a:p>
            <a:r>
              <a:rPr lang="en-US" sz="3200" b="1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accent1">
                    <a:lumMod val="20000"/>
                    <a:lumOff val="80000"/>
                  </a:schemeClr>
                </a:solidFill>
                <a:latin typeface="Arial Narrow" panose="020B0606020202030204" pitchFamily="34" charset="0"/>
              </a:rPr>
              <a:t>Европейские бренды — лидеры инноваций</a:t>
            </a:r>
            <a:endParaRPr lang="ru-RU" sz="3200" b="1" dirty="0"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chemeClr val="accent1">
                  <a:lumMod val="20000"/>
                  <a:lumOff val="80000"/>
                </a:schemeClr>
              </a:solidFill>
              <a:latin typeface="Arial Narrow" panose="020B0606020202030204" pitchFamily="34" charset="0"/>
            </a:endParaRPr>
          </a:p>
        </p:txBody>
      </p:sp>
      <p:pic>
        <p:nvPicPr>
          <p:cNvPr id="28" name="Рисунок 27"/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5348" y="2992762"/>
            <a:ext cx="3123374" cy="2627971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4390175" y="3384323"/>
            <a:ext cx="7501054" cy="1077218"/>
          </a:xfrm>
          <a:prstGeom prst="rect">
            <a:avLst/>
          </a:prstGeom>
          <a:noFill/>
          <a:ln w="3175">
            <a:noFill/>
          </a:ln>
        </p:spPr>
        <p:txBody>
          <a:bodyPr wrap="square" rtlCol="0">
            <a:spAutoFit/>
          </a:bodyPr>
          <a:lstStyle/>
          <a:p>
            <a:r>
              <a:rPr lang="ru-RU" sz="3200" b="1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accent1">
                    <a:lumMod val="20000"/>
                    <a:lumOff val="80000"/>
                  </a:schemeClr>
                </a:solidFill>
                <a:latin typeface="Arial Narrow" panose="020B0606020202030204" pitchFamily="34" charset="0"/>
              </a:rPr>
              <a:t>Китай доминирует на рынке </a:t>
            </a:r>
            <a:endParaRPr lang="ru-RU" sz="3200" b="1" dirty="0"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chemeClr val="accent1">
                  <a:lumMod val="20000"/>
                  <a:lumOff val="80000"/>
                </a:schemeClr>
              </a:solidFill>
              <a:latin typeface="Arial Narrow" panose="020B0606020202030204" pitchFamily="34" charset="0"/>
            </a:endParaRPr>
          </a:p>
          <a:p>
            <a:r>
              <a:rPr lang="ru-RU" sz="3200" b="1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accent1">
                    <a:lumMod val="20000"/>
                    <a:lumOff val="80000"/>
                  </a:schemeClr>
                </a:solidFill>
                <a:latin typeface="Arial Narrow" panose="020B0606020202030204" pitchFamily="34" charset="0"/>
              </a:rPr>
              <a:t>массового оборудования</a:t>
            </a:r>
            <a:endParaRPr lang="ru-RU" sz="3200" b="1" dirty="0"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chemeClr val="accent1">
                  <a:lumMod val="20000"/>
                  <a:lumOff val="80000"/>
                </a:schemeClr>
              </a:solidFill>
              <a:latin typeface="Arial Narrow" panose="020B0606020202030204" pitchFamily="34" charset="0"/>
            </a:endParaRPr>
          </a:p>
        </p:txBody>
      </p:sp>
      <p:pic>
        <p:nvPicPr>
          <p:cNvPr id="31" name="Рисунок 30"/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71" r="12244" b="16118"/>
          <a:stretch>
            <a:fillRect/>
          </a:stretch>
        </p:blipFill>
        <p:spPr>
          <a:xfrm>
            <a:off x="1143196" y="4163522"/>
            <a:ext cx="3665034" cy="276907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2" name="TextBox 31"/>
          <p:cNvSpPr txBox="1"/>
          <p:nvPr/>
        </p:nvSpPr>
        <p:spPr>
          <a:xfrm>
            <a:off x="4690946" y="5556014"/>
            <a:ext cx="7501054" cy="1077218"/>
          </a:xfrm>
          <a:prstGeom prst="rect">
            <a:avLst/>
          </a:prstGeom>
          <a:noFill/>
          <a:ln w="3175">
            <a:noFill/>
          </a:ln>
        </p:spPr>
        <p:txBody>
          <a:bodyPr wrap="square" rtlCol="0">
            <a:spAutoFit/>
          </a:bodyPr>
          <a:lstStyle/>
          <a:p>
            <a:r>
              <a:rPr lang="ru-RU" sz="3200" b="1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accent1">
                    <a:lumMod val="20000"/>
                    <a:lumOff val="80000"/>
                  </a:schemeClr>
                </a:solidFill>
                <a:latin typeface="Arial Narrow" panose="020B0606020202030204" pitchFamily="34" charset="0"/>
              </a:rPr>
              <a:t>Казахстан </a:t>
            </a:r>
            <a:endParaRPr lang="ru-RU" sz="3200" b="1" dirty="0"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chemeClr val="accent1">
                  <a:lumMod val="20000"/>
                  <a:lumOff val="80000"/>
                </a:schemeClr>
              </a:solidFill>
              <a:latin typeface="Arial Narrow" panose="020B0606020202030204" pitchFamily="34" charset="0"/>
            </a:endParaRPr>
          </a:p>
          <a:p>
            <a:r>
              <a:rPr lang="ru-RU" sz="3200" b="1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accent1">
                    <a:lumMod val="20000"/>
                    <a:lumOff val="80000"/>
                  </a:schemeClr>
                </a:solidFill>
                <a:latin typeface="Arial Narrow" panose="020B0606020202030204" pitchFamily="34" charset="0"/>
              </a:rPr>
              <a:t>привлекательность для соседних стран</a:t>
            </a:r>
            <a:endParaRPr lang="ru-RU" sz="3200" b="1" dirty="0"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chemeClr val="accent1">
                  <a:lumMod val="20000"/>
                  <a:lumOff val="80000"/>
                </a:schemeClr>
              </a:solidFill>
              <a:latin typeface="Arial Narrow" panose="020B0606020202030204" pitchFamily="34" charset="0"/>
            </a:endParaRPr>
          </a:p>
        </p:txBody>
      </p:sp>
      <p:pic>
        <p:nvPicPr>
          <p:cNvPr id="4" name="Рисунок 25"/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145" y="1223057"/>
            <a:ext cx="4394085" cy="292939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930" y="159348"/>
            <a:ext cx="3540051" cy="101096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222596" y="341664"/>
            <a:ext cx="10729000" cy="646331"/>
          </a:xfrm>
          <a:prstGeom prst="rect">
            <a:avLst/>
          </a:prstGeom>
          <a:noFill/>
          <a:ln w="3175">
            <a:noFill/>
          </a:ln>
        </p:spPr>
        <p:txBody>
          <a:bodyPr wrap="square" rtlCol="0">
            <a:spAutoFit/>
          </a:bodyPr>
          <a:lstStyle/>
          <a:p>
            <a:r>
              <a:rPr lang="en-US" sz="3600" b="1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accent1">
                    <a:lumMod val="20000"/>
                    <a:lumOff val="80000"/>
                  </a:schemeClr>
                </a:solidFill>
                <a:latin typeface="Arial Narrow" panose="020B0606020202030204" pitchFamily="34" charset="0"/>
              </a:rPr>
              <a:t>Инновации и технологическое развитие</a:t>
            </a:r>
            <a:endParaRPr lang="ru-RU" sz="3600" b="1" dirty="0"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chemeClr val="accent1">
                  <a:lumMod val="20000"/>
                  <a:lumOff val="80000"/>
                </a:schemeClr>
              </a:solidFill>
              <a:latin typeface="Arial Narrow" panose="020B0606020202030204" pitchFamily="34" charset="0"/>
            </a:endParaRPr>
          </a:p>
        </p:txBody>
      </p:sp>
      <p:cxnSp>
        <p:nvCxnSpPr>
          <p:cNvPr id="5" name="Прямая соединительная линия 4"/>
          <p:cNvCxnSpPr/>
          <p:nvPr/>
        </p:nvCxnSpPr>
        <p:spPr>
          <a:xfrm>
            <a:off x="4051300" y="1211981"/>
            <a:ext cx="812800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921" y="1784194"/>
            <a:ext cx="3799675" cy="21373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8315" y="4403338"/>
            <a:ext cx="4363844" cy="24546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117" y="4778933"/>
            <a:ext cx="3799675" cy="21346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" name="TextBox 13"/>
          <p:cNvSpPr txBox="1"/>
          <p:nvPr/>
        </p:nvSpPr>
        <p:spPr>
          <a:xfrm>
            <a:off x="5047786" y="1784194"/>
            <a:ext cx="10729000" cy="2308324"/>
          </a:xfrm>
          <a:prstGeom prst="rect">
            <a:avLst/>
          </a:prstGeom>
          <a:noFill/>
          <a:ln w="3175">
            <a:noFill/>
          </a:ln>
        </p:spPr>
        <p:txBody>
          <a:bodyPr wrap="square" rtlCol="0">
            <a:spAutoFit/>
          </a:bodyPr>
          <a:lstStyle/>
          <a:p>
            <a:r>
              <a:rPr lang="ru-RU" sz="3600" b="1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accent1">
                    <a:lumMod val="20000"/>
                    <a:lumOff val="80000"/>
                  </a:schemeClr>
                </a:solidFill>
                <a:latin typeface="Arial Narrow" panose="020B0606020202030204" pitchFamily="34" charset="0"/>
              </a:rPr>
              <a:t>- Системы автоматизации процессов,</a:t>
            </a:r>
            <a:endParaRPr lang="ru-RU" sz="3600" b="1" dirty="0"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chemeClr val="accent1">
                  <a:lumMod val="20000"/>
                  <a:lumOff val="80000"/>
                </a:schemeClr>
              </a:solidFill>
              <a:latin typeface="Arial Narrow" panose="020B0606020202030204" pitchFamily="34" charset="0"/>
            </a:endParaRPr>
          </a:p>
          <a:p>
            <a:r>
              <a:rPr lang="ru-RU" sz="3600" b="1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accent1">
                    <a:lumMod val="20000"/>
                    <a:lumOff val="80000"/>
                  </a:schemeClr>
                </a:solidFill>
                <a:latin typeface="Arial Narrow" panose="020B0606020202030204" pitchFamily="34" charset="0"/>
              </a:rPr>
              <a:t>- Энергоэффективные решения,</a:t>
            </a:r>
            <a:endParaRPr lang="ru-RU" sz="3600" b="1" dirty="0"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chemeClr val="accent1">
                  <a:lumMod val="20000"/>
                  <a:lumOff val="80000"/>
                </a:schemeClr>
              </a:solidFill>
              <a:latin typeface="Arial Narrow" panose="020B0606020202030204" pitchFamily="34" charset="0"/>
            </a:endParaRPr>
          </a:p>
          <a:p>
            <a:r>
              <a:rPr lang="ru-RU" sz="3600" b="1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accent1">
                    <a:lumMod val="20000"/>
                    <a:lumOff val="80000"/>
                  </a:schemeClr>
                </a:solidFill>
                <a:latin typeface="Arial Narrow" panose="020B0606020202030204" pitchFamily="34" charset="0"/>
              </a:rPr>
              <a:t>- Современные материалы</a:t>
            </a:r>
            <a:endParaRPr lang="ru-RU" sz="3600" b="1" dirty="0"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chemeClr val="accent1">
                  <a:lumMod val="20000"/>
                  <a:lumOff val="80000"/>
                </a:schemeClr>
              </a:solidFill>
              <a:latin typeface="Arial Narrow" panose="020B0606020202030204" pitchFamily="34" charset="0"/>
            </a:endParaRPr>
          </a:p>
          <a:p>
            <a:r>
              <a:rPr lang="ru-RU" sz="3600" b="1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accent1">
                    <a:lumMod val="20000"/>
                    <a:lumOff val="80000"/>
                  </a:schemeClr>
                </a:solidFill>
                <a:latin typeface="Arial Narrow" panose="020B0606020202030204" pitchFamily="34" charset="0"/>
              </a:rPr>
              <a:t>- Модульные линии переработки</a:t>
            </a:r>
            <a:endParaRPr lang="ru-RU" sz="3600" b="1" dirty="0"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chemeClr val="accent1">
                  <a:lumMod val="20000"/>
                  <a:lumOff val="80000"/>
                </a:schemeClr>
              </a:solidFill>
              <a:latin typeface="Arial Narrow" panose="020B0606020202030204" pitchFamily="34" charset="0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930" y="159348"/>
            <a:ext cx="3540051" cy="101096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222596" y="159348"/>
            <a:ext cx="10729000" cy="1200329"/>
          </a:xfrm>
          <a:prstGeom prst="rect">
            <a:avLst/>
          </a:prstGeom>
          <a:noFill/>
          <a:ln w="3175">
            <a:noFill/>
          </a:ln>
        </p:spPr>
        <p:txBody>
          <a:bodyPr wrap="square" rtlCol="0">
            <a:spAutoFit/>
          </a:bodyPr>
          <a:lstStyle/>
          <a:p>
            <a:r>
              <a:rPr lang="ru-RU" sz="3600" b="1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accent1">
                    <a:lumMod val="20000"/>
                    <a:lumOff val="80000"/>
                  </a:schemeClr>
                </a:solidFill>
                <a:latin typeface="Arial Narrow" panose="020B0606020202030204" pitchFamily="34" charset="0"/>
              </a:rPr>
              <a:t>Роль казахстанского производителя </a:t>
            </a:r>
            <a:endParaRPr lang="ru-RU" sz="3600" b="1" dirty="0"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chemeClr val="accent1">
                  <a:lumMod val="20000"/>
                  <a:lumOff val="80000"/>
                </a:schemeClr>
              </a:solidFill>
              <a:latin typeface="Arial Narrow" panose="020B0606020202030204" pitchFamily="34" charset="0"/>
            </a:endParaRPr>
          </a:p>
          <a:p>
            <a:r>
              <a:rPr lang="ru-RU" sz="3600" b="1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accent1">
                    <a:lumMod val="20000"/>
                    <a:lumOff val="80000"/>
                  </a:schemeClr>
                </a:solidFill>
                <a:latin typeface="Arial Narrow" panose="020B0606020202030204" pitchFamily="34" charset="0"/>
              </a:rPr>
              <a:t>в экономике страны</a:t>
            </a:r>
            <a:endParaRPr lang="ru-RU" sz="3600" b="1" dirty="0"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chemeClr val="accent1">
                  <a:lumMod val="20000"/>
                  <a:lumOff val="80000"/>
                </a:schemeClr>
              </a:solidFill>
              <a:latin typeface="Arial Narrow" panose="020B0606020202030204" pitchFamily="34" charset="0"/>
            </a:endParaRPr>
          </a:p>
        </p:txBody>
      </p:sp>
      <p:cxnSp>
        <p:nvCxnSpPr>
          <p:cNvPr id="5" name="Прямая соединительная линия 4"/>
          <p:cNvCxnSpPr/>
          <p:nvPr/>
        </p:nvCxnSpPr>
        <p:spPr>
          <a:xfrm>
            <a:off x="4064000" y="1345024"/>
            <a:ext cx="812800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Рисунок 11"/>
          <p:cNvPicPr>
            <a:picLocks noChangeAspect="1"/>
          </p:cNvPicPr>
          <p:nvPr/>
        </p:nvPicPr>
        <p:blipFill>
          <a:blip r:embed="rId2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8924" y="2822564"/>
            <a:ext cx="4882732" cy="277113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4346" y="2920475"/>
            <a:ext cx="2701472" cy="198874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6404" y="4936831"/>
            <a:ext cx="3778678" cy="212285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6406" y="4909218"/>
            <a:ext cx="3095378" cy="206358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" name="Рисунок 20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10" t="23999" r="15253" b="18203"/>
          <a:stretch>
            <a:fillRect/>
          </a:stretch>
        </p:blipFill>
        <p:spPr>
          <a:xfrm>
            <a:off x="1547689" y="1425770"/>
            <a:ext cx="2904095" cy="200994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7513" y="1324337"/>
            <a:ext cx="3095378" cy="22788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5" name="Рисунок 24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665" b="30098"/>
          <a:stretch>
            <a:fillRect/>
          </a:stretch>
        </p:blipFill>
        <p:spPr>
          <a:xfrm>
            <a:off x="0" y="3083272"/>
            <a:ext cx="3303219" cy="206358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930" y="159348"/>
            <a:ext cx="3540051" cy="101096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222596" y="159348"/>
            <a:ext cx="10729000" cy="1200329"/>
          </a:xfrm>
          <a:prstGeom prst="rect">
            <a:avLst/>
          </a:prstGeom>
          <a:noFill/>
          <a:ln w="3175">
            <a:noFill/>
          </a:ln>
        </p:spPr>
        <p:txBody>
          <a:bodyPr wrap="square" rtlCol="0">
            <a:spAutoFit/>
          </a:bodyPr>
          <a:lstStyle/>
          <a:p>
            <a:r>
              <a:rPr lang="ru-RU" sz="3600" b="1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accent1">
                    <a:lumMod val="20000"/>
                    <a:lumOff val="80000"/>
                  </a:schemeClr>
                </a:solidFill>
                <a:latin typeface="Arial Narrow" panose="020B0606020202030204" pitchFamily="34" charset="0"/>
              </a:rPr>
              <a:t>Роль казахстанского производителя </a:t>
            </a:r>
            <a:endParaRPr lang="ru-RU" sz="3600" b="1" dirty="0"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chemeClr val="accent1">
                  <a:lumMod val="20000"/>
                  <a:lumOff val="80000"/>
                </a:schemeClr>
              </a:solidFill>
              <a:latin typeface="Arial Narrow" panose="020B0606020202030204" pitchFamily="34" charset="0"/>
            </a:endParaRPr>
          </a:p>
          <a:p>
            <a:r>
              <a:rPr lang="ru-RU" sz="3600" b="1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accent1">
                    <a:lumMod val="20000"/>
                    <a:lumOff val="80000"/>
                  </a:schemeClr>
                </a:solidFill>
                <a:latin typeface="Arial Narrow" panose="020B0606020202030204" pitchFamily="34" charset="0"/>
              </a:rPr>
              <a:t>в Казахстане</a:t>
            </a:r>
            <a:endParaRPr lang="ru-RU" sz="3600" b="1" dirty="0"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chemeClr val="accent1">
                  <a:lumMod val="20000"/>
                  <a:lumOff val="80000"/>
                </a:schemeClr>
              </a:solidFill>
              <a:latin typeface="Arial Narrow" panose="020B0606020202030204" pitchFamily="34" charset="0"/>
            </a:endParaRPr>
          </a:p>
        </p:txBody>
      </p:sp>
      <p:cxnSp>
        <p:nvCxnSpPr>
          <p:cNvPr id="5" name="Прямая соединительная линия 4"/>
          <p:cNvCxnSpPr/>
          <p:nvPr/>
        </p:nvCxnSpPr>
        <p:spPr>
          <a:xfrm>
            <a:off x="4064000" y="1345024"/>
            <a:ext cx="812800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3505" y="1394213"/>
            <a:ext cx="3556000" cy="20002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1949" y="3268596"/>
            <a:ext cx="3540051" cy="19824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6774" y="5091239"/>
            <a:ext cx="3137823" cy="18454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TextBox 10"/>
          <p:cNvSpPr txBox="1"/>
          <p:nvPr/>
        </p:nvSpPr>
        <p:spPr>
          <a:xfrm>
            <a:off x="148746" y="1606975"/>
            <a:ext cx="9725126" cy="3970318"/>
          </a:xfrm>
          <a:prstGeom prst="rect">
            <a:avLst/>
          </a:prstGeom>
          <a:noFill/>
          <a:ln w="3175">
            <a:noFill/>
          </a:ln>
        </p:spPr>
        <p:txBody>
          <a:bodyPr wrap="square" rtlCol="0">
            <a:spAutoFit/>
          </a:bodyPr>
          <a:lstStyle/>
          <a:p>
            <a:r>
              <a:rPr lang="ru-RU" sz="3600" b="1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accent1">
                    <a:lumMod val="20000"/>
                    <a:lumOff val="80000"/>
                  </a:schemeClr>
                </a:solidFill>
                <a:latin typeface="Arial Narrow" panose="020B0606020202030204" pitchFamily="34" charset="0"/>
              </a:rPr>
              <a:t>- Технологическая независимость</a:t>
            </a:r>
            <a:endParaRPr lang="ru-RU" sz="3600" b="1" dirty="0"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chemeClr val="accent1">
                  <a:lumMod val="20000"/>
                  <a:lumOff val="80000"/>
                </a:schemeClr>
              </a:solidFill>
              <a:latin typeface="Arial Narrow" panose="020B0606020202030204" pitchFamily="34" charset="0"/>
            </a:endParaRPr>
          </a:p>
          <a:p>
            <a:endParaRPr lang="ru-RU" sz="3600" b="1" dirty="0"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chemeClr val="accent1">
                  <a:lumMod val="20000"/>
                  <a:lumOff val="80000"/>
                </a:schemeClr>
              </a:solidFill>
              <a:latin typeface="Arial Narrow" panose="020B0606020202030204" pitchFamily="34" charset="0"/>
            </a:endParaRPr>
          </a:p>
          <a:p>
            <a:r>
              <a:rPr lang="ru-RU" sz="3600" b="1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accent1">
                    <a:lumMod val="20000"/>
                    <a:lumOff val="80000"/>
                  </a:schemeClr>
                </a:solidFill>
                <a:latin typeface="Arial Narrow" panose="020B0606020202030204" pitchFamily="34" charset="0"/>
              </a:rPr>
              <a:t>- Развития молочной отрасли</a:t>
            </a:r>
            <a:endParaRPr lang="ru-RU" sz="3600" b="1" dirty="0"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chemeClr val="accent1">
                  <a:lumMod val="20000"/>
                  <a:lumOff val="80000"/>
                </a:schemeClr>
              </a:solidFill>
              <a:latin typeface="Arial Narrow" panose="020B0606020202030204" pitchFamily="34" charset="0"/>
            </a:endParaRPr>
          </a:p>
          <a:p>
            <a:endParaRPr lang="ru-RU" sz="3600" b="1" dirty="0"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chemeClr val="accent1">
                  <a:lumMod val="20000"/>
                  <a:lumOff val="80000"/>
                </a:schemeClr>
              </a:solidFill>
              <a:latin typeface="Arial Narrow" panose="020B0606020202030204" pitchFamily="34" charset="0"/>
            </a:endParaRPr>
          </a:p>
          <a:p>
            <a:r>
              <a:rPr lang="ru-RU" sz="3600" b="1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accent1">
                    <a:lumMod val="20000"/>
                    <a:lumOff val="80000"/>
                  </a:schemeClr>
                </a:solidFill>
                <a:latin typeface="Arial Narrow" panose="020B0606020202030204" pitchFamily="34" charset="0"/>
              </a:rPr>
              <a:t>- Обеспечения продовольственной безопасности</a:t>
            </a:r>
            <a:endParaRPr lang="ru-RU" sz="3600" b="1" dirty="0"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chemeClr val="accent1">
                  <a:lumMod val="20000"/>
                  <a:lumOff val="80000"/>
                </a:schemeClr>
              </a:solidFill>
              <a:latin typeface="Arial Narrow" panose="020B0606020202030204" pitchFamily="34" charset="0"/>
            </a:endParaRPr>
          </a:p>
          <a:p>
            <a:endParaRPr lang="ru-RU" sz="3600" b="1" dirty="0"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chemeClr val="accent1">
                  <a:lumMod val="20000"/>
                  <a:lumOff val="80000"/>
                </a:schemeClr>
              </a:solidFill>
              <a:latin typeface="Arial Narrow" panose="020B0606020202030204" pitchFamily="34" charset="0"/>
            </a:endParaRPr>
          </a:p>
          <a:p>
            <a:r>
              <a:rPr lang="ru-RU" sz="3600" b="1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accent1">
                    <a:lumMod val="20000"/>
                    <a:lumOff val="80000"/>
                  </a:schemeClr>
                </a:solidFill>
                <a:latin typeface="Arial Narrow" panose="020B0606020202030204" pitchFamily="34" charset="0"/>
              </a:rPr>
              <a:t>- Укрепления экономической устойчивости</a:t>
            </a:r>
            <a:endParaRPr lang="ru-RU" sz="3600" b="1" dirty="0"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chemeClr val="accent1">
                  <a:lumMod val="20000"/>
                  <a:lumOff val="80000"/>
                </a:schemeClr>
              </a:solidFill>
              <a:latin typeface="Arial Narrow" panose="020B0606020202030204" pitchFamily="34" charset="0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866</Words>
  <Application>WPS Presentation</Application>
  <PresentationFormat>Широкоэкранный</PresentationFormat>
  <Paragraphs>48</Paragraphs>
  <Slides>8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9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8</vt:i4>
      </vt:variant>
    </vt:vector>
  </HeadingPairs>
  <TitlesOfParts>
    <vt:vector size="18" baseType="lpstr">
      <vt:lpstr>Arial</vt:lpstr>
      <vt:lpstr>SimSun</vt:lpstr>
      <vt:lpstr>Wingdings</vt:lpstr>
      <vt:lpstr>Bahnschrift SemiLight Condensed</vt:lpstr>
      <vt:lpstr>Arial Narrow</vt:lpstr>
      <vt:lpstr>Microsoft YaHei</vt:lpstr>
      <vt:lpstr>Arial Unicode MS</vt:lpstr>
      <vt:lpstr>Calibri Light</vt:lpstr>
      <vt:lpstr>Calibri</vt:lpstr>
      <vt:lpstr>Тема Office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Bekgali Ashirbekov</dc:creator>
  <cp:lastModifiedBy>User</cp:lastModifiedBy>
  <cp:revision>6</cp:revision>
  <dcterms:created xsi:type="dcterms:W3CDTF">2025-11-18T05:20:00Z</dcterms:created>
  <dcterms:modified xsi:type="dcterms:W3CDTF">2025-11-24T09:11:09Z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2E9D481045FC49B5AE03B8C695F06F0C_13</vt:lpwstr>
  </property>
  <property fmtid="{D5CDD505-2E9C-101B-9397-08002B2CF9AE}" pid="3" name="KSOProductBuildVer">
    <vt:lpwstr>1049-12.2.0.23155</vt:lpwstr>
  </property>
</Properties>
</file>