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79" r:id="rId26"/>
    <p:sldId id="280" r:id="rId27"/>
    <p:sldId id="281" r:id="rId28"/>
    <p:sldId id="283" r:id="rId29"/>
    <p:sldId id="284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317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635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952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270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1587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1905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22225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2540000" algn="l" defTabSz="252871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kumimoji="0" sz="2800" b="0" i="0" u="none" strike="noStrike" cap="none" spc="0" normalizeH="0" baseline="0">
        <a:ln>
          <a:noFill/>
        </a:ln>
        <a:solidFill>
          <a:schemeClr val="accent1">
            <a:satOff val="-9155"/>
            <a:lumOff val="-32673"/>
          </a:schemeClr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357243"/>
              <a:satOff val="7293"/>
              <a:lumOff val="8906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D5D5D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3">
              <a:satOff val="1412"/>
              <a:lumOff val="16412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satOff val="1412"/>
                  <a:lumOff val="1641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E937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FFF17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A51B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E1A84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103425"/>
              <a:satOff val="-7243"/>
              <a:lumOff val="99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chemeClr val="accent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lumOff val="-14283"/>
            </a:scheme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5">
                  <a:lumOff val="-1428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5">
              <a:satOff val="-6299"/>
              <a:lumOff val="-3230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59"/>
    <p:restoredTop sz="94694"/>
  </p:normalViewPr>
  <p:slideViewPr>
    <p:cSldViewPr snapToGrid="0">
      <p:cViewPr varScale="1">
        <p:scale>
          <a:sx n="77" d="100"/>
          <a:sy n="77" d="100"/>
        </p:scale>
        <p:origin x="10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Microsoft_Excelu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cs-CZ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8829599999999995E-2"/>
          <c:y val="3.0692899999999999E-2"/>
          <c:w val="0.82234099999999999"/>
          <c:h val="0.95680699999999996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Bez názvu 1</c:v>
                </c:pt>
              </c:strCache>
            </c:strRef>
          </c:tx>
          <c:spPr>
            <a:solidFill>
              <a:srgbClr val="56C1FF"/>
            </a:solidFill>
            <a:ln w="12700" cap="flat">
              <a:noFill/>
              <a:miter lim="400000"/>
            </a:ln>
            <a:effectLst/>
          </c:spPr>
          <c:explosion val="13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04BF-D24E-977F-511ECDECCF1B}"/>
              </c:ext>
            </c:extLst>
          </c:dPt>
          <c:dPt>
            <c:idx val="1"/>
            <c:bubble3D val="0"/>
            <c:explosion val="7"/>
            <c:spPr>
              <a:solidFill>
                <a:srgbClr val="00A2FF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BF-D24E-977F-511ECDECCF1B}"/>
              </c:ext>
            </c:extLst>
          </c:dPt>
          <c:dPt>
            <c:idx val="2"/>
            <c:bubble3D val="0"/>
            <c:explosion val="7"/>
            <c:spPr>
              <a:solidFill>
                <a:srgbClr val="0076B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BF-D24E-977F-511ECDECCF1B}"/>
              </c:ext>
            </c:extLst>
          </c:dPt>
          <c:cat>
            <c:strRef>
              <c:f>Sheet1!$B$1:$D$1</c:f>
              <c:strCache>
                <c:ptCount val="3"/>
                <c:pt idx="0">
                  <c:v>Культура</c:v>
                </c:pt>
                <c:pt idx="1">
                  <c:v>Менеджмент</c:v>
                </c:pt>
                <c:pt idx="2">
                  <c:v>Ферментация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0.33333299999999999</c:v>
                </c:pt>
                <c:pt idx="1">
                  <c:v>0.33333299999999999</c:v>
                </c:pt>
                <c:pt idx="2">
                  <c:v>0.33333299999999999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BF-D24E-977F-511ECDECC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2.71315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" b="0" i="0" u="none" strike="noStrike">
              <a:solidFill>
                <a:srgbClr val="C5D1E0"/>
              </a:solidFill>
              <a:latin typeface="Helvetica Neue"/>
            </a:defRPr>
          </a:pPr>
          <a:endParaRPr lang="cs-CZ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66C19-5634-9346-977F-351872B1684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A64AC47-64DC-D14A-A4FD-CD1705829B14}">
      <dgm:prSet/>
      <dgm:spPr/>
      <dgm:t>
        <a:bodyPr/>
        <a:lstStyle/>
        <a:p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Снижают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потери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>
              <a:solidFill>
                <a:schemeClr val="bg2">
                  <a:lumMod val="10000"/>
                </a:schemeClr>
              </a:solidFill>
            </a:rPr>
            <a:t>энергии</a:t>
          </a:r>
          <a:endParaRPr lang="cs-CZ" b="1">
            <a:solidFill>
              <a:schemeClr val="bg2">
                <a:lumMod val="10000"/>
              </a:schemeClr>
            </a:solidFill>
          </a:endParaRPr>
        </a:p>
      </dgm:t>
    </dgm:pt>
    <dgm:pt modelId="{A8A98C08-4EAF-1447-91CD-2280C0D66763}" type="parTrans" cxnId="{C9DAD25C-C251-2147-9DD7-C6A9620819B6}">
      <dgm:prSet/>
      <dgm:spPr/>
      <dgm:t>
        <a:bodyPr/>
        <a:lstStyle/>
        <a:p>
          <a:endParaRPr lang="cs-CZ" b="1"/>
        </a:p>
      </dgm:t>
    </dgm:pt>
    <dgm:pt modelId="{BFCA4A6B-9D61-294E-87A5-1BD01070A7CC}" type="sibTrans" cxnId="{C9DAD25C-C251-2147-9DD7-C6A9620819B6}">
      <dgm:prSet/>
      <dgm:spPr/>
      <dgm:t>
        <a:bodyPr/>
        <a:lstStyle/>
        <a:p>
          <a:endParaRPr lang="cs-CZ" b="1"/>
        </a:p>
      </dgm:t>
    </dgm:pt>
    <dgm:pt modelId="{1E6765CD-6394-EB43-B81F-39662FE5B7D7}">
      <dgm:prSet/>
      <dgm:spPr/>
      <dgm:t>
        <a:bodyPr/>
        <a:lstStyle/>
        <a:p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Оказывают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влияние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на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содержание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и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соотношение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ферментируемых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кислот</a:t>
          </a:r>
          <a:endParaRPr lang="cs-CZ" b="1" dirty="0">
            <a:solidFill>
              <a:schemeClr val="bg2">
                <a:lumMod val="10000"/>
              </a:schemeClr>
            </a:solidFill>
          </a:endParaRPr>
        </a:p>
      </dgm:t>
    </dgm:pt>
    <dgm:pt modelId="{B17B0989-C023-6848-B570-32645E85539E}" type="parTrans" cxnId="{055122C8-3218-3845-8068-FFBC1489E5B3}">
      <dgm:prSet/>
      <dgm:spPr/>
      <dgm:t>
        <a:bodyPr/>
        <a:lstStyle/>
        <a:p>
          <a:endParaRPr lang="cs-CZ" b="1"/>
        </a:p>
      </dgm:t>
    </dgm:pt>
    <dgm:pt modelId="{6C218455-A514-1E4D-BD13-33DBF5E28890}" type="sibTrans" cxnId="{055122C8-3218-3845-8068-FFBC1489E5B3}">
      <dgm:prSet/>
      <dgm:spPr/>
      <dgm:t>
        <a:bodyPr/>
        <a:lstStyle/>
        <a:p>
          <a:endParaRPr lang="cs-CZ" b="1"/>
        </a:p>
      </dgm:t>
    </dgm:pt>
    <dgm:pt modelId="{B81C21A4-9BCE-CE4D-A0B4-71D00BFD0357}">
      <dgm:prSet/>
      <dgm:spPr/>
      <dgm:t>
        <a:bodyPr/>
        <a:lstStyle/>
        <a:p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Препятствуют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вторичной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ферментации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и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нагреванию</a:t>
          </a:r>
          <a:endParaRPr lang="cs-CZ" b="1" dirty="0">
            <a:solidFill>
              <a:schemeClr val="bg2">
                <a:lumMod val="10000"/>
              </a:schemeClr>
            </a:solidFill>
          </a:endParaRPr>
        </a:p>
      </dgm:t>
    </dgm:pt>
    <dgm:pt modelId="{6246A98B-522A-3242-940D-FD26B98A415E}" type="parTrans" cxnId="{B53D38FD-8047-E74C-9FEF-C88D0AF9C690}">
      <dgm:prSet/>
      <dgm:spPr/>
      <dgm:t>
        <a:bodyPr/>
        <a:lstStyle/>
        <a:p>
          <a:endParaRPr lang="cs-CZ" b="1"/>
        </a:p>
      </dgm:t>
    </dgm:pt>
    <dgm:pt modelId="{49AA2C32-DA6C-D54E-A15D-DDE97D96CB3A}" type="sibTrans" cxnId="{B53D38FD-8047-E74C-9FEF-C88D0AF9C690}">
      <dgm:prSet/>
      <dgm:spPr/>
      <dgm:t>
        <a:bodyPr/>
        <a:lstStyle/>
        <a:p>
          <a:endParaRPr lang="cs-CZ" b="1"/>
        </a:p>
      </dgm:t>
    </dgm:pt>
    <dgm:pt modelId="{57AF40D5-150F-1F49-9CD1-162E11F205FA}">
      <dgm:prSet/>
      <dgm:spPr/>
      <dgm:t>
        <a:bodyPr/>
        <a:lstStyle/>
        <a:p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Сокращают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время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силосования</a:t>
          </a:r>
          <a:endParaRPr lang="cs-CZ" b="1" dirty="0">
            <a:solidFill>
              <a:schemeClr val="bg2">
                <a:lumMod val="10000"/>
              </a:schemeClr>
            </a:solidFill>
          </a:endParaRPr>
        </a:p>
      </dgm:t>
    </dgm:pt>
    <dgm:pt modelId="{64148A45-A56F-E54E-87C0-2011FA8BCC90}" type="parTrans" cxnId="{31CBEC7B-2E8A-2E4E-9030-63B9EB0A64AD}">
      <dgm:prSet/>
      <dgm:spPr/>
      <dgm:t>
        <a:bodyPr/>
        <a:lstStyle/>
        <a:p>
          <a:endParaRPr lang="cs-CZ" b="1"/>
        </a:p>
      </dgm:t>
    </dgm:pt>
    <dgm:pt modelId="{37E1E7EF-1DBD-9E4F-8006-72EBFE571358}" type="sibTrans" cxnId="{31CBEC7B-2E8A-2E4E-9030-63B9EB0A64AD}">
      <dgm:prSet/>
      <dgm:spPr/>
      <dgm:t>
        <a:bodyPr/>
        <a:lstStyle/>
        <a:p>
          <a:endParaRPr lang="cs-CZ" b="1"/>
        </a:p>
      </dgm:t>
    </dgm:pt>
    <dgm:pt modelId="{62C6B1B5-E3ED-1C40-B52C-BDCB1D5E8FCB}">
      <dgm:prSet/>
      <dgm:spPr/>
      <dgm:t>
        <a:bodyPr/>
        <a:lstStyle/>
        <a:p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Препятствуют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образованию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масляной</a:t>
          </a:r>
          <a:r>
            <a:rPr lang="cs-CZ" b="1" i="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b="1" i="0" baseline="0" dirty="0" err="1">
              <a:solidFill>
                <a:schemeClr val="bg2">
                  <a:lumMod val="10000"/>
                </a:schemeClr>
              </a:solidFill>
            </a:rPr>
            <a:t>кислоты</a:t>
          </a:r>
          <a:endParaRPr lang="cs-CZ" b="1" dirty="0">
            <a:solidFill>
              <a:schemeClr val="bg2">
                <a:lumMod val="10000"/>
              </a:schemeClr>
            </a:solidFill>
          </a:endParaRPr>
        </a:p>
      </dgm:t>
    </dgm:pt>
    <dgm:pt modelId="{D5BD91B5-1155-7F47-AA12-C681492F03AB}" type="parTrans" cxnId="{AA5AA058-4FC5-5543-B6E2-A0FA4737DAD4}">
      <dgm:prSet/>
      <dgm:spPr/>
      <dgm:t>
        <a:bodyPr/>
        <a:lstStyle/>
        <a:p>
          <a:endParaRPr lang="cs-CZ" b="1"/>
        </a:p>
      </dgm:t>
    </dgm:pt>
    <dgm:pt modelId="{64BC82CD-7806-AD4D-A2DD-179197856058}" type="sibTrans" cxnId="{AA5AA058-4FC5-5543-B6E2-A0FA4737DAD4}">
      <dgm:prSet/>
      <dgm:spPr/>
      <dgm:t>
        <a:bodyPr/>
        <a:lstStyle/>
        <a:p>
          <a:endParaRPr lang="cs-CZ" b="1"/>
        </a:p>
      </dgm:t>
    </dgm:pt>
    <dgm:pt modelId="{26ADBF3D-FF27-8B4F-9F34-A8832D495EAC}">
      <dgm:prSet/>
      <dgm:spPr/>
      <dgm:t>
        <a:bodyPr/>
        <a:lstStyle/>
        <a:p>
          <a:r>
            <a:rPr lang="ru-RU" b="1" i="0" baseline="0" dirty="0">
              <a:solidFill>
                <a:schemeClr val="bg2">
                  <a:lumMod val="10000"/>
                </a:schemeClr>
              </a:solidFill>
            </a:rPr>
            <a:t>Улучшают здоровье животных</a:t>
          </a:r>
          <a:endParaRPr lang="cs-CZ" b="1" dirty="0">
            <a:solidFill>
              <a:schemeClr val="bg2">
                <a:lumMod val="10000"/>
              </a:schemeClr>
            </a:solidFill>
          </a:endParaRPr>
        </a:p>
      </dgm:t>
    </dgm:pt>
    <dgm:pt modelId="{F845F5D3-47EA-9649-ABFD-4362BA8EE0A4}" type="parTrans" cxnId="{67BEEEDC-051E-6E44-8A9A-5A1E37D44DD6}">
      <dgm:prSet/>
      <dgm:spPr/>
      <dgm:t>
        <a:bodyPr/>
        <a:lstStyle/>
        <a:p>
          <a:endParaRPr lang="cs-CZ" b="1"/>
        </a:p>
      </dgm:t>
    </dgm:pt>
    <dgm:pt modelId="{EC8BE086-9446-3E4D-9DEB-097EFC997758}" type="sibTrans" cxnId="{67BEEEDC-051E-6E44-8A9A-5A1E37D44DD6}">
      <dgm:prSet/>
      <dgm:spPr/>
      <dgm:t>
        <a:bodyPr/>
        <a:lstStyle/>
        <a:p>
          <a:endParaRPr lang="cs-CZ" b="1"/>
        </a:p>
      </dgm:t>
    </dgm:pt>
    <dgm:pt modelId="{AFDF2BA0-0A0C-4143-84F6-820982CDF0B4}" type="pres">
      <dgm:prSet presAssocID="{DA966C19-5634-9346-977F-351872B1684B}" presName="Name0" presStyleCnt="0">
        <dgm:presLayoutVars>
          <dgm:dir/>
          <dgm:animLvl val="lvl"/>
          <dgm:resizeHandles val="exact"/>
        </dgm:presLayoutVars>
      </dgm:prSet>
      <dgm:spPr/>
    </dgm:pt>
    <dgm:pt modelId="{310E9A47-6FB0-CA49-80D0-509F72647EBC}" type="pres">
      <dgm:prSet presAssocID="{1A64AC47-64DC-D14A-A4FD-CD1705829B14}" presName="linNode" presStyleCnt="0"/>
      <dgm:spPr/>
    </dgm:pt>
    <dgm:pt modelId="{F18472CE-4CDC-6B40-BAF2-F28277F8922E}" type="pres">
      <dgm:prSet presAssocID="{1A64AC47-64DC-D14A-A4FD-CD1705829B14}" presName="parentText" presStyleLbl="node1" presStyleIdx="0" presStyleCnt="6" custScaleX="277778" custLinFactNeighborX="-2782" custLinFactNeighborY="-3844">
        <dgm:presLayoutVars>
          <dgm:chMax val="1"/>
          <dgm:bulletEnabled val="1"/>
        </dgm:presLayoutVars>
      </dgm:prSet>
      <dgm:spPr/>
    </dgm:pt>
    <dgm:pt modelId="{0697E2B5-7216-3B4A-A552-DBA80FBF33C4}" type="pres">
      <dgm:prSet presAssocID="{BFCA4A6B-9D61-294E-87A5-1BD01070A7CC}" presName="sp" presStyleCnt="0"/>
      <dgm:spPr/>
    </dgm:pt>
    <dgm:pt modelId="{721E415D-0BE9-384E-87E2-04B130EF8387}" type="pres">
      <dgm:prSet presAssocID="{1E6765CD-6394-EB43-B81F-39662FE5B7D7}" presName="linNode" presStyleCnt="0"/>
      <dgm:spPr/>
    </dgm:pt>
    <dgm:pt modelId="{2603A212-435B-5F4F-ACC5-76A901315917}" type="pres">
      <dgm:prSet presAssocID="{1E6765CD-6394-EB43-B81F-39662FE5B7D7}" presName="parentText" presStyleLbl="node1" presStyleIdx="1" presStyleCnt="6" custScaleX="277778">
        <dgm:presLayoutVars>
          <dgm:chMax val="1"/>
          <dgm:bulletEnabled val="1"/>
        </dgm:presLayoutVars>
      </dgm:prSet>
      <dgm:spPr/>
    </dgm:pt>
    <dgm:pt modelId="{B49BA1D8-05D4-3F4B-AA54-BD08385C7113}" type="pres">
      <dgm:prSet presAssocID="{6C218455-A514-1E4D-BD13-33DBF5E28890}" presName="sp" presStyleCnt="0"/>
      <dgm:spPr/>
    </dgm:pt>
    <dgm:pt modelId="{4652212D-3035-5544-AF64-1E291BE409BE}" type="pres">
      <dgm:prSet presAssocID="{B81C21A4-9BCE-CE4D-A0B4-71D00BFD0357}" presName="linNode" presStyleCnt="0"/>
      <dgm:spPr/>
    </dgm:pt>
    <dgm:pt modelId="{580DD5D2-98C2-2740-B6CF-32B98F42F3E2}" type="pres">
      <dgm:prSet presAssocID="{B81C21A4-9BCE-CE4D-A0B4-71D00BFD0357}" presName="parentText" presStyleLbl="node1" presStyleIdx="2" presStyleCnt="6" custScaleX="277778">
        <dgm:presLayoutVars>
          <dgm:chMax val="1"/>
          <dgm:bulletEnabled val="1"/>
        </dgm:presLayoutVars>
      </dgm:prSet>
      <dgm:spPr/>
    </dgm:pt>
    <dgm:pt modelId="{5E82DCCB-EBE1-5744-AE29-C5809311D42C}" type="pres">
      <dgm:prSet presAssocID="{49AA2C32-DA6C-D54E-A15D-DDE97D96CB3A}" presName="sp" presStyleCnt="0"/>
      <dgm:spPr/>
    </dgm:pt>
    <dgm:pt modelId="{5D4C67D1-2E74-CC46-8D8A-CFBE3EA74854}" type="pres">
      <dgm:prSet presAssocID="{57AF40D5-150F-1F49-9CD1-162E11F205FA}" presName="linNode" presStyleCnt="0"/>
      <dgm:spPr/>
    </dgm:pt>
    <dgm:pt modelId="{D34AB316-DC51-0345-AA8C-E51045526496}" type="pres">
      <dgm:prSet presAssocID="{57AF40D5-150F-1F49-9CD1-162E11F205FA}" presName="parentText" presStyleLbl="node1" presStyleIdx="3" presStyleCnt="6" custScaleX="277778">
        <dgm:presLayoutVars>
          <dgm:chMax val="1"/>
          <dgm:bulletEnabled val="1"/>
        </dgm:presLayoutVars>
      </dgm:prSet>
      <dgm:spPr/>
    </dgm:pt>
    <dgm:pt modelId="{CCDC6380-1938-E04A-B166-9A575EEDE6AE}" type="pres">
      <dgm:prSet presAssocID="{37E1E7EF-1DBD-9E4F-8006-72EBFE571358}" presName="sp" presStyleCnt="0"/>
      <dgm:spPr/>
    </dgm:pt>
    <dgm:pt modelId="{988A5DF9-A971-564E-ACB9-FB4260FEF9F4}" type="pres">
      <dgm:prSet presAssocID="{62C6B1B5-E3ED-1C40-B52C-BDCB1D5E8FCB}" presName="linNode" presStyleCnt="0"/>
      <dgm:spPr/>
    </dgm:pt>
    <dgm:pt modelId="{0942E4C3-BBF4-1940-9306-8BEDDB216140}" type="pres">
      <dgm:prSet presAssocID="{62C6B1B5-E3ED-1C40-B52C-BDCB1D5E8FCB}" presName="parentText" presStyleLbl="node1" presStyleIdx="4" presStyleCnt="6" custScaleX="277778">
        <dgm:presLayoutVars>
          <dgm:chMax val="1"/>
          <dgm:bulletEnabled val="1"/>
        </dgm:presLayoutVars>
      </dgm:prSet>
      <dgm:spPr/>
    </dgm:pt>
    <dgm:pt modelId="{27803BDF-75EE-8C4B-B44E-3CC1E5B26814}" type="pres">
      <dgm:prSet presAssocID="{64BC82CD-7806-AD4D-A2DD-179197856058}" presName="sp" presStyleCnt="0"/>
      <dgm:spPr/>
    </dgm:pt>
    <dgm:pt modelId="{16EE2298-8A32-9A42-A466-E4A978D0F1B4}" type="pres">
      <dgm:prSet presAssocID="{26ADBF3D-FF27-8B4F-9F34-A8832D495EAC}" presName="linNode" presStyleCnt="0"/>
      <dgm:spPr/>
    </dgm:pt>
    <dgm:pt modelId="{490643AB-4BEF-8B44-BBA8-B49FE5E30274}" type="pres">
      <dgm:prSet presAssocID="{26ADBF3D-FF27-8B4F-9F34-A8832D495EAC}" presName="parentText" presStyleLbl="node1" presStyleIdx="5" presStyleCnt="6" custScaleX="277778">
        <dgm:presLayoutVars>
          <dgm:chMax val="1"/>
          <dgm:bulletEnabled val="1"/>
        </dgm:presLayoutVars>
      </dgm:prSet>
      <dgm:spPr/>
    </dgm:pt>
  </dgm:ptLst>
  <dgm:cxnLst>
    <dgm:cxn modelId="{192C0F27-2182-CE43-ACD9-5742F798B27C}" type="presOf" srcId="{26ADBF3D-FF27-8B4F-9F34-A8832D495EAC}" destId="{490643AB-4BEF-8B44-BBA8-B49FE5E30274}" srcOrd="0" destOrd="0" presId="urn:microsoft.com/office/officeart/2005/8/layout/vList5"/>
    <dgm:cxn modelId="{158FB354-FD3E-054E-BE98-0E1BFF0C3679}" type="presOf" srcId="{1E6765CD-6394-EB43-B81F-39662FE5B7D7}" destId="{2603A212-435B-5F4F-ACC5-76A901315917}" srcOrd="0" destOrd="0" presId="urn:microsoft.com/office/officeart/2005/8/layout/vList5"/>
    <dgm:cxn modelId="{AA5AA058-4FC5-5543-B6E2-A0FA4737DAD4}" srcId="{DA966C19-5634-9346-977F-351872B1684B}" destId="{62C6B1B5-E3ED-1C40-B52C-BDCB1D5E8FCB}" srcOrd="4" destOrd="0" parTransId="{D5BD91B5-1155-7F47-AA12-C681492F03AB}" sibTransId="{64BC82CD-7806-AD4D-A2DD-179197856058}"/>
    <dgm:cxn modelId="{C9DAD25C-C251-2147-9DD7-C6A9620819B6}" srcId="{DA966C19-5634-9346-977F-351872B1684B}" destId="{1A64AC47-64DC-D14A-A4FD-CD1705829B14}" srcOrd="0" destOrd="0" parTransId="{A8A98C08-4EAF-1447-91CD-2280C0D66763}" sibTransId="{BFCA4A6B-9D61-294E-87A5-1BD01070A7CC}"/>
    <dgm:cxn modelId="{31CBEC7B-2E8A-2E4E-9030-63B9EB0A64AD}" srcId="{DA966C19-5634-9346-977F-351872B1684B}" destId="{57AF40D5-150F-1F49-9CD1-162E11F205FA}" srcOrd="3" destOrd="0" parTransId="{64148A45-A56F-E54E-87C0-2011FA8BCC90}" sibTransId="{37E1E7EF-1DBD-9E4F-8006-72EBFE571358}"/>
    <dgm:cxn modelId="{69062684-9168-8942-B64A-4360CAC6B408}" type="presOf" srcId="{57AF40D5-150F-1F49-9CD1-162E11F205FA}" destId="{D34AB316-DC51-0345-AA8C-E51045526496}" srcOrd="0" destOrd="0" presId="urn:microsoft.com/office/officeart/2005/8/layout/vList5"/>
    <dgm:cxn modelId="{3E68138C-FB50-7A44-8B5F-B948293F9FBA}" type="presOf" srcId="{B81C21A4-9BCE-CE4D-A0B4-71D00BFD0357}" destId="{580DD5D2-98C2-2740-B6CF-32B98F42F3E2}" srcOrd="0" destOrd="0" presId="urn:microsoft.com/office/officeart/2005/8/layout/vList5"/>
    <dgm:cxn modelId="{63DC5E9D-1683-F94F-B812-D8DE4C14FEEB}" type="presOf" srcId="{DA966C19-5634-9346-977F-351872B1684B}" destId="{AFDF2BA0-0A0C-4143-84F6-820982CDF0B4}" srcOrd="0" destOrd="0" presId="urn:microsoft.com/office/officeart/2005/8/layout/vList5"/>
    <dgm:cxn modelId="{055122C8-3218-3845-8068-FFBC1489E5B3}" srcId="{DA966C19-5634-9346-977F-351872B1684B}" destId="{1E6765CD-6394-EB43-B81F-39662FE5B7D7}" srcOrd="1" destOrd="0" parTransId="{B17B0989-C023-6848-B570-32645E85539E}" sibTransId="{6C218455-A514-1E4D-BD13-33DBF5E28890}"/>
    <dgm:cxn modelId="{CBA8FCDB-ABAB-ED45-9D37-DDD96DC1787A}" type="presOf" srcId="{62C6B1B5-E3ED-1C40-B52C-BDCB1D5E8FCB}" destId="{0942E4C3-BBF4-1940-9306-8BEDDB216140}" srcOrd="0" destOrd="0" presId="urn:microsoft.com/office/officeart/2005/8/layout/vList5"/>
    <dgm:cxn modelId="{67BEEEDC-051E-6E44-8A9A-5A1E37D44DD6}" srcId="{DA966C19-5634-9346-977F-351872B1684B}" destId="{26ADBF3D-FF27-8B4F-9F34-A8832D495EAC}" srcOrd="5" destOrd="0" parTransId="{F845F5D3-47EA-9649-ABFD-4362BA8EE0A4}" sibTransId="{EC8BE086-9446-3E4D-9DEB-097EFC997758}"/>
    <dgm:cxn modelId="{FF0BBDED-147E-324E-9346-05B80AE26826}" type="presOf" srcId="{1A64AC47-64DC-D14A-A4FD-CD1705829B14}" destId="{F18472CE-4CDC-6B40-BAF2-F28277F8922E}" srcOrd="0" destOrd="0" presId="urn:microsoft.com/office/officeart/2005/8/layout/vList5"/>
    <dgm:cxn modelId="{B53D38FD-8047-E74C-9FEF-C88D0AF9C690}" srcId="{DA966C19-5634-9346-977F-351872B1684B}" destId="{B81C21A4-9BCE-CE4D-A0B4-71D00BFD0357}" srcOrd="2" destOrd="0" parTransId="{6246A98B-522A-3242-940D-FD26B98A415E}" sibTransId="{49AA2C32-DA6C-D54E-A15D-DDE97D96CB3A}"/>
    <dgm:cxn modelId="{FA4422E7-069F-4540-A729-DEB71A7AFD86}" type="presParOf" srcId="{AFDF2BA0-0A0C-4143-84F6-820982CDF0B4}" destId="{310E9A47-6FB0-CA49-80D0-509F72647EBC}" srcOrd="0" destOrd="0" presId="urn:microsoft.com/office/officeart/2005/8/layout/vList5"/>
    <dgm:cxn modelId="{ABD80440-D32A-3F4D-97F5-19AC784B0478}" type="presParOf" srcId="{310E9A47-6FB0-CA49-80D0-509F72647EBC}" destId="{F18472CE-4CDC-6B40-BAF2-F28277F8922E}" srcOrd="0" destOrd="0" presId="urn:microsoft.com/office/officeart/2005/8/layout/vList5"/>
    <dgm:cxn modelId="{E78FA8A2-617E-DA4A-98A9-28BABBDCE694}" type="presParOf" srcId="{AFDF2BA0-0A0C-4143-84F6-820982CDF0B4}" destId="{0697E2B5-7216-3B4A-A552-DBA80FBF33C4}" srcOrd="1" destOrd="0" presId="urn:microsoft.com/office/officeart/2005/8/layout/vList5"/>
    <dgm:cxn modelId="{9AD4AE38-203D-8D46-A120-0B462AE961DA}" type="presParOf" srcId="{AFDF2BA0-0A0C-4143-84F6-820982CDF0B4}" destId="{721E415D-0BE9-384E-87E2-04B130EF8387}" srcOrd="2" destOrd="0" presId="urn:microsoft.com/office/officeart/2005/8/layout/vList5"/>
    <dgm:cxn modelId="{AB32FF44-061F-B84C-A1C9-771FD7AF65F3}" type="presParOf" srcId="{721E415D-0BE9-384E-87E2-04B130EF8387}" destId="{2603A212-435B-5F4F-ACC5-76A901315917}" srcOrd="0" destOrd="0" presId="urn:microsoft.com/office/officeart/2005/8/layout/vList5"/>
    <dgm:cxn modelId="{A10C4E8F-401B-9541-B0A5-33790E624A49}" type="presParOf" srcId="{AFDF2BA0-0A0C-4143-84F6-820982CDF0B4}" destId="{B49BA1D8-05D4-3F4B-AA54-BD08385C7113}" srcOrd="3" destOrd="0" presId="urn:microsoft.com/office/officeart/2005/8/layout/vList5"/>
    <dgm:cxn modelId="{86D5BCBC-BF20-9141-A41F-4304008BBEB5}" type="presParOf" srcId="{AFDF2BA0-0A0C-4143-84F6-820982CDF0B4}" destId="{4652212D-3035-5544-AF64-1E291BE409BE}" srcOrd="4" destOrd="0" presId="urn:microsoft.com/office/officeart/2005/8/layout/vList5"/>
    <dgm:cxn modelId="{F5950C3F-7552-3C4E-B26A-C59FCD09E9E4}" type="presParOf" srcId="{4652212D-3035-5544-AF64-1E291BE409BE}" destId="{580DD5D2-98C2-2740-B6CF-32B98F42F3E2}" srcOrd="0" destOrd="0" presId="urn:microsoft.com/office/officeart/2005/8/layout/vList5"/>
    <dgm:cxn modelId="{806E9818-F08C-EC4C-A7BF-ECE567F7F2A9}" type="presParOf" srcId="{AFDF2BA0-0A0C-4143-84F6-820982CDF0B4}" destId="{5E82DCCB-EBE1-5744-AE29-C5809311D42C}" srcOrd="5" destOrd="0" presId="urn:microsoft.com/office/officeart/2005/8/layout/vList5"/>
    <dgm:cxn modelId="{6B528D0A-41C9-654F-A282-A9F61C9EFDFC}" type="presParOf" srcId="{AFDF2BA0-0A0C-4143-84F6-820982CDF0B4}" destId="{5D4C67D1-2E74-CC46-8D8A-CFBE3EA74854}" srcOrd="6" destOrd="0" presId="urn:microsoft.com/office/officeart/2005/8/layout/vList5"/>
    <dgm:cxn modelId="{106753B3-606E-6F40-8845-4F1D93053DC8}" type="presParOf" srcId="{5D4C67D1-2E74-CC46-8D8A-CFBE3EA74854}" destId="{D34AB316-DC51-0345-AA8C-E51045526496}" srcOrd="0" destOrd="0" presId="urn:microsoft.com/office/officeart/2005/8/layout/vList5"/>
    <dgm:cxn modelId="{44CA84FD-662B-2949-AF4D-8C33B22A661E}" type="presParOf" srcId="{AFDF2BA0-0A0C-4143-84F6-820982CDF0B4}" destId="{CCDC6380-1938-E04A-B166-9A575EEDE6AE}" srcOrd="7" destOrd="0" presId="urn:microsoft.com/office/officeart/2005/8/layout/vList5"/>
    <dgm:cxn modelId="{69B781CD-B465-0349-9910-ABEB10EFD3A6}" type="presParOf" srcId="{AFDF2BA0-0A0C-4143-84F6-820982CDF0B4}" destId="{988A5DF9-A971-564E-ACB9-FB4260FEF9F4}" srcOrd="8" destOrd="0" presId="urn:microsoft.com/office/officeart/2005/8/layout/vList5"/>
    <dgm:cxn modelId="{FCE72495-FECF-5F42-82B7-E1471ED0FE7A}" type="presParOf" srcId="{988A5DF9-A971-564E-ACB9-FB4260FEF9F4}" destId="{0942E4C3-BBF4-1940-9306-8BEDDB216140}" srcOrd="0" destOrd="0" presId="urn:microsoft.com/office/officeart/2005/8/layout/vList5"/>
    <dgm:cxn modelId="{A189FBEE-F4BC-D347-98E5-21877DF9EED3}" type="presParOf" srcId="{AFDF2BA0-0A0C-4143-84F6-820982CDF0B4}" destId="{27803BDF-75EE-8C4B-B44E-3CC1E5B26814}" srcOrd="9" destOrd="0" presId="urn:microsoft.com/office/officeart/2005/8/layout/vList5"/>
    <dgm:cxn modelId="{DE1FCF32-539A-B34E-9808-1E1F4B13B442}" type="presParOf" srcId="{AFDF2BA0-0A0C-4143-84F6-820982CDF0B4}" destId="{16EE2298-8A32-9A42-A466-E4A978D0F1B4}" srcOrd="10" destOrd="0" presId="urn:microsoft.com/office/officeart/2005/8/layout/vList5"/>
    <dgm:cxn modelId="{3FFF05C1-951E-E445-8E7D-3B472B451CD3}" type="presParOf" srcId="{16EE2298-8A32-9A42-A466-E4A978D0F1B4}" destId="{490643AB-4BEF-8B44-BBA8-B49FE5E3027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472CE-4CDC-6B40-BAF2-F28277F8922E}">
      <dsp:nvSpPr>
        <dsp:cNvPr id="0" name=""/>
        <dsp:cNvSpPr/>
      </dsp:nvSpPr>
      <dsp:spPr>
        <a:xfrm>
          <a:off x="0" y="0"/>
          <a:ext cx="11192162" cy="961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Снижают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потери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>
              <a:solidFill>
                <a:schemeClr val="bg2">
                  <a:lumMod val="10000"/>
                </a:schemeClr>
              </a:solidFill>
            </a:rPr>
            <a:t>энергии</a:t>
          </a:r>
          <a:endParaRPr lang="cs-CZ" sz="2500" b="1" kern="1200">
            <a:solidFill>
              <a:schemeClr val="bg2">
                <a:lumMod val="10000"/>
              </a:schemeClr>
            </a:solidFill>
          </a:endParaRPr>
        </a:p>
      </dsp:txBody>
      <dsp:txXfrm>
        <a:off x="46942" y="46942"/>
        <a:ext cx="11098278" cy="867728"/>
      </dsp:txXfrm>
    </dsp:sp>
    <dsp:sp modelId="{2603A212-435B-5F4F-ACC5-76A901315917}">
      <dsp:nvSpPr>
        <dsp:cNvPr id="0" name=""/>
        <dsp:cNvSpPr/>
      </dsp:nvSpPr>
      <dsp:spPr>
        <a:xfrm>
          <a:off x="5465" y="1011344"/>
          <a:ext cx="11192162" cy="961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Оказывают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влияние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на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содержание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и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соотношение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ферментируемых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кислот</a:t>
          </a:r>
          <a:endParaRPr lang="cs-CZ" sz="25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2407" y="1058286"/>
        <a:ext cx="11098278" cy="867728"/>
      </dsp:txXfrm>
    </dsp:sp>
    <dsp:sp modelId="{580DD5D2-98C2-2740-B6CF-32B98F42F3E2}">
      <dsp:nvSpPr>
        <dsp:cNvPr id="0" name=""/>
        <dsp:cNvSpPr/>
      </dsp:nvSpPr>
      <dsp:spPr>
        <a:xfrm>
          <a:off x="5465" y="2021037"/>
          <a:ext cx="11192162" cy="961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Препятствуют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вторичной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ферментации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и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нагреванию</a:t>
          </a:r>
          <a:endParaRPr lang="cs-CZ" sz="25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2407" y="2067979"/>
        <a:ext cx="11098278" cy="867728"/>
      </dsp:txXfrm>
    </dsp:sp>
    <dsp:sp modelId="{D34AB316-DC51-0345-AA8C-E51045526496}">
      <dsp:nvSpPr>
        <dsp:cNvPr id="0" name=""/>
        <dsp:cNvSpPr/>
      </dsp:nvSpPr>
      <dsp:spPr>
        <a:xfrm>
          <a:off x="5465" y="3030730"/>
          <a:ext cx="11192162" cy="961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Сокращают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время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силосования</a:t>
          </a:r>
          <a:endParaRPr lang="cs-CZ" sz="25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2407" y="3077672"/>
        <a:ext cx="11098278" cy="867728"/>
      </dsp:txXfrm>
    </dsp:sp>
    <dsp:sp modelId="{0942E4C3-BBF4-1940-9306-8BEDDB216140}">
      <dsp:nvSpPr>
        <dsp:cNvPr id="0" name=""/>
        <dsp:cNvSpPr/>
      </dsp:nvSpPr>
      <dsp:spPr>
        <a:xfrm>
          <a:off x="5465" y="4040423"/>
          <a:ext cx="11192162" cy="961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Препятствуют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образованию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масляной</a:t>
          </a:r>
          <a:r>
            <a:rPr lang="cs-CZ" sz="2500" b="1" i="0" kern="1200" baseline="0" dirty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cs-CZ" sz="2500" b="1" i="0" kern="1200" baseline="0" dirty="0" err="1">
              <a:solidFill>
                <a:schemeClr val="bg2">
                  <a:lumMod val="10000"/>
                </a:schemeClr>
              </a:solidFill>
            </a:rPr>
            <a:t>кислоты</a:t>
          </a:r>
          <a:endParaRPr lang="cs-CZ" sz="25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2407" y="4087365"/>
        <a:ext cx="11098278" cy="867728"/>
      </dsp:txXfrm>
    </dsp:sp>
    <dsp:sp modelId="{490643AB-4BEF-8B44-BBA8-B49FE5E30274}">
      <dsp:nvSpPr>
        <dsp:cNvPr id="0" name=""/>
        <dsp:cNvSpPr/>
      </dsp:nvSpPr>
      <dsp:spPr>
        <a:xfrm>
          <a:off x="5465" y="5050116"/>
          <a:ext cx="11192162" cy="9616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i="0" kern="1200" baseline="0" dirty="0">
              <a:solidFill>
                <a:schemeClr val="bg2">
                  <a:lumMod val="10000"/>
                </a:schemeClr>
              </a:solidFill>
            </a:rPr>
            <a:t>Улучшают здоровье животных</a:t>
          </a:r>
          <a:endParaRPr lang="cs-CZ" sz="25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52407" y="5097058"/>
        <a:ext cx="11098278" cy="867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Премиксы, адсорбенты микотоксинов.</a:t>
            </a:r>
          </a:p>
          <a:p>
            <a:r>
              <a:t>Минеральные и витаминные добавки</a:t>
            </a:r>
          </a:p>
          <a:p>
            <a:r>
              <a:t>Кормовые кислоты, химические консервант кормов</a:t>
            </a:r>
          </a:p>
          <a:p>
            <a:r>
              <a:t>Биологические консерванты кормов, пробиотики, ферменты</a:t>
            </a:r>
          </a:p>
          <a:p>
            <a:r>
              <a:t>Стартерные корма, комбикорма</a:t>
            </a:r>
          </a:p>
          <a:p>
            <a:r>
              <a:t>Научно испытательский центр, биогазоыую установку,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" name="Shape 3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Homo</a:t>
            </a:r>
          </a:p>
          <a:p>
            <a:r>
              <a:t>P. acidilactici, L. paracasei, Lc. lactis, min. </a:t>
            </a:r>
          </a:p>
          <a:p>
            <a:r>
              <a:t>1,25* 1011 lactic acid bacteria/g BONSILAGE FORTE</a:t>
            </a:r>
          </a:p>
          <a:p>
            <a:endParaRPr/>
          </a:p>
          <a:p>
            <a:r>
              <a:t>Низин - это полициклический антибиотик, продуцируемый Lactococcus lactis. Это антибиотик с бактерицидным действием,</a:t>
            </a:r>
          </a:p>
          <a:p>
            <a:endParaRPr/>
          </a:p>
          <a:p>
            <a:endParaRPr/>
          </a:p>
          <a:p>
            <a:r>
              <a:t>Ryegrass 18-30 % DM</a:t>
            </a:r>
          </a:p>
          <a:p>
            <a:r>
              <a:t>other grasses 22-30 % DM</a:t>
            </a:r>
          </a:p>
          <a:p>
            <a:r>
              <a:t>clover grass 25-30 % DM</a:t>
            </a:r>
          </a:p>
          <a:p>
            <a:r>
              <a:t>lucerne 25-35 % DM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Более 600 продуктов</a:t>
            </a:r>
          </a:p>
          <a:p>
            <a:r>
              <a:t>Ассортимент продукции Lactosan увеличился с двух продуктов в 1989 году до около 600 продуктов в настоящее время. Портфель продукции включает в себя, помимо специальных продуктов на основе живых молочнокислых бактерий для силосования свежего растительного сырья в качестве корма для животных или энергетических установок для производства биогаза, пробиотики для животноводства и человека, а также заквасочные культуры для пищевой промышленности. Контрактное производство более 40 различных ферментов для пищевой или фармацевтической промышленности также относится к предлагаемым услугам. Продукция продается по всему миру дистрибьюторскими компаниями конечным потребителям, в настоящее время более чем 50 компаниям.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kof</a:t>
            </a:r>
            <a:r>
              <a:rPr lang="cs-CZ" dirty="0"/>
              <a:t>= S+ 8 </a:t>
            </a:r>
            <a:r>
              <a:rPr lang="cs-CZ" dirty="0" err="1"/>
              <a:t>x</a:t>
            </a:r>
            <a:r>
              <a:rPr lang="cs-CZ" dirty="0"/>
              <a:t> (cukr/</a:t>
            </a:r>
            <a:r>
              <a:rPr lang="cs-CZ" dirty="0" err="1"/>
              <a:t>bufer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211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L. plantarum, Pediococcus pentosaceus, L. buchneri, </a:t>
            </a:r>
          </a:p>
          <a:p>
            <a:r>
              <a:t>min. 2,5* 1011 lactic acid bacteria/g BONSILAGE MAIS</a:t>
            </a:r>
          </a:p>
          <a:p>
            <a:r>
              <a:t>Whole-crop maize silage with 28-35 % DM</a:t>
            </a:r>
          </a:p>
          <a:p>
            <a:r>
              <a:t>Whole-crop cereal silage with 30-40 % DM</a:t>
            </a:r>
          </a:p>
          <a:p>
            <a:endParaRPr/>
          </a:p>
          <a:p>
            <a:r>
              <a:t>1 g BONSILAGE MAIS/t ensiled material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сравнение 4 штаммов </a:t>
            </a:r>
            <a:r>
              <a:rPr lang="ru-RU" dirty="0" err="1"/>
              <a:t>Бухнери</a:t>
            </a:r>
            <a:endParaRPr lang="ru-RU" dirty="0"/>
          </a:p>
          <a:p>
            <a:r>
              <a:rPr lang="ru-RU" dirty="0"/>
              <a:t>важен регистрационный номер не название штамма</a:t>
            </a:r>
          </a:p>
          <a:p>
            <a:r>
              <a:rPr lang="ru-RU" dirty="0"/>
              <a:t>одинаковая фамилия не значить один и тот-же результат</a:t>
            </a:r>
          </a:p>
          <a:p>
            <a:endParaRPr lang="ru-RU" dirty="0"/>
          </a:p>
          <a:p>
            <a:r>
              <a:rPr lang="ru-RU" dirty="0"/>
              <a:t>например Винокуров</a:t>
            </a:r>
          </a:p>
          <a:p>
            <a:endParaRPr lang="ru-RU" dirty="0"/>
          </a:p>
          <a:p>
            <a:r>
              <a:rPr lang="ru-RU" dirty="0"/>
              <a:t>штамм 8-10 лет работы</a:t>
            </a:r>
          </a:p>
          <a:p>
            <a:endParaRPr lang="ru-RU" dirty="0"/>
          </a:p>
          <a:p>
            <a:r>
              <a:rPr lang="ru-RU" dirty="0" err="1"/>
              <a:t>Шауманн</a:t>
            </a:r>
            <a:r>
              <a:rPr lang="ru-RU" dirty="0"/>
              <a:t> является разработчиком и собственником </a:t>
            </a:r>
            <a:r>
              <a:rPr lang="ru-RU" dirty="0" err="1"/>
              <a:t>штамов</a:t>
            </a:r>
            <a:r>
              <a:rPr lang="ru-RU" dirty="0"/>
              <a:t> бактерий </a:t>
            </a:r>
          </a:p>
          <a:p>
            <a:endParaRPr lang="ru-RU" dirty="0"/>
          </a:p>
          <a:p>
            <a:r>
              <a:rPr lang="ru-RU" dirty="0"/>
              <a:t>около 20% штаммов </a:t>
            </a:r>
            <a:r>
              <a:rPr lang="ru-RU" dirty="0" err="1"/>
              <a:t>зарегистррованых</a:t>
            </a:r>
            <a:r>
              <a:rPr lang="ru-RU" dirty="0"/>
              <a:t> и </a:t>
            </a:r>
            <a:r>
              <a:rPr lang="ru-RU" dirty="0" err="1"/>
              <a:t>разрешеных</a:t>
            </a:r>
            <a:r>
              <a:rPr lang="ru-RU" dirty="0"/>
              <a:t> в Европе </a:t>
            </a:r>
            <a:r>
              <a:rPr lang="ru-RU" dirty="0" err="1"/>
              <a:t>собственостью</a:t>
            </a:r>
            <a:r>
              <a:rPr lang="ru-RU" dirty="0"/>
              <a:t> </a:t>
            </a:r>
            <a:r>
              <a:rPr lang="ru-RU" dirty="0" err="1"/>
              <a:t>шауманн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4333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Hetero</a:t>
            </a:r>
          </a:p>
          <a:p>
            <a:r>
              <a:t>L. diolivorans (new), L. buchneri, L. rhamnosus, </a:t>
            </a:r>
          </a:p>
          <a:p>
            <a:r>
              <a:t>Min. 2,5* 1011 lactic acid bacteria/g BONSILAGE SPEED M</a:t>
            </a:r>
          </a:p>
          <a:p>
            <a:r>
              <a:t>Maize silages and whole-crop-silages with 25-45 % DM</a:t>
            </a:r>
          </a:p>
          <a:p>
            <a:endParaRPr/>
          </a:p>
          <a:p>
            <a:r>
              <a:t>1 g BONSILAGE SPEED M/t ensiled material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Hetero</a:t>
            </a:r>
          </a:p>
          <a:p>
            <a:r>
              <a:t>L. buchneri, Pediococcus pentosaceus, L. plantarum, </a:t>
            </a:r>
          </a:p>
          <a:p>
            <a:r>
              <a:t>Min. 3,0* 1011 lactic acid bacteria/g BONSILAGE FIT M</a:t>
            </a:r>
          </a:p>
          <a:p>
            <a:r>
              <a:t>Maize silages and whole-crop-silages with 25-45 % DM</a:t>
            </a:r>
          </a:p>
          <a:p>
            <a:r>
              <a:t>1 g BONSILAGE FIT M/t ensiled material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Профилактика кетоза</a:t>
            </a:r>
          </a:p>
          <a:p>
            <a:r>
              <a:t>Глукопластический эффект</a:t>
            </a:r>
          </a:p>
          <a:p>
            <a:r>
              <a:t>Воспрепятствует ожирению печени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Крестоцветные</a:t>
            </a:r>
          </a:p>
          <a:p>
            <a:r>
              <a:t>Рапс, редка масличная, сурепица, горчица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35227"/>
            <a:ext cx="11607800" cy="457201"/>
          </a:xfrm>
          <a:prstGeom prst="rect">
            <a:avLst/>
          </a:prstGeom>
        </p:spPr>
        <p:txBody>
          <a:bodyPr anchor="b"/>
          <a:lstStyle>
            <a:lvl1pPr marL="0" indent="0" defTabSz="587022">
              <a:spcBef>
                <a:spcPts val="0"/>
              </a:spcBef>
              <a:buSzTx/>
              <a:buNone/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Autor a datum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2859"/>
            <a:ext cx="11607800" cy="1447801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400" spc="-84"/>
            </a:lvl1pPr>
          </a:lstStyle>
          <a:p>
            <a:r>
              <a:t>Název prezentace</a:t>
            </a:r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509500" y="8507348"/>
            <a:ext cx="292609" cy="558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100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10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Program – podtitul</a:t>
            </a:r>
          </a:p>
        </p:txBody>
      </p:sp>
      <p:sp>
        <p:nvSpPr>
          <p:cNvPr id="109" name="Název program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programu</a:t>
            </a:r>
          </a:p>
        </p:txBody>
      </p:sp>
      <p:sp>
        <p:nvSpPr>
          <p:cNvPr id="110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083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300"/>
              </a:spcBef>
              <a:buSzTx/>
              <a:buNone/>
              <a:defRPr sz="3600"/>
            </a:lvl1pPr>
            <a:lvl2pPr marL="0" indent="317500">
              <a:spcBef>
                <a:spcPts val="4300"/>
              </a:spcBef>
              <a:buSzTx/>
              <a:buNone/>
              <a:defRPr sz="3600"/>
            </a:lvl2pPr>
            <a:lvl3pPr marL="0" indent="635000">
              <a:spcBef>
                <a:spcPts val="4300"/>
              </a:spcBef>
              <a:buSzTx/>
              <a:buNone/>
              <a:defRPr sz="3600"/>
            </a:lvl3pPr>
            <a:lvl4pPr marL="0" indent="952500">
              <a:spcBef>
                <a:spcPts val="4300"/>
              </a:spcBef>
              <a:buSzTx/>
              <a:buNone/>
              <a:defRPr sz="3600"/>
            </a:lvl4pPr>
            <a:lvl5pPr marL="0" indent="1270000">
              <a:spcBef>
                <a:spcPts val="4300"/>
              </a:spcBef>
              <a:buSzTx/>
              <a:buNone/>
              <a:defRPr sz="3600"/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149600"/>
            <a:ext cx="11607800" cy="3238500"/>
          </a:xfrm>
          <a:prstGeom prst="rect">
            <a:avLst/>
          </a:prstGeom>
        </p:spPr>
        <p:txBody>
          <a:bodyPr anchor="ctr"/>
          <a:lstStyle>
            <a:lvl1pPr marL="0" indent="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algn="ctr" defTabSz="355600">
              <a:lnSpc>
                <a:spcPct val="90000"/>
              </a:lnSpc>
              <a:spcBef>
                <a:spcPts val="0"/>
              </a:spcBef>
              <a:buSzTx/>
              <a:buNone/>
              <a:defRPr sz="8400" spc="-84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698500"/>
            <a:ext cx="11607800" cy="5765800"/>
          </a:xfrm>
          <a:prstGeom prst="rect">
            <a:avLst/>
          </a:prstGeom>
        </p:spPr>
        <p:txBody>
          <a:bodyPr anchor="b"/>
          <a:lstStyle>
            <a:lvl1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24800" spc="-124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103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algn="ctr" defTabSz="254000">
              <a:lnSpc>
                <a:spcPct val="90000"/>
              </a:lnSpc>
              <a:spcBef>
                <a:spcPts val="0"/>
              </a:spcBef>
              <a:buSzTx/>
              <a:buNone/>
              <a:defRPr sz="3500" spc="-3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Více o faktu</a:t>
            </a:r>
          </a:p>
        </p:txBody>
      </p:sp>
      <p:sp>
        <p:nvSpPr>
          <p:cNvPr id="12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6000" y="6426200"/>
            <a:ext cx="10972800" cy="584200"/>
          </a:xfrm>
          <a:prstGeom prst="rect">
            <a:avLst/>
          </a:prstGeom>
        </p:spPr>
        <p:txBody>
          <a:bodyPr/>
          <a:lstStyle>
            <a:lvl1pPr marL="0" indent="0" defTabSz="587022">
              <a:spcBef>
                <a:spcPts val="0"/>
              </a:spcBef>
              <a:buSzTx/>
              <a:buNone/>
              <a:defRPr sz="24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Zdroj</a:t>
            </a:r>
          </a:p>
        </p:txBody>
      </p:sp>
      <p:sp>
        <p:nvSpPr>
          <p:cNvPr id="13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49300" y="2298700"/>
            <a:ext cx="11506200" cy="3175000"/>
          </a:xfrm>
          <a:prstGeom prst="rect">
            <a:avLst/>
          </a:prstGeom>
        </p:spPr>
        <p:txBody>
          <a:bodyPr anchor="b"/>
          <a:lstStyle>
            <a:lvl1pPr marL="180622" indent="-180622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1pPr>
            <a:lvl2pPr marL="180622" indent="1368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2pPr>
            <a:lvl3pPr marL="180622" indent="4543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3pPr>
            <a:lvl4pPr marL="180622" indent="7718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4pPr>
            <a:lvl5pPr marL="180622" indent="1089377" defTabSz="1733973">
              <a:lnSpc>
                <a:spcPct val="90000"/>
              </a:lnSpc>
              <a:spcBef>
                <a:spcPts val="0"/>
              </a:spcBef>
              <a:buSzTx/>
              <a:buNone/>
              <a:defRPr sz="6600" spc="-66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Detail zakřiveného bílého vrstveného vzoru"/>
          <p:cNvSpPr>
            <a:spLocks noGrp="1"/>
          </p:cNvSpPr>
          <p:nvPr>
            <p:ph type="pic" sz="quarter" idx="21"/>
          </p:nvPr>
        </p:nvSpPr>
        <p:spPr>
          <a:xfrm>
            <a:off x="622300" y="2907462"/>
            <a:ext cx="3937000" cy="39386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Detail vrstveného vzoru šedého kamene"/>
          <p:cNvSpPr>
            <a:spLocks noGrp="1"/>
          </p:cNvSpPr>
          <p:nvPr>
            <p:ph type="pic" sz="quarter" idx="22"/>
          </p:nvPr>
        </p:nvSpPr>
        <p:spPr>
          <a:xfrm>
            <a:off x="3893586" y="3136900"/>
            <a:ext cx="5217627" cy="347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Detail bílého žebrovaného vzoru"/>
          <p:cNvSpPr>
            <a:spLocks noGrp="1"/>
          </p:cNvSpPr>
          <p:nvPr>
            <p:ph type="pic" sz="quarter" idx="23"/>
          </p:nvPr>
        </p:nvSpPr>
        <p:spPr>
          <a:xfrm>
            <a:off x="7802863" y="3136900"/>
            <a:ext cx="5215134" cy="3479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ílá futuristická chodba lomených tvarů se stíny"/>
          <p:cNvSpPr>
            <a:spLocks noGrp="1"/>
          </p:cNvSpPr>
          <p:nvPr>
            <p:ph type="pic" idx="21"/>
          </p:nvPr>
        </p:nvSpPr>
        <p:spPr>
          <a:xfrm>
            <a:off x="-1397000" y="0"/>
            <a:ext cx="15786100" cy="10524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afik 1" descr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315720"/>
            <a:ext cx="9762069" cy="1376680"/>
          </a:xfrm>
          <a:prstGeom prst="rect">
            <a:avLst/>
          </a:prstGeom>
          <a:ln w="3175">
            <a:miter lim="400000"/>
          </a:ln>
        </p:spPr>
      </p:pic>
      <p:sp>
        <p:nvSpPr>
          <p:cNvPr id="170" name="Textfeld 2"/>
          <p:cNvSpPr txBox="1"/>
          <p:nvPr/>
        </p:nvSpPr>
        <p:spPr>
          <a:xfrm>
            <a:off x="2443140" y="3330787"/>
            <a:ext cx="8150693" cy="13595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spAutoFit/>
          </a:bodyPr>
          <a:lstStyle>
            <a:lvl1pPr algn="ctr" defTabSz="1300480">
              <a:spcBef>
                <a:spcPts val="0"/>
              </a:spcBef>
              <a:defRPr sz="9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</a:t>
            </a:r>
          </a:p>
        </p:txBody>
      </p:sp>
      <p:sp>
        <p:nvSpPr>
          <p:cNvPr id="171" name="Text názvu"/>
          <p:cNvSpPr txBox="1">
            <a:spLocks noGrp="1"/>
          </p:cNvSpPr>
          <p:nvPr>
            <p:ph type="title"/>
          </p:nvPr>
        </p:nvSpPr>
        <p:spPr>
          <a:xfrm>
            <a:off x="2117870" y="1757917"/>
            <a:ext cx="5461108" cy="491544"/>
          </a:xfrm>
          <a:prstGeom prst="rect">
            <a:avLst/>
          </a:prstGeom>
        </p:spPr>
        <p:txBody>
          <a:bodyPr lIns="48767" tIns="48767" rIns="48767" bIns="48767"/>
          <a:lstStyle>
            <a:lvl1pPr defTabSz="975360">
              <a:defRPr sz="3400" spc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 názvu</a:t>
            </a:r>
          </a:p>
        </p:txBody>
      </p:sp>
      <p:sp>
        <p:nvSpPr>
          <p:cNvPr id="172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2118360" y="3185160"/>
            <a:ext cx="8664787" cy="3085255"/>
          </a:xfrm>
          <a:prstGeom prst="rect">
            <a:avLst/>
          </a:prstGeom>
        </p:spPr>
        <p:txBody>
          <a:bodyPr lIns="48767" tIns="48767" rIns="48767" bIns="48767"/>
          <a:lstStyle>
            <a:lvl1pPr marL="0" indent="0" algn="ctr" defTabSz="975360">
              <a:lnSpc>
                <a:spcPct val="90000"/>
              </a:lnSpc>
              <a:spcBef>
                <a:spcPts val="900"/>
              </a:spcBef>
              <a:buSzTx/>
              <a:buNone/>
              <a:defRPr sz="9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82930" indent="-240030" algn="ctr" defTabSz="975360">
              <a:lnSpc>
                <a:spcPct val="90000"/>
              </a:lnSpc>
              <a:spcBef>
                <a:spcPts val="900"/>
              </a:spcBef>
              <a:defRPr sz="9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5830" indent="-240030" algn="ctr" defTabSz="975360">
              <a:lnSpc>
                <a:spcPct val="90000"/>
              </a:lnSpc>
              <a:spcBef>
                <a:spcPts val="900"/>
              </a:spcBef>
              <a:defRPr sz="9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68730" indent="-240030" algn="ctr" defTabSz="975360">
              <a:lnSpc>
                <a:spcPct val="90000"/>
              </a:lnSpc>
              <a:spcBef>
                <a:spcPts val="900"/>
              </a:spcBef>
              <a:defRPr sz="9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11630" indent="-240030" algn="ctr" defTabSz="975360">
              <a:lnSpc>
                <a:spcPct val="90000"/>
              </a:lnSpc>
              <a:spcBef>
                <a:spcPts val="900"/>
              </a:spcBef>
              <a:defRPr sz="9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7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0843852" y="8068314"/>
            <a:ext cx="367710" cy="346279"/>
          </a:xfrm>
          <a:prstGeom prst="rect">
            <a:avLst/>
          </a:prstGeom>
        </p:spPr>
        <p:txBody>
          <a:bodyPr wrap="none" lIns="48767" tIns="48767" rIns="48767" bIns="48767" anchor="ctr"/>
          <a:lstStyle>
            <a:lvl1pPr defTabSz="1300480"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 názvu"/>
          <p:cNvSpPr txBox="1">
            <a:spLocks noGrp="1"/>
          </p:cNvSpPr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ctr" defTabSz="587022">
              <a:lnSpc>
                <a:spcPct val="100000"/>
              </a:lnSpc>
              <a:defRPr sz="78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Text názvu</a:t>
            </a:r>
          </a:p>
        </p:txBody>
      </p:sp>
      <p:sp>
        <p:nvSpPr>
          <p:cNvPr id="181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</p:spPr>
        <p:txBody>
          <a:bodyPr lIns="27093" tIns="27093" rIns="27093" bIns="27093"/>
          <a:lstStyle>
            <a:lvl1pPr marL="0" indent="0" algn="ctr" defTabSz="587022"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587022"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587022"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587022"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587022"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8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</p:spPr>
        <p:txBody>
          <a:bodyPr wrap="none" lIns="27093" tIns="27093" rIns="27093" bIns="27093" anchor="t"/>
          <a:lstStyle>
            <a:lvl1pPr algn="ctr" defTabSz="587022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ká bílá zakřivená struktura"/>
          <p:cNvSpPr>
            <a:spLocks noGrp="1"/>
          </p:cNvSpPr>
          <p:nvPr>
            <p:ph type="pic" idx="21"/>
          </p:nvPr>
        </p:nvSpPr>
        <p:spPr>
          <a:xfrm>
            <a:off x="-88900" y="-3962400"/>
            <a:ext cx="18948400" cy="14211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or a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8635227"/>
            <a:ext cx="11607800" cy="457201"/>
          </a:xfrm>
          <a:prstGeom prst="rect">
            <a:avLst/>
          </a:prstGeom>
        </p:spPr>
        <p:txBody>
          <a:bodyPr anchor="b"/>
          <a:lstStyle>
            <a:lvl1pPr marL="0" indent="0" defTabSz="587022">
              <a:spcBef>
                <a:spcPts val="0"/>
              </a:spcBef>
              <a:buSzTx/>
              <a:buNone/>
              <a:defRPr sz="22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r>
              <a:t>Autor a datum</a:t>
            </a:r>
          </a:p>
        </p:txBody>
      </p:sp>
      <p:sp>
        <p:nvSpPr>
          <p:cNvPr id="2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2859"/>
            <a:ext cx="11607800" cy="1447801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400" spc="-84"/>
            </a:lvl1pPr>
          </a:lstStyle>
          <a:p>
            <a:r>
              <a:t>Název prezentace</a:t>
            </a:r>
          </a:p>
        </p:txBody>
      </p:sp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509500" y="8507348"/>
            <a:ext cx="292609" cy="558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etail zakřiveného bílého vrstveného vzoru"/>
          <p:cNvSpPr>
            <a:spLocks noGrp="1"/>
          </p:cNvSpPr>
          <p:nvPr>
            <p:ph type="pic" idx="21"/>
          </p:nvPr>
        </p:nvSpPr>
        <p:spPr>
          <a:xfrm>
            <a:off x="4876800" y="0"/>
            <a:ext cx="97536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698500" y="698500"/>
            <a:ext cx="5105400" cy="4178300"/>
          </a:xfrm>
          <a:prstGeom prst="rect">
            <a:avLst/>
          </a:prstGeom>
        </p:spPr>
        <p:txBody>
          <a:bodyPr anchor="b"/>
          <a:lstStyle/>
          <a:p>
            <a:r>
              <a:t>Název snímku</a:t>
            </a:r>
          </a:p>
        </p:txBody>
      </p:sp>
      <p:sp>
        <p:nvSpPr>
          <p:cNvPr id="3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4775200"/>
            <a:ext cx="5105400" cy="40386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317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635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9525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27000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43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etail zakřivené hrany bílého kamene"/>
          <p:cNvSpPr>
            <a:spLocks noGrp="1"/>
          </p:cNvSpPr>
          <p:nvPr>
            <p:ph type="pic" idx="21"/>
          </p:nvPr>
        </p:nvSpPr>
        <p:spPr>
          <a:xfrm>
            <a:off x="6096644" y="0"/>
            <a:ext cx="7313912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47800"/>
            <a:ext cx="51054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6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698500" y="381000"/>
            <a:ext cx="5105400" cy="11430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63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035300"/>
            <a:ext cx="5105400" cy="601980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 a živé video –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11607800" cy="673100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72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73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035006"/>
            <a:ext cx="5105400" cy="6019801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 a živé video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47800"/>
            <a:ext cx="5105400" cy="674779"/>
          </a:xfrm>
          <a:prstGeom prst="rect">
            <a:avLst/>
          </a:prstGeom>
        </p:spPr>
        <p:txBody>
          <a:bodyPr/>
          <a:lstStyle>
            <a:lvl1pPr marL="0" indent="0" defTabSz="2540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Podtitul snímku</a:t>
            </a:r>
          </a:p>
        </p:txBody>
      </p:sp>
      <p:sp>
        <p:nvSpPr>
          <p:cNvPr id="8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698500" y="381000"/>
            <a:ext cx="5105400" cy="1145851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83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034319"/>
            <a:ext cx="5105400" cy="6019801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698500" y="3124200"/>
            <a:ext cx="11607800" cy="3302000"/>
          </a:xfrm>
          <a:prstGeom prst="rect">
            <a:avLst/>
          </a:prstGeom>
        </p:spPr>
        <p:txBody>
          <a:bodyPr anchor="ctr"/>
          <a:lstStyle>
            <a:lvl1pPr defTabSz="355600">
              <a:defRPr sz="8400" spc="-84"/>
            </a:lvl1pPr>
          </a:lstStyle>
          <a:p>
            <a:r>
              <a:t>Název oddílu</a:t>
            </a:r>
          </a:p>
        </p:txBody>
      </p:sp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496291" y="8735948"/>
            <a:ext cx="305817" cy="330201"/>
          </a:xfrm>
          <a:prstGeom prst="rect">
            <a:avLst/>
          </a:prstGeom>
        </p:spPr>
        <p:txBody>
          <a:bodyPr wrap="none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698500" y="381000"/>
            <a:ext cx="11607800" cy="11430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Název snímku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3035300"/>
            <a:ext cx="11607800" cy="6019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509500" y="8507348"/>
            <a:ext cx="292100" cy="558801"/>
          </a:xfrm>
          <a:prstGeom prst="rect">
            <a:avLst/>
          </a:prstGeom>
          <a:ln w="3175">
            <a:miter lim="400000"/>
          </a:ln>
        </p:spPr>
        <p:txBody>
          <a:bodyPr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317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635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952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270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1587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1905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22225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2540000" algn="l" defTabSz="2540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-59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317500" marR="0" indent="-317500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637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955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1272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1590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1907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2225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25425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2860039" marR="0" indent="-320039" algn="l" defTabSz="252871" rtl="0" latinLnBrk="0">
        <a:lnSpc>
          <a:spcPct val="100000"/>
        </a:lnSpc>
        <a:spcBef>
          <a:spcPts val="33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317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635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952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270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1587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1905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22225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2540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t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t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vložený-film.heic" descr="vložený-film.heic"/>
          <p:cNvPicPr>
            <a:picLocks noChangeAspect="1"/>
          </p:cNvPicPr>
          <p:nvPr/>
        </p:nvPicPr>
        <p:blipFill>
          <a:blip r:embed="rId2"/>
          <a:srcRect l="12739" r="12739" b="3098"/>
          <a:stretch>
            <a:fillRect/>
          </a:stretch>
        </p:blipFill>
        <p:spPr>
          <a:xfrm>
            <a:off x="-25996" y="1668386"/>
            <a:ext cx="13056876" cy="6855357"/>
          </a:xfrm>
          <a:prstGeom prst="rect">
            <a:avLst/>
          </a:prstGeom>
          <a:ln w="3175">
            <a:miter lim="400000"/>
          </a:ln>
        </p:spPr>
      </p:pic>
      <p:sp>
        <p:nvSpPr>
          <p:cNvPr id="192" name="Čára"/>
          <p:cNvSpPr/>
          <p:nvPr/>
        </p:nvSpPr>
        <p:spPr>
          <a:xfrm>
            <a:off x="-126548" y="8870195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93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956" y="196552"/>
            <a:ext cx="2159020" cy="751457"/>
          </a:xfrm>
          <a:prstGeom prst="rect">
            <a:avLst/>
          </a:prstGeom>
          <a:ln w="3175">
            <a:miter lim="400000"/>
          </a:ln>
        </p:spPr>
      </p:pic>
      <p:pic>
        <p:nvPicPr>
          <p:cNvPr id="194" name="Obrázek" descr="Obrá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518" y="7857934"/>
            <a:ext cx="6619907" cy="1528884"/>
          </a:xfrm>
          <a:prstGeom prst="rect">
            <a:avLst/>
          </a:prstGeom>
          <a:ln w="3175">
            <a:miter lim="400000"/>
          </a:ln>
        </p:spPr>
      </p:pic>
      <p:sp>
        <p:nvSpPr>
          <p:cNvPr id="195" name="Силосование с Bonsilage (Silieren mit Bonsilage)"/>
          <p:cNvSpPr txBox="1">
            <a:spLocks noGrp="1"/>
          </p:cNvSpPr>
          <p:nvPr>
            <p:ph type="title"/>
          </p:nvPr>
        </p:nvSpPr>
        <p:spPr>
          <a:xfrm>
            <a:off x="3390241" y="8027425"/>
            <a:ext cx="7220460" cy="1189900"/>
          </a:xfrm>
          <a:prstGeom prst="rect">
            <a:avLst/>
          </a:prstGeom>
        </p:spPr>
        <p:txBody>
          <a:bodyPr/>
          <a:lstStyle>
            <a:lvl1pPr defTabSz="275900">
              <a:defRPr sz="3666">
                <a:solidFill>
                  <a:srgbClr val="FFFFFF"/>
                </a:solidFill>
              </a:defRPr>
            </a:lvl1pPr>
          </a:lstStyle>
          <a:p>
            <a:r>
              <a:t>Силосование с Bonsilage (Silieren mit Bonsilage)</a:t>
            </a:r>
          </a:p>
        </p:txBody>
      </p:sp>
      <p:sp>
        <p:nvSpPr>
          <p:cNvPr id="196" name="Čára"/>
          <p:cNvSpPr/>
          <p:nvPr/>
        </p:nvSpPr>
        <p:spPr>
          <a:xfrm>
            <a:off x="-126548" y="1241955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97" name="Astana 5.7.2024 (Jan Rousek)"/>
          <p:cNvSpPr txBox="1">
            <a:spLocks noGrp="1"/>
          </p:cNvSpPr>
          <p:nvPr>
            <p:ph type="body" sz="quarter" idx="1"/>
          </p:nvPr>
        </p:nvSpPr>
        <p:spPr>
          <a:xfrm>
            <a:off x="312759" y="8899367"/>
            <a:ext cx="2954386" cy="374830"/>
          </a:xfrm>
          <a:prstGeom prst="rect">
            <a:avLst/>
          </a:prstGeom>
        </p:spPr>
        <p:txBody>
          <a:bodyPr/>
          <a:lstStyle>
            <a:lvl1pPr defTabSz="264159">
              <a:defRPr sz="1710"/>
            </a:lvl1pPr>
          </a:lstStyle>
          <a:p>
            <a:r>
              <a:t>Astana 5.7.2024 (Jan Rousek)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Obrázek" descr="Obrázek"/>
          <p:cNvPicPr>
            <a:picLocks noChangeAspect="1"/>
          </p:cNvPicPr>
          <p:nvPr/>
        </p:nvPicPr>
        <p:blipFill>
          <a:blip r:embed="rId2"/>
          <a:srcRect l="1364" t="38412" r="1364" b="22672"/>
          <a:stretch>
            <a:fillRect/>
          </a:stretch>
        </p:blipFill>
        <p:spPr>
          <a:xfrm>
            <a:off x="-92124" y="2068145"/>
            <a:ext cx="13189047" cy="7035320"/>
          </a:xfrm>
          <a:prstGeom prst="rect">
            <a:avLst/>
          </a:prstGeom>
          <a:ln w="3175">
            <a:miter lim="400000"/>
          </a:ln>
        </p:spPr>
      </p:pic>
      <p:pic>
        <p:nvPicPr>
          <p:cNvPr id="263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115" y="442941"/>
            <a:ext cx="2159020" cy="751458"/>
          </a:xfrm>
          <a:prstGeom prst="rect">
            <a:avLst/>
          </a:prstGeom>
          <a:ln w="3175">
            <a:miter lim="400000"/>
          </a:ln>
        </p:spPr>
      </p:pic>
      <p:sp>
        <p:nvSpPr>
          <p:cNvPr id="264" name="Čára"/>
          <p:cNvSpPr/>
          <p:nvPr/>
        </p:nvSpPr>
        <p:spPr>
          <a:xfrm>
            <a:off x="-126548" y="1952534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65" name="Čára"/>
          <p:cNvSpPr/>
          <p:nvPr/>
        </p:nvSpPr>
        <p:spPr>
          <a:xfrm>
            <a:off x="-126548" y="9249721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graphicFrame>
        <p:nvGraphicFramePr>
          <p:cNvPr id="266" name="2D koláčový graf"/>
          <p:cNvGraphicFramePr/>
          <p:nvPr/>
        </p:nvGraphicFramePr>
        <p:xfrm>
          <a:off x="3089338" y="2616680"/>
          <a:ext cx="6826124" cy="579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7" name="На производство силоса влияют три основных фактора"/>
          <p:cNvSpPr txBox="1"/>
          <p:nvPr/>
        </p:nvSpPr>
        <p:spPr>
          <a:xfrm>
            <a:off x="320596" y="818671"/>
            <a:ext cx="9077648" cy="10830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4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На производство силоса влияют три основных фактора</a:t>
            </a:r>
          </a:p>
        </p:txBody>
      </p:sp>
      <p:sp>
        <p:nvSpPr>
          <p:cNvPr id="268" name="Культура"/>
          <p:cNvSpPr txBox="1"/>
          <p:nvPr/>
        </p:nvSpPr>
        <p:spPr>
          <a:xfrm>
            <a:off x="4218934" y="4500220"/>
            <a:ext cx="1789177" cy="584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Культура</a:t>
            </a:r>
          </a:p>
        </p:txBody>
      </p:sp>
      <p:sp>
        <p:nvSpPr>
          <p:cNvPr id="269" name="Менеджмент"/>
          <p:cNvSpPr txBox="1"/>
          <p:nvPr/>
        </p:nvSpPr>
        <p:spPr>
          <a:xfrm>
            <a:off x="6824621" y="4525620"/>
            <a:ext cx="2622348" cy="558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 b="1">
                <a:solidFill>
                  <a:srgbClr val="FFFFFF"/>
                </a:solidFill>
              </a:defRPr>
            </a:lvl1pPr>
          </a:lstStyle>
          <a:p>
            <a:r>
              <a:t>Менеджмент</a:t>
            </a:r>
          </a:p>
        </p:txBody>
      </p:sp>
      <p:sp>
        <p:nvSpPr>
          <p:cNvPr id="270" name="Ферментация"/>
          <p:cNvSpPr txBox="1"/>
          <p:nvPr/>
        </p:nvSpPr>
        <p:spPr>
          <a:xfrm>
            <a:off x="5191226" y="6849571"/>
            <a:ext cx="2622348" cy="584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Ферментация</a:t>
            </a:r>
          </a:p>
        </p:txBody>
      </p:sp>
      <p:sp>
        <p:nvSpPr>
          <p:cNvPr id="271" name="Schaumann программа Bonsilage"/>
          <p:cNvSpPr txBox="1"/>
          <p:nvPr/>
        </p:nvSpPr>
        <p:spPr>
          <a:xfrm>
            <a:off x="2520235" y="8063372"/>
            <a:ext cx="8340408" cy="914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solidFill>
                  <a:srgbClr val="FFFFFF"/>
                </a:solidFill>
              </a:defRPr>
            </a:pPr>
            <a:r>
              <a:t>Schaumann программа </a:t>
            </a:r>
            <a:r>
              <a:rPr sz="4700"/>
              <a:t>Bonsilage</a:t>
            </a:r>
          </a:p>
        </p:txBody>
      </p:sp>
      <p:sp>
        <p:nvSpPr>
          <p:cNvPr id="272" name="Выбор силосной закваски"/>
          <p:cNvSpPr txBox="1"/>
          <p:nvPr/>
        </p:nvSpPr>
        <p:spPr>
          <a:xfrm>
            <a:off x="681699" y="346853"/>
            <a:ext cx="4768630" cy="475673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Выбор силосной закваски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250" fill="hold"/>
                                        <p:tgtEl>
                                          <p:spTgt spid="270"/>
                                        </p:tgtEl>
                                      </p:cBhvr>
                                      <p:by x="219264" y="21926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1" animBg="1" advAuto="0"/>
      <p:bldP spid="268" grpId="2" animBg="1" advAuto="0"/>
      <p:bldP spid="269" grpId="3" animBg="1" advAuto="0"/>
      <p:bldP spid="270" grpId="4" animBg="1" advAuto="0"/>
      <p:bldP spid="270" grpId="5" animBg="1" advAuto="0"/>
      <p:bldP spid="271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75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76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D0C75C4-8053-61BB-106E-ABE7945392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282582"/>
              </p:ext>
            </p:extLst>
          </p:nvPr>
        </p:nvGraphicFramePr>
        <p:xfrm>
          <a:off x="900853" y="1843686"/>
          <a:ext cx="11203094" cy="6013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8" name="На сколько важны добавки для силоса"/>
          <p:cNvSpPr txBox="1">
            <a:spLocks noGrp="1"/>
          </p:cNvSpPr>
          <p:nvPr>
            <p:ph type="title" idx="4294967295"/>
          </p:nvPr>
        </p:nvSpPr>
        <p:spPr>
          <a:xfrm>
            <a:off x="900853" y="236370"/>
            <a:ext cx="7847400" cy="1219201"/>
          </a:xfrm>
          <a:prstGeom prst="rect">
            <a:avLst/>
          </a:prstGeom>
        </p:spPr>
        <p:txBody>
          <a:bodyPr lIns="27093" tIns="27093" rIns="27093" bIns="27093" anchor="ctr"/>
          <a:lstStyle>
            <a:lvl1pPr algn="ctr" defTabSz="287640">
              <a:lnSpc>
                <a:spcPct val="100000"/>
              </a:lnSpc>
              <a:defRPr sz="3822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На сколько важны добавки для силоса</a:t>
            </a:r>
          </a:p>
        </p:txBody>
      </p:sp>
      <p:sp>
        <p:nvSpPr>
          <p:cNvPr id="3" name="Pětiúhelník 2">
            <a:extLst>
              <a:ext uri="{FF2B5EF4-FFF2-40B4-BE49-F238E27FC236}">
                <a16:creationId xmlns:a16="http://schemas.microsoft.com/office/drawing/2014/main" id="{CFFF3DF7-0087-CE77-8F77-7B6C7AA620CF}"/>
              </a:ext>
            </a:extLst>
          </p:cNvPr>
          <p:cNvSpPr/>
          <p:nvPr/>
        </p:nvSpPr>
        <p:spPr>
          <a:xfrm>
            <a:off x="900852" y="7857067"/>
            <a:ext cx="11203093" cy="718145"/>
          </a:xfrm>
          <a:prstGeom prst="homePlate">
            <a:avLst/>
          </a:prstGeom>
          <a:solidFill>
            <a:srgbClr val="FFC000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экономический</a:t>
            </a:r>
            <a:r>
              <a:rPr kumimoji="0" lang="uk-UA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kumimoji="0" lang="uk-UA" sz="4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эффект</a:t>
            </a:r>
            <a:endParaRPr kumimoji="0" lang="cs-CZ" sz="4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647" y="299967"/>
            <a:ext cx="2159020" cy="751457"/>
          </a:xfrm>
          <a:prstGeom prst="rect">
            <a:avLst/>
          </a:prstGeom>
          <a:ln w="3175">
            <a:miter lim="400000"/>
          </a:ln>
        </p:spPr>
      </p:pic>
      <p:pic>
        <p:nvPicPr>
          <p:cNvPr id="281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86" y="852750"/>
            <a:ext cx="8544842" cy="7009540"/>
          </a:xfrm>
          <a:prstGeom prst="rect">
            <a:avLst/>
          </a:prstGeom>
          <a:ln w="3175">
            <a:miter lim="400000"/>
          </a:ln>
        </p:spPr>
      </p:pic>
      <p:sp>
        <p:nvSpPr>
          <p:cNvPr id="282" name="Консерванты кормов - силосные добавки"/>
          <p:cNvSpPr txBox="1"/>
          <p:nvPr/>
        </p:nvSpPr>
        <p:spPr>
          <a:xfrm>
            <a:off x="7808544" y="2392679"/>
            <a:ext cx="4064857" cy="1066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Консерванты кормов - силосные добавки</a:t>
            </a:r>
          </a:p>
        </p:txBody>
      </p:sp>
      <p:sp>
        <p:nvSpPr>
          <p:cNvPr id="283" name="Пробиотики для животных и человека"/>
          <p:cNvSpPr txBox="1"/>
          <p:nvPr/>
        </p:nvSpPr>
        <p:spPr>
          <a:xfrm>
            <a:off x="7853022" y="3529515"/>
            <a:ext cx="4235996" cy="1066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Пробиотики для животных и человека</a:t>
            </a:r>
          </a:p>
        </p:txBody>
      </p:sp>
      <p:sp>
        <p:nvSpPr>
          <p:cNvPr id="284" name="Заквасочные культуры для пищевой промышленности"/>
          <p:cNvSpPr txBox="1"/>
          <p:nvPr/>
        </p:nvSpPr>
        <p:spPr>
          <a:xfrm>
            <a:off x="7853022" y="4800736"/>
            <a:ext cx="4235996" cy="1549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Заквасочные культуры для пищевой промышленности</a:t>
            </a:r>
          </a:p>
        </p:txBody>
      </p:sp>
      <p:sp>
        <p:nvSpPr>
          <p:cNvPr id="285" name="Более 40 ферментов для пищевой или фармацевтической промышленности"/>
          <p:cNvSpPr txBox="1"/>
          <p:nvPr/>
        </p:nvSpPr>
        <p:spPr>
          <a:xfrm>
            <a:off x="7794715" y="6554556"/>
            <a:ext cx="4352611" cy="2032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Более 40 ферментов для пищевой или фармацевтической промышленности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90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1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92" name="vložený-film.png" descr="vložený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33" y="988912"/>
            <a:ext cx="9010723" cy="739171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Obrázek" descr="Obrázek"/>
          <p:cNvPicPr>
            <a:picLocks noChangeAspect="1"/>
          </p:cNvPicPr>
          <p:nvPr/>
        </p:nvPicPr>
        <p:blipFill>
          <a:blip r:embed="rId2"/>
          <a:srcRect t="9582" b="4437"/>
          <a:stretch>
            <a:fillRect/>
          </a:stretch>
        </p:blipFill>
        <p:spPr>
          <a:xfrm>
            <a:off x="-32848" y="2434151"/>
            <a:ext cx="13070495" cy="5291234"/>
          </a:xfrm>
          <a:prstGeom prst="rect">
            <a:avLst/>
          </a:prstGeom>
          <a:ln w="3175">
            <a:miter lim="400000"/>
          </a:ln>
        </p:spPr>
      </p:pic>
      <p:pic>
        <p:nvPicPr>
          <p:cNvPr id="295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330" y="605364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96" name="Čára"/>
          <p:cNvSpPr/>
          <p:nvPr/>
        </p:nvSpPr>
        <p:spPr>
          <a:xfrm>
            <a:off x="-126548" y="2320421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7" name="Čára"/>
          <p:cNvSpPr/>
          <p:nvPr/>
        </p:nvSpPr>
        <p:spPr>
          <a:xfrm>
            <a:off x="-126548" y="779162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98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61" y="6206350"/>
            <a:ext cx="2159020" cy="928881"/>
          </a:xfrm>
          <a:prstGeom prst="rect">
            <a:avLst/>
          </a:prstGeom>
          <a:ln w="3175">
            <a:miter lim="400000"/>
          </a:ln>
        </p:spPr>
      </p:pic>
      <p:pic>
        <p:nvPicPr>
          <p:cNvPr id="299" name="vložený-film.png" descr="vložený-fil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61" y="4373356"/>
            <a:ext cx="2159020" cy="1096247"/>
          </a:xfrm>
          <a:prstGeom prst="rect">
            <a:avLst/>
          </a:prstGeom>
          <a:ln w="3175">
            <a:miter lim="400000"/>
          </a:ln>
        </p:spPr>
      </p:pic>
      <p:pic>
        <p:nvPicPr>
          <p:cNvPr id="300" name="vložený-film.png" descr="vložený-fil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369" y="4328677"/>
            <a:ext cx="2396877" cy="1096247"/>
          </a:xfrm>
          <a:prstGeom prst="rect">
            <a:avLst/>
          </a:prstGeom>
          <a:ln w="3175">
            <a:miter lim="400000"/>
          </a:ln>
        </p:spPr>
      </p:pic>
      <p:pic>
        <p:nvPicPr>
          <p:cNvPr id="301" name="vložený-film.png" descr="vložený-fil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2108" y="4360493"/>
            <a:ext cx="2202215" cy="1007215"/>
          </a:xfrm>
          <a:prstGeom prst="rect">
            <a:avLst/>
          </a:prstGeom>
          <a:ln w="3175">
            <a:miter lim="400000"/>
          </a:ln>
        </p:spPr>
      </p:pic>
      <p:sp>
        <p:nvSpPr>
          <p:cNvPr id="302" name="BONSILAGE программа"/>
          <p:cNvSpPr txBox="1"/>
          <p:nvPr/>
        </p:nvSpPr>
        <p:spPr>
          <a:xfrm>
            <a:off x="4208478" y="1525534"/>
            <a:ext cx="4864185" cy="5500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BONSILAGE программа</a:t>
            </a:r>
          </a:p>
        </p:txBody>
      </p:sp>
      <p:sp>
        <p:nvSpPr>
          <p:cNvPr id="303" name="Speed"/>
          <p:cNvSpPr txBox="1"/>
          <p:nvPr/>
        </p:nvSpPr>
        <p:spPr>
          <a:xfrm>
            <a:off x="5168543" y="2989753"/>
            <a:ext cx="2040721" cy="723779"/>
          </a:xfrm>
          <a:prstGeom prst="rect">
            <a:avLst/>
          </a:prstGeom>
          <a:solidFill>
            <a:srgbClr val="EF5FA7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4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Speed</a:t>
            </a:r>
          </a:p>
        </p:txBody>
      </p:sp>
      <p:sp>
        <p:nvSpPr>
          <p:cNvPr id="304" name="Basic"/>
          <p:cNvSpPr txBox="1"/>
          <p:nvPr/>
        </p:nvSpPr>
        <p:spPr>
          <a:xfrm>
            <a:off x="791910" y="2989753"/>
            <a:ext cx="2040722" cy="723779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4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Basic</a:t>
            </a:r>
          </a:p>
        </p:txBody>
      </p:sp>
      <p:sp>
        <p:nvSpPr>
          <p:cNvPr id="305" name="Fitness"/>
          <p:cNvSpPr txBox="1"/>
          <p:nvPr/>
        </p:nvSpPr>
        <p:spPr>
          <a:xfrm>
            <a:off x="9262108" y="2989753"/>
            <a:ext cx="2202215" cy="723779"/>
          </a:xfrm>
          <a:prstGeom prst="rect">
            <a:avLst/>
          </a:prstGeom>
          <a:solidFill>
            <a:srgbClr val="61D836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4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Fitness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7" animBg="1" advAuto="0"/>
      <p:bldP spid="299" grpId="4" animBg="1" advAuto="0"/>
      <p:bldP spid="300" grpId="5" animBg="1" advAuto="0"/>
      <p:bldP spid="301" grpId="6" animBg="1" advAuto="0"/>
      <p:bldP spid="303" grpId="2" animBg="1" advAuto="0"/>
      <p:bldP spid="304" grpId="1" animBg="1" advAuto="0"/>
      <p:bldP spid="305" grpId="3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08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09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10" name="Силосование кукурузы"/>
          <p:cNvSpPr txBox="1"/>
          <p:nvPr/>
        </p:nvSpPr>
        <p:spPr>
          <a:xfrm>
            <a:off x="1353945" y="399626"/>
            <a:ext cx="4337762" cy="584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Силосование кукурузы</a:t>
            </a:r>
          </a:p>
        </p:txBody>
      </p:sp>
      <p:graphicFrame>
        <p:nvGraphicFramePr>
          <p:cNvPr id="311" name="Tabulka 1"/>
          <p:cNvGraphicFramePr/>
          <p:nvPr>
            <p:extLst>
              <p:ext uri="{D42A27DB-BD31-4B8C-83A1-F6EECF244321}">
                <p14:modId xmlns:p14="http://schemas.microsoft.com/office/powerpoint/2010/main" val="2007430496"/>
              </p:ext>
            </p:extLst>
          </p:nvPr>
        </p:nvGraphicFramePr>
        <p:xfrm>
          <a:off x="1533947" y="1651895"/>
          <a:ext cx="9712680" cy="410126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7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9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1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10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1332">
                <a:tc gridSpan="6">
                  <a:txBody>
                    <a:bodyPr/>
                    <a:lstStyle/>
                    <a:p>
                      <a:pPr algn="ctr" defTabSz="457200">
                        <a:spcBef>
                          <a:spcPts val="600"/>
                        </a:spcBef>
                        <a:defRPr sz="1800" b="0"/>
                      </a:pPr>
                      <a:endParaRPr sz="1200" dirty="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890">
                <a:tc>
                  <a:txBody>
                    <a:bodyPr/>
                    <a:lstStyle/>
                    <a:p>
                      <a:pPr algn="ctr" defTabSz="4572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СВ,%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Сахар,г/кгСВ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Буферная емкость (г молочной кислоты/кг СВ)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Сахар/БЕ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Коэфициент ферментации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689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Кукуруза молочной спелости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22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230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6,57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400" b="1" dirty="0">
                          <a:solidFill>
                            <a:schemeClr val="accent4">
                              <a:hueOff val="-297102"/>
                              <a:satOff val="16978"/>
                              <a:lumOff val="-20883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9142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Кукуруза молочно-восковой спелости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3,44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400" b="1">
                          <a:solidFill>
                            <a:schemeClr val="accent4">
                              <a:hueOff val="-297102"/>
                              <a:satOff val="16978"/>
                              <a:lumOff val="-20883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58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9142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Кукуруза восковой спелости (сухой лист)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2,00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400" b="1" dirty="0">
                          <a:solidFill>
                            <a:schemeClr val="accent4">
                              <a:hueOff val="-297102"/>
                              <a:satOff val="16978"/>
                              <a:lumOff val="-20883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56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2" name="Коэффициент ферментации &gt; 40 (нет большого риска в случае ошибок в процессе силосования, но высока вероятность вторичной ферментации и нагрева на кормовом столе)"/>
          <p:cNvSpPr txBox="1"/>
          <p:nvPr/>
        </p:nvSpPr>
        <p:spPr>
          <a:xfrm>
            <a:off x="1506641" y="6347203"/>
            <a:ext cx="9991517" cy="2241639"/>
          </a:xfrm>
          <a:prstGeom prst="rect">
            <a:avLst/>
          </a:prstGeom>
          <a:solidFill>
            <a:schemeClr val="accent2">
              <a:satOff val="-7988"/>
              <a:lumOff val="-11547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Коэффициент</a:t>
            </a:r>
            <a:r>
              <a:rPr dirty="0"/>
              <a:t> </a:t>
            </a:r>
            <a:r>
              <a:rPr dirty="0" err="1"/>
              <a:t>ферментации</a:t>
            </a:r>
            <a:r>
              <a:rPr dirty="0"/>
              <a:t> &gt; 40 (</a:t>
            </a:r>
            <a:r>
              <a:rPr dirty="0" err="1"/>
              <a:t>нет</a:t>
            </a:r>
            <a:r>
              <a:rPr dirty="0"/>
              <a:t> </a:t>
            </a:r>
            <a:r>
              <a:rPr dirty="0" err="1"/>
              <a:t>большого</a:t>
            </a:r>
            <a:r>
              <a:rPr dirty="0"/>
              <a:t> </a:t>
            </a:r>
            <a:r>
              <a:rPr dirty="0" err="1"/>
              <a:t>риска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случае</a:t>
            </a:r>
            <a:r>
              <a:rPr dirty="0"/>
              <a:t> </a:t>
            </a:r>
            <a:endParaRPr lang="cs-CZ" dirty="0"/>
          </a:p>
          <a:p>
            <a:r>
              <a:rPr dirty="0" err="1"/>
              <a:t>ошибок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процессе</a:t>
            </a:r>
            <a:r>
              <a:rPr dirty="0"/>
              <a:t> </a:t>
            </a:r>
            <a:r>
              <a:rPr dirty="0" err="1"/>
              <a:t>силосования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высока</a:t>
            </a:r>
            <a:r>
              <a:rPr dirty="0"/>
              <a:t> </a:t>
            </a:r>
            <a:r>
              <a:rPr dirty="0" err="1"/>
              <a:t>вероятность</a:t>
            </a:r>
            <a:r>
              <a:rPr dirty="0"/>
              <a:t> </a:t>
            </a:r>
            <a:endParaRPr lang="cs-CZ" dirty="0"/>
          </a:p>
          <a:p>
            <a:r>
              <a:rPr dirty="0" err="1"/>
              <a:t>вторичной</a:t>
            </a:r>
            <a:r>
              <a:rPr dirty="0"/>
              <a:t> </a:t>
            </a:r>
            <a:r>
              <a:rPr dirty="0" err="1"/>
              <a:t>ферментации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нагрева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кормовом</a:t>
            </a:r>
            <a:r>
              <a:rPr dirty="0"/>
              <a:t> </a:t>
            </a:r>
            <a:r>
              <a:rPr dirty="0" err="1"/>
              <a:t>столе</a:t>
            </a:r>
            <a:r>
              <a:rPr dirty="0"/>
              <a:t>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465" y="500147"/>
            <a:ext cx="2159020" cy="751458"/>
          </a:xfrm>
          <a:prstGeom prst="rect">
            <a:avLst/>
          </a:prstGeom>
          <a:ln w="3175">
            <a:miter lim="400000"/>
          </a:ln>
        </p:spPr>
      </p:pic>
      <p:pic>
        <p:nvPicPr>
          <p:cNvPr id="315" name="Obrázek" descr="Obrá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06" y="2450991"/>
            <a:ext cx="3907547" cy="5210062"/>
          </a:xfrm>
          <a:prstGeom prst="rect">
            <a:avLst/>
          </a:prstGeom>
          <a:ln w="3175">
            <a:miter lim="400000"/>
          </a:ln>
        </p:spPr>
      </p:pic>
      <p:pic>
        <p:nvPicPr>
          <p:cNvPr id="316" name="mais.png" descr="mai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4" y="1315527"/>
            <a:ext cx="2308263" cy="937733"/>
          </a:xfrm>
          <a:prstGeom prst="rect">
            <a:avLst/>
          </a:prstGeom>
          <a:ln w="3175">
            <a:miter lim="400000"/>
          </a:ln>
        </p:spPr>
      </p:pic>
      <p:pic>
        <p:nvPicPr>
          <p:cNvPr id="317" name="Obrázek 5" descr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736" y="3045997"/>
            <a:ext cx="2356478" cy="3661606"/>
          </a:xfrm>
          <a:prstGeom prst="rect">
            <a:avLst/>
          </a:prstGeom>
          <a:ln w="3175">
            <a:miter lim="400000"/>
          </a:ln>
        </p:spPr>
      </p:pic>
      <p:sp>
        <p:nvSpPr>
          <p:cNvPr id="318" name="Комбинация гомо- и гетероферментативных молочнокислых бактерий, специально подобранных для кукурузного и цельнозернового силоса, для стабильного процесса ферментации. Повышенная аэробная стабильность за счет контролируемого производства уксусной кислоты."/>
          <p:cNvSpPr txBox="1"/>
          <p:nvPr/>
        </p:nvSpPr>
        <p:spPr>
          <a:xfrm>
            <a:off x="4219497" y="1601990"/>
            <a:ext cx="5742295" cy="69080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Комбинация</a:t>
            </a:r>
            <a:r>
              <a:rPr dirty="0"/>
              <a:t> </a:t>
            </a:r>
            <a:r>
              <a:rPr dirty="0" err="1"/>
              <a:t>гомо</a:t>
            </a:r>
            <a:r>
              <a:rPr dirty="0"/>
              <a:t>-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гетероферментативных</a:t>
            </a:r>
            <a:r>
              <a:rPr dirty="0"/>
              <a:t> </a:t>
            </a:r>
            <a:r>
              <a:rPr dirty="0" err="1"/>
              <a:t>молочнокислых</a:t>
            </a:r>
            <a:r>
              <a:rPr dirty="0"/>
              <a:t> </a:t>
            </a:r>
            <a:r>
              <a:rPr dirty="0" err="1"/>
              <a:t>бактерий</a:t>
            </a:r>
            <a:r>
              <a:rPr dirty="0"/>
              <a:t>, </a:t>
            </a:r>
            <a:r>
              <a:rPr dirty="0" err="1"/>
              <a:t>специально</a:t>
            </a:r>
            <a:r>
              <a:rPr dirty="0"/>
              <a:t> </a:t>
            </a:r>
            <a:r>
              <a:rPr dirty="0" err="1"/>
              <a:t>подобранных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кукурузного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цельнозернового</a:t>
            </a:r>
            <a:r>
              <a:rPr dirty="0"/>
              <a:t> </a:t>
            </a:r>
            <a:r>
              <a:rPr dirty="0" err="1"/>
              <a:t>силоса</a:t>
            </a:r>
            <a:r>
              <a:rPr dirty="0"/>
              <a:t>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стабильного</a:t>
            </a:r>
            <a:r>
              <a:rPr dirty="0"/>
              <a:t> </a:t>
            </a:r>
            <a:r>
              <a:rPr dirty="0" err="1"/>
              <a:t>процесса</a:t>
            </a:r>
            <a:r>
              <a:rPr dirty="0"/>
              <a:t> </a:t>
            </a:r>
            <a:r>
              <a:rPr dirty="0" err="1"/>
              <a:t>ферментации</a:t>
            </a:r>
            <a:r>
              <a:rPr dirty="0"/>
              <a:t>. </a:t>
            </a:r>
            <a:r>
              <a:rPr b="1" dirty="0" err="1"/>
              <a:t>Повышенная</a:t>
            </a:r>
            <a:r>
              <a:rPr b="1" dirty="0"/>
              <a:t> </a:t>
            </a:r>
            <a:r>
              <a:rPr b="1" dirty="0" err="1"/>
              <a:t>аэробная</a:t>
            </a:r>
            <a:r>
              <a:rPr b="1" dirty="0"/>
              <a:t> </a:t>
            </a:r>
            <a:r>
              <a:rPr b="1" dirty="0" err="1"/>
              <a:t>стабильность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счет</a:t>
            </a:r>
            <a:r>
              <a:rPr dirty="0"/>
              <a:t> </a:t>
            </a:r>
            <a:r>
              <a:rPr dirty="0" err="1"/>
              <a:t>контролируемого</a:t>
            </a:r>
            <a:r>
              <a:rPr dirty="0"/>
              <a:t> </a:t>
            </a:r>
            <a:r>
              <a:rPr dirty="0" err="1"/>
              <a:t>производства</a:t>
            </a:r>
            <a:r>
              <a:rPr dirty="0"/>
              <a:t> </a:t>
            </a:r>
            <a:r>
              <a:rPr dirty="0" err="1"/>
              <a:t>уксусной</a:t>
            </a:r>
            <a:r>
              <a:rPr dirty="0"/>
              <a:t> </a:t>
            </a:r>
            <a:r>
              <a:rPr dirty="0" err="1"/>
              <a:t>кислоты</a:t>
            </a:r>
            <a:r>
              <a:rPr dirty="0"/>
              <a:t>. BONSILAGE MAIS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улучшает</a:t>
            </a:r>
            <a:r>
              <a:rPr dirty="0"/>
              <a:t> </a:t>
            </a:r>
            <a:r>
              <a:rPr dirty="0" err="1"/>
              <a:t>переваримость</a:t>
            </a:r>
            <a:r>
              <a:rPr dirty="0"/>
              <a:t> </a:t>
            </a:r>
            <a:r>
              <a:rPr dirty="0" err="1"/>
              <a:t>питательных</a:t>
            </a:r>
            <a:r>
              <a:rPr dirty="0"/>
              <a:t> </a:t>
            </a:r>
            <a:r>
              <a:rPr dirty="0" err="1"/>
              <a:t>веществ</a:t>
            </a:r>
            <a:r>
              <a:rPr dirty="0"/>
              <a:t>, </a:t>
            </a:r>
            <a:r>
              <a:rPr dirty="0" err="1"/>
              <a:t>тем</a:t>
            </a:r>
            <a:r>
              <a:rPr dirty="0"/>
              <a:t> </a:t>
            </a:r>
            <a:r>
              <a:rPr dirty="0" err="1"/>
              <a:t>самым</a:t>
            </a:r>
            <a:r>
              <a:rPr dirty="0"/>
              <a:t> </a:t>
            </a:r>
            <a:r>
              <a:rPr dirty="0" err="1"/>
              <a:t>повышая</a:t>
            </a:r>
            <a:r>
              <a:rPr dirty="0"/>
              <a:t> </a:t>
            </a:r>
            <a:r>
              <a:rPr dirty="0" err="1"/>
              <a:t>энергетическую</a:t>
            </a:r>
            <a:r>
              <a:rPr dirty="0"/>
              <a:t> </a:t>
            </a:r>
            <a:r>
              <a:rPr dirty="0" err="1"/>
              <a:t>ценность</a:t>
            </a:r>
            <a:r>
              <a:rPr dirty="0"/>
              <a:t> </a:t>
            </a:r>
            <a:r>
              <a:rPr dirty="0" err="1"/>
              <a:t>корма</a:t>
            </a:r>
            <a:r>
              <a:rPr dirty="0"/>
              <a:t>. </a:t>
            </a:r>
            <a:r>
              <a:rPr dirty="0" err="1"/>
              <a:t>Во</a:t>
            </a:r>
            <a:r>
              <a:rPr dirty="0"/>
              <a:t> </a:t>
            </a:r>
            <a:r>
              <a:rPr dirty="0" err="1"/>
              <a:t>всех</a:t>
            </a:r>
            <a:r>
              <a:rPr dirty="0"/>
              <a:t> </a:t>
            </a:r>
            <a:r>
              <a:rPr dirty="0" err="1"/>
              <a:t>испытаниях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продемонстрировано</a:t>
            </a:r>
            <a:r>
              <a:rPr dirty="0"/>
              <a:t> </a:t>
            </a:r>
            <a:r>
              <a:rPr dirty="0" err="1"/>
              <a:t>среднее</a:t>
            </a:r>
            <a:r>
              <a:rPr dirty="0"/>
              <a:t> </a:t>
            </a:r>
            <a:r>
              <a:rPr b="1" dirty="0" err="1"/>
              <a:t>увеличение</a:t>
            </a:r>
            <a:r>
              <a:rPr b="1" dirty="0"/>
              <a:t> </a:t>
            </a:r>
            <a:r>
              <a:rPr b="1" dirty="0" err="1"/>
              <a:t>содержания</a:t>
            </a:r>
            <a:r>
              <a:rPr b="1" dirty="0"/>
              <a:t> </a:t>
            </a:r>
            <a:r>
              <a:rPr b="1" dirty="0" err="1"/>
              <a:t>энергии</a:t>
            </a:r>
            <a:r>
              <a:rPr b="1" dirty="0"/>
              <a:t> </a:t>
            </a:r>
            <a:r>
              <a:rPr b="1" dirty="0" err="1"/>
              <a:t>на</a:t>
            </a:r>
            <a:r>
              <a:rPr b="1" dirty="0"/>
              <a:t> +0,27 </a:t>
            </a:r>
            <a:r>
              <a:rPr b="1" dirty="0" err="1"/>
              <a:t>МДж</a:t>
            </a:r>
            <a:r>
              <a:rPr b="1" dirty="0"/>
              <a:t> NEL/</a:t>
            </a:r>
            <a:r>
              <a:rPr b="1" dirty="0" err="1"/>
              <a:t>кг</a:t>
            </a:r>
            <a:r>
              <a:rPr dirty="0"/>
              <a:t> </a:t>
            </a:r>
            <a:r>
              <a:rPr dirty="0" err="1"/>
              <a:t>сухого</a:t>
            </a:r>
            <a:r>
              <a:rPr dirty="0"/>
              <a:t> </a:t>
            </a:r>
            <a:r>
              <a:rPr dirty="0" err="1"/>
              <a:t>вещества</a:t>
            </a:r>
            <a:r>
              <a:rPr dirty="0"/>
              <a:t>.</a:t>
            </a:r>
          </a:p>
        </p:txBody>
      </p:sp>
      <p:pic>
        <p:nvPicPr>
          <p:cNvPr id="319" name="Obrázek 6" descr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071" y="7661052"/>
            <a:ext cx="3643195" cy="1941585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6352A1B-6E4A-9127-3D1B-C4D0CB67B09A}"/>
              </a:ext>
            </a:extLst>
          </p:cNvPr>
          <p:cNvSpPr txBox="1"/>
          <p:nvPr/>
        </p:nvSpPr>
        <p:spPr>
          <a:xfrm>
            <a:off x="4438996" y="108502"/>
            <a:ext cx="3444854" cy="107978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52871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1" dirty="0">
                <a:solidFill>
                  <a:srgbClr val="0070C0"/>
                </a:solidFill>
              </a:rPr>
              <a:t>BONSILAGE MAIS</a:t>
            </a:r>
            <a:endParaRPr kumimoji="0" lang="cs-CZ" sz="36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" name="Basic">
            <a:extLst>
              <a:ext uri="{FF2B5EF4-FFF2-40B4-BE49-F238E27FC236}">
                <a16:creationId xmlns:a16="http://schemas.microsoft.com/office/drawing/2014/main" id="{41AB70C7-6BE6-A3B5-B0B8-812CEE22F369}"/>
              </a:ext>
            </a:extLst>
          </p:cNvPr>
          <p:cNvSpPr txBox="1"/>
          <p:nvPr/>
        </p:nvSpPr>
        <p:spPr>
          <a:xfrm>
            <a:off x="10293168" y="1521384"/>
            <a:ext cx="2040722" cy="723779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4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Basic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24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25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26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13" y="1505527"/>
            <a:ext cx="12209753" cy="5518039"/>
          </a:xfrm>
          <a:prstGeom prst="rect">
            <a:avLst/>
          </a:prstGeom>
          <a:ln w="3175">
            <a:miter lim="400000"/>
          </a:ln>
        </p:spPr>
      </p:pic>
      <p:sp>
        <p:nvSpPr>
          <p:cNvPr id="327" name="- Огромные различия в потенциале образования уксусной кислоты и пропиленгликоля из молочной кислоты"/>
          <p:cNvSpPr txBox="1"/>
          <p:nvPr/>
        </p:nvSpPr>
        <p:spPr>
          <a:xfrm>
            <a:off x="127304" y="7269259"/>
            <a:ext cx="12750192" cy="37719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/>
            </a:pPr>
            <a:r>
              <a:t>- Огромные различия в потенциале образования уксусной кислоты и пропиленгликоля из молочной кислоты</a:t>
            </a:r>
          </a:p>
          <a:p>
            <a:pPr algn="ctr">
              <a:defRPr b="1"/>
            </a:pPr>
            <a:endParaRPr/>
          </a:p>
          <a:p>
            <a:pPr algn="ctr">
              <a:defRPr b="1"/>
            </a:pPr>
            <a:endParaRPr/>
          </a:p>
        </p:txBody>
      </p:sp>
      <p:sp>
        <p:nvSpPr>
          <p:cNvPr id="328" name="Сравнение нескольких штаммов L.Buchneri"/>
          <p:cNvSpPr txBox="1"/>
          <p:nvPr/>
        </p:nvSpPr>
        <p:spPr>
          <a:xfrm>
            <a:off x="635542" y="535491"/>
            <a:ext cx="7971283" cy="584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Сравнение нескольких штаммов L.Buchneri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243" y="263411"/>
            <a:ext cx="2159019" cy="751457"/>
          </a:xfrm>
          <a:prstGeom prst="rect">
            <a:avLst/>
          </a:prstGeom>
          <a:ln w="3175">
            <a:miter lim="400000"/>
          </a:ln>
        </p:spPr>
      </p:pic>
      <p:pic>
        <p:nvPicPr>
          <p:cNvPr id="331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67" y="1262229"/>
            <a:ext cx="2411283" cy="979585"/>
          </a:xfrm>
          <a:prstGeom prst="rect">
            <a:avLst/>
          </a:prstGeom>
          <a:ln w="3175">
            <a:miter lim="400000"/>
          </a:ln>
        </p:spPr>
      </p:pic>
      <p:pic>
        <p:nvPicPr>
          <p:cNvPr id="332" name="Obrázek 6" descr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072" y="3087835"/>
            <a:ext cx="2299315" cy="3577930"/>
          </a:xfrm>
          <a:prstGeom prst="rect">
            <a:avLst/>
          </a:prstGeom>
          <a:ln w="3175">
            <a:miter lim="400000"/>
          </a:ln>
        </p:spPr>
      </p:pic>
      <p:sp>
        <p:nvSpPr>
          <p:cNvPr id="333" name="Специальная комбинация гомоферментативных и гетероферментативных штаммов молочнокислых бактерий (LAB) обеспечивает интенсивную ферментацию в силосе с высоким содержанием крахмала в течение первых нескольких недель силосования. Штамм Lactobacillus diolivo"/>
          <p:cNvSpPr txBox="1"/>
          <p:nvPr/>
        </p:nvSpPr>
        <p:spPr>
          <a:xfrm>
            <a:off x="561530" y="2488092"/>
            <a:ext cx="9438259" cy="50030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 sz="2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Специальная комбинация гомоферментативных и гетероферментативных штаммов молочнокислых бактерий (LAB) обеспечивает интенсивную ферментацию в силосе с высоким содержанием крахмала в течение первых нескольких недель силосования. Штамм </a:t>
            </a:r>
            <a:r>
              <a:rPr b="1"/>
              <a:t>Lactobacillus diolivorans сокращает время созревания силоса до двух недель </a:t>
            </a:r>
            <a:r>
              <a:t>с наименьшими потерями и высоким содержанием энергии. Силосующий агент защищает от повторного нагрева и улучшает аэробную стабильность. </a:t>
            </a:r>
            <a:r>
              <a:rPr b="1"/>
              <a:t>Lactobacillus diolivorans - это совершенно новый гетероферментативный штамм </a:t>
            </a:r>
            <a:r>
              <a:t>молочнокислых бактерий, отобранный компанией SCHAUMANN, с уникальным метаболизмом и синергетическим эффектом.</a:t>
            </a:r>
          </a:p>
        </p:txBody>
      </p:sp>
      <p:pic>
        <p:nvPicPr>
          <p:cNvPr id="334" name="Obrázek" descr="Obrá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6729" y="6835737"/>
            <a:ext cx="3238603" cy="1956116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728F884-613E-4C6C-24EB-B496CCE8E99F}"/>
              </a:ext>
            </a:extLst>
          </p:cNvPr>
          <p:cNvSpPr txBox="1"/>
          <p:nvPr/>
        </p:nvSpPr>
        <p:spPr>
          <a:xfrm>
            <a:off x="4251960" y="526909"/>
            <a:ext cx="4130939" cy="107978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52871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BONSILAGE SPEED M</a:t>
            </a:r>
          </a:p>
        </p:txBody>
      </p:sp>
      <p:sp>
        <p:nvSpPr>
          <p:cNvPr id="3" name="Speed">
            <a:extLst>
              <a:ext uri="{FF2B5EF4-FFF2-40B4-BE49-F238E27FC236}">
                <a16:creationId xmlns:a16="http://schemas.microsoft.com/office/drawing/2014/main" id="{05A98084-304E-B454-7DA8-94CC90A797FA}"/>
              </a:ext>
            </a:extLst>
          </p:cNvPr>
          <p:cNvSpPr txBox="1"/>
          <p:nvPr/>
        </p:nvSpPr>
        <p:spPr>
          <a:xfrm>
            <a:off x="10336368" y="1390131"/>
            <a:ext cx="2040721" cy="723779"/>
          </a:xfrm>
          <a:prstGeom prst="rect">
            <a:avLst/>
          </a:prstGeom>
          <a:solidFill>
            <a:srgbClr val="EF5FA7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4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Speed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Особое сочетание гомоферментативных и гетероферментативных штаммов молочнокислых бактерий (LAB) обеспечивает специально адаптированную схему ферментации молочной, уксусной кислоты и пропиленгликоля в богатых энергией кукурузных и WPS-силосах. Это способс"/>
          <p:cNvSpPr txBox="1"/>
          <p:nvPr/>
        </p:nvSpPr>
        <p:spPr>
          <a:xfrm>
            <a:off x="907644" y="2453047"/>
            <a:ext cx="9072208" cy="48475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 sz="2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Особое сочетание гомоферментативных и гетероферментативных штаммов молочнокислых бактерий (LAB) обеспечивает специально адаптированную схему ферментации молочной, уксусной кислоты и пропиленгликоля в богатых энергией кукурузных и WPS-силосах. Это способствует улучшению метаболизма и физической формы молочного скота, а также </a:t>
            </a:r>
            <a:r>
              <a:rPr b="1"/>
              <a:t>снижает риск развития кетоза и ацидоза.</a:t>
            </a:r>
          </a:p>
          <a:p>
            <a:pPr defTabSz="587022">
              <a:spcBef>
                <a:spcPts val="4100"/>
              </a:spcBef>
              <a:defRPr sz="2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Хорошая переваримость, вкусовые качества и качество протеина являются результатом гомоферментативной ранней фазы ферментации во время силосования. Высокая активность L. buchneri предотвращает повторное нагревание и улучшает аэробную стабильность.</a:t>
            </a:r>
          </a:p>
        </p:txBody>
      </p:sp>
      <p:pic>
        <p:nvPicPr>
          <p:cNvPr id="339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083" y="605364"/>
            <a:ext cx="2159020" cy="751457"/>
          </a:xfrm>
          <a:prstGeom prst="rect">
            <a:avLst/>
          </a:prstGeom>
          <a:ln w="3175">
            <a:miter lim="400000"/>
          </a:ln>
        </p:spPr>
      </p:pic>
      <p:pic>
        <p:nvPicPr>
          <p:cNvPr id="340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" y="1204722"/>
            <a:ext cx="2600961" cy="1056641"/>
          </a:xfrm>
          <a:prstGeom prst="rect">
            <a:avLst/>
          </a:prstGeom>
          <a:ln w="3175">
            <a:miter lim="400000"/>
          </a:ln>
        </p:spPr>
      </p:pic>
      <p:pic>
        <p:nvPicPr>
          <p:cNvPr id="341" name="Obrázek 8" descr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036" y="3172536"/>
            <a:ext cx="1961114" cy="3055102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Fitness">
            <a:extLst>
              <a:ext uri="{FF2B5EF4-FFF2-40B4-BE49-F238E27FC236}">
                <a16:creationId xmlns:a16="http://schemas.microsoft.com/office/drawing/2014/main" id="{873A7FCF-BCBE-A9E5-DF73-C04D63667377}"/>
              </a:ext>
            </a:extLst>
          </p:cNvPr>
          <p:cNvSpPr txBox="1"/>
          <p:nvPr/>
        </p:nvSpPr>
        <p:spPr>
          <a:xfrm>
            <a:off x="10293036" y="1733042"/>
            <a:ext cx="2202215" cy="723779"/>
          </a:xfrm>
          <a:prstGeom prst="rect">
            <a:avLst/>
          </a:prstGeom>
          <a:solidFill>
            <a:srgbClr val="61D836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4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Fitness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9C7DB23-6C5F-6B36-E2C7-2D897DD310AA}"/>
              </a:ext>
            </a:extLst>
          </p:cNvPr>
          <p:cNvSpPr txBox="1"/>
          <p:nvPr/>
        </p:nvSpPr>
        <p:spPr>
          <a:xfrm>
            <a:off x="4434840" y="404989"/>
            <a:ext cx="3491340" cy="107978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52871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36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rPr>
              <a:t>BONSILAGE FIT 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vložený-film.heic" descr="vložený-film.he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84126"/>
            <a:ext cx="13004801" cy="5246647"/>
          </a:xfrm>
          <a:prstGeom prst="rect">
            <a:avLst/>
          </a:prstGeom>
          <a:ln w="3175">
            <a:miter lim="400000"/>
          </a:ln>
        </p:spPr>
      </p:pic>
      <p:pic>
        <p:nvPicPr>
          <p:cNvPr id="200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418" y="1526005"/>
            <a:ext cx="2159020" cy="751458"/>
          </a:xfrm>
          <a:prstGeom prst="rect">
            <a:avLst/>
          </a:prstGeom>
          <a:ln w="3175">
            <a:miter lim="400000"/>
          </a:ln>
        </p:spPr>
      </p:pic>
      <p:sp>
        <p:nvSpPr>
          <p:cNvPr id="201" name="Čára"/>
          <p:cNvSpPr/>
          <p:nvPr/>
        </p:nvSpPr>
        <p:spPr>
          <a:xfrm>
            <a:off x="-126548" y="2320421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2" name="Čára"/>
          <p:cNvSpPr/>
          <p:nvPr/>
        </p:nvSpPr>
        <p:spPr>
          <a:xfrm>
            <a:off x="-126548" y="779162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03" name="Силосование с Bonsilage"/>
          <p:cNvSpPr txBox="1">
            <a:spLocks noGrp="1"/>
          </p:cNvSpPr>
          <p:nvPr>
            <p:ph type="title" idx="4294967295"/>
          </p:nvPr>
        </p:nvSpPr>
        <p:spPr>
          <a:xfrm>
            <a:off x="337108" y="1633780"/>
            <a:ext cx="6488678" cy="535908"/>
          </a:xfrm>
          <a:prstGeom prst="rect">
            <a:avLst/>
          </a:prstGeom>
        </p:spPr>
        <p:txBody>
          <a:bodyPr lIns="27093" tIns="27093" rIns="27093" bIns="27093" anchor="ctr"/>
          <a:lstStyle>
            <a:lvl1pPr algn="ctr" defTabSz="234808">
              <a:lnSpc>
                <a:spcPct val="100000"/>
              </a:lnSpc>
              <a:defRPr sz="312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Силосование с Bonsilage</a:t>
            </a:r>
          </a:p>
        </p:txBody>
      </p:sp>
      <p:sp>
        <p:nvSpPr>
          <p:cNvPr id="204" name="Представление фирмы Шауманн"/>
          <p:cNvSpPr txBox="1"/>
          <p:nvPr/>
        </p:nvSpPr>
        <p:spPr>
          <a:xfrm>
            <a:off x="3898944" y="3450480"/>
            <a:ext cx="6027099" cy="475673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Представление фирмы Шауманн </a:t>
            </a:r>
          </a:p>
        </p:txBody>
      </p:sp>
      <p:sp>
        <p:nvSpPr>
          <p:cNvPr id="205" name="Рационы кормления в предприятиях Казахстана"/>
          <p:cNvSpPr txBox="1"/>
          <p:nvPr/>
        </p:nvSpPr>
        <p:spPr>
          <a:xfrm>
            <a:off x="2828149" y="4638964"/>
            <a:ext cx="8723615" cy="475672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Рационы</a:t>
            </a:r>
            <a:r>
              <a:rPr dirty="0"/>
              <a:t> </a:t>
            </a:r>
            <a:r>
              <a:rPr dirty="0" err="1"/>
              <a:t>кормления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предприятиях</a:t>
            </a:r>
            <a:r>
              <a:rPr dirty="0"/>
              <a:t> </a:t>
            </a:r>
            <a:r>
              <a:rPr dirty="0" err="1"/>
              <a:t>Казахстана</a:t>
            </a:r>
            <a:endParaRPr dirty="0"/>
          </a:p>
        </p:txBody>
      </p:sp>
      <p:sp>
        <p:nvSpPr>
          <p:cNvPr id="206" name="Выбор силосной закваски"/>
          <p:cNvSpPr txBox="1"/>
          <p:nvPr/>
        </p:nvSpPr>
        <p:spPr>
          <a:xfrm>
            <a:off x="3524176" y="5827447"/>
            <a:ext cx="4768631" cy="475673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Выбор силосной закваски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1" animBg="1" advAuto="0"/>
      <p:bldP spid="205" grpId="2" animBg="1" advAuto="0"/>
      <p:bldP spid="206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46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47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48" name="Obrázek" descr="Obrá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296" y="1576863"/>
            <a:ext cx="8369987" cy="703839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51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52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53" name="Текущие рекомендации по снабжению коров пропиленгликолем для профилактики кетоза: минимум 250 г/голову/день (DLG, 2005 + 2012)…"/>
          <p:cNvSpPr txBox="1"/>
          <p:nvPr/>
        </p:nvSpPr>
        <p:spPr>
          <a:xfrm>
            <a:off x="598855" y="5981455"/>
            <a:ext cx="11807089" cy="24511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/>
            </a:pPr>
            <a:r>
              <a:t>Текущие рекомендации по снабжению коров пропиленгликолем для профилактики кетоза: минимум 250 г/голову/день (DLG, 2005 + 2012)</a:t>
            </a:r>
          </a:p>
          <a:p>
            <a:pPr algn="ctr">
              <a:defRPr b="1"/>
            </a:pPr>
            <a:r>
              <a:t>- &gt;&gt; профилактика кетоза благодаря силосу</a:t>
            </a:r>
          </a:p>
        </p:txBody>
      </p:sp>
      <p:graphicFrame>
        <p:nvGraphicFramePr>
          <p:cNvPr id="354" name="Содержание пропиленгликола в кукурузном силосе"/>
          <p:cNvGraphicFramePr/>
          <p:nvPr/>
        </p:nvGraphicFramePr>
        <p:xfrm>
          <a:off x="1474195" y="1843685"/>
          <a:ext cx="10291145" cy="3354613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058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8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8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799">
                <a:tc gridSpan="5">
                  <a:txBody>
                    <a:bodyPr/>
                    <a:lstStyle/>
                    <a:p>
                      <a:pPr algn="ctr" defTabSz="457200">
                        <a:spcBef>
                          <a:spcPts val="600"/>
                        </a:spcBef>
                        <a:defRPr sz="1800" b="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Содержание пропиленгликола в кукурузном силосе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8786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Страна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Год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Кол-во образцов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СВ,%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Пропиленгликол, %СВ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140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США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2019-2021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243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36,8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1,25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794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Европа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2017-2021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1207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34,4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1,14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094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Европа Б.Фит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2017-2022</a:t>
                      </a:r>
                    </a:p>
                  </a:txBody>
                  <a:tcPr marL="50800" marR="50800" marT="50800" marB="50800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2634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34,8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100" b="1">
                          <a:solidFill>
                            <a:schemeClr val="accent3">
                              <a:hueOff val="49437"/>
                              <a:lumOff val="-29144"/>
                            </a:schemeClr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2,86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59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60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61" name="Коэффициент ферментации &lt; 35 ( очень трудно силосовать)…"/>
          <p:cNvSpPr txBox="1"/>
          <p:nvPr/>
        </p:nvSpPr>
        <p:spPr>
          <a:xfrm>
            <a:off x="1622157" y="6372686"/>
            <a:ext cx="9536264" cy="2241639"/>
          </a:xfrm>
          <a:prstGeom prst="rect">
            <a:avLst/>
          </a:prstGeom>
          <a:solidFill>
            <a:schemeClr val="accent3">
              <a:hueOff val="49437"/>
              <a:lumOff val="-29144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rPr dirty="0" err="1"/>
              <a:t>Коэффициент</a:t>
            </a:r>
            <a:r>
              <a:rPr dirty="0"/>
              <a:t> </a:t>
            </a:r>
            <a:r>
              <a:rPr dirty="0" err="1"/>
              <a:t>ферментации</a:t>
            </a:r>
            <a:r>
              <a:rPr dirty="0"/>
              <a:t> &lt; 35 (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трудно</a:t>
            </a:r>
            <a:r>
              <a:rPr dirty="0"/>
              <a:t> </a:t>
            </a:r>
            <a:r>
              <a:rPr dirty="0" err="1"/>
              <a:t>силосовать</a:t>
            </a:r>
            <a:r>
              <a:rPr dirty="0"/>
              <a:t>)</a:t>
            </a:r>
          </a:p>
          <a:p>
            <a:pPr algn="ctr">
              <a:defRPr b="1">
                <a:solidFill>
                  <a:srgbClr val="FFFFFF"/>
                </a:solidFill>
              </a:defRPr>
            </a:pPr>
            <a:r>
              <a:rPr dirty="0" err="1"/>
              <a:t>Коэффициент</a:t>
            </a:r>
            <a:r>
              <a:rPr dirty="0"/>
              <a:t> </a:t>
            </a:r>
            <a:r>
              <a:rPr dirty="0" err="1"/>
              <a:t>ферментации</a:t>
            </a:r>
            <a:r>
              <a:rPr dirty="0"/>
              <a:t> &gt; 35 </a:t>
            </a:r>
            <a:endParaRPr lang="cs-CZ" dirty="0"/>
          </a:p>
          <a:p>
            <a:pPr algn="ctr">
              <a:defRPr b="1">
                <a:solidFill>
                  <a:srgbClr val="FFFFFF"/>
                </a:solidFill>
              </a:defRPr>
            </a:pP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сухое</a:t>
            </a:r>
            <a:r>
              <a:rPr dirty="0"/>
              <a:t> </a:t>
            </a:r>
            <a:r>
              <a:rPr dirty="0" err="1"/>
              <a:t>вещество</a:t>
            </a:r>
            <a:r>
              <a:rPr dirty="0"/>
              <a:t> &lt; 35 (</a:t>
            </a:r>
            <a:r>
              <a:rPr dirty="0" err="1"/>
              <a:t>средняя</a:t>
            </a:r>
            <a:r>
              <a:rPr dirty="0"/>
              <a:t> </a:t>
            </a:r>
            <a:r>
              <a:rPr dirty="0" err="1"/>
              <a:t>силосуемость</a:t>
            </a:r>
            <a:r>
              <a:rPr dirty="0"/>
              <a:t>)</a:t>
            </a:r>
          </a:p>
        </p:txBody>
      </p:sp>
      <p:graphicFrame>
        <p:nvGraphicFramePr>
          <p:cNvPr id="362" name="Tabulka 2"/>
          <p:cNvGraphicFramePr/>
          <p:nvPr/>
        </p:nvGraphicFramePr>
        <p:xfrm>
          <a:off x="1209247" y="1557145"/>
          <a:ext cx="9170893" cy="4632506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89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50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5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5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1332">
                <a:tc gridSpan="6">
                  <a:txBody>
                    <a:bodyPr/>
                    <a:lstStyle/>
                    <a:p>
                      <a:pPr algn="ctr" defTabSz="457200">
                        <a:spcBef>
                          <a:spcPts val="600"/>
                        </a:spcBef>
                        <a:defRPr sz="1800" b="0"/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Tabulka 2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0240">
                <a:tc>
                  <a:txBody>
                    <a:bodyPr/>
                    <a:lstStyle/>
                    <a:p>
                      <a:pPr algn="ctr" defTabSz="457200">
                        <a:defRPr sz="14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СВ,%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Сахар,г/кгСВ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Буферная емкость (г молочной кислоты/кг СВ)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Сахар/БЕ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Коэфициент ферментации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498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Трава свежая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1,67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33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999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Трава подвяленная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1,67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48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813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Райграс свежий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173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3,33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47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999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Райграс подвяленный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173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3,33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13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Люцерна свежая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74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0,88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27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999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Люцерна подвяленная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74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0,88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813">
                <a:tc>
                  <a:txBody>
                    <a:bodyPr/>
                    <a:lstStyle/>
                    <a:p>
                      <a:pPr algn="l" defTabSz="457200">
                        <a:defRPr sz="1800" b="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Рожь свежая</a:t>
                      </a:r>
                    </a:p>
                  </a:txBody>
                  <a:tcPr marL="50800" marR="50800" marT="50800" marB="50800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135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56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2,41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3" name="Силосование люцерны и других культур"/>
          <p:cNvSpPr txBox="1"/>
          <p:nvPr/>
        </p:nvSpPr>
        <p:spPr>
          <a:xfrm>
            <a:off x="1252901" y="399626"/>
            <a:ext cx="7525361" cy="5842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Силосование люцерны и других культур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067" y="502954"/>
            <a:ext cx="2159020" cy="751457"/>
          </a:xfrm>
          <a:prstGeom prst="rect">
            <a:avLst/>
          </a:prstGeom>
          <a:ln w="3175">
            <a:miter lim="400000"/>
          </a:ln>
        </p:spPr>
      </p:pic>
      <p:pic>
        <p:nvPicPr>
          <p:cNvPr id="368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0" y="1225813"/>
            <a:ext cx="2362096" cy="992081"/>
          </a:xfrm>
          <a:prstGeom prst="rect">
            <a:avLst/>
          </a:prstGeom>
          <a:ln w="3175">
            <a:miter lim="400000"/>
          </a:ln>
        </p:spPr>
      </p:pic>
      <p:pic>
        <p:nvPicPr>
          <p:cNvPr id="369" name="Obrázek 5" descr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841" y="3386432"/>
            <a:ext cx="2126173" cy="3339180"/>
          </a:xfrm>
          <a:prstGeom prst="rect">
            <a:avLst/>
          </a:prstGeom>
          <a:ln w="3175">
            <a:miter lim="400000"/>
          </a:ln>
        </p:spPr>
      </p:pic>
      <p:sp>
        <p:nvSpPr>
          <p:cNvPr id="370" name="2005 год стал еще одной вехой в развитии BONSILAGE. Была найдена комбинация штаммов, которая подавляла размножение клостридий.…"/>
          <p:cNvSpPr txBox="1"/>
          <p:nvPr/>
        </p:nvSpPr>
        <p:spPr>
          <a:xfrm>
            <a:off x="3803309" y="1959899"/>
            <a:ext cx="5868556" cy="61922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/>
          <a:p>
            <a:pPr defTabSz="587022">
              <a:spcBef>
                <a:spcPts val="4100"/>
              </a:spcBef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2005 </a:t>
            </a:r>
            <a:r>
              <a:rPr dirty="0" err="1"/>
              <a:t>год</a:t>
            </a:r>
            <a:r>
              <a:rPr dirty="0"/>
              <a:t> </a:t>
            </a:r>
            <a:r>
              <a:rPr dirty="0" err="1"/>
              <a:t>стал</a:t>
            </a:r>
            <a:r>
              <a:rPr dirty="0"/>
              <a:t> </a:t>
            </a:r>
            <a:r>
              <a:rPr dirty="0" err="1"/>
              <a:t>еще</a:t>
            </a:r>
            <a:r>
              <a:rPr dirty="0"/>
              <a:t> </a:t>
            </a:r>
            <a:r>
              <a:rPr dirty="0" err="1"/>
              <a:t>одной</a:t>
            </a:r>
            <a:r>
              <a:rPr dirty="0"/>
              <a:t> </a:t>
            </a:r>
            <a:r>
              <a:rPr dirty="0" err="1"/>
              <a:t>вехой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развитии</a:t>
            </a:r>
            <a:r>
              <a:rPr dirty="0"/>
              <a:t> BONSILAGE. </a:t>
            </a:r>
            <a:r>
              <a:rPr dirty="0" err="1"/>
              <a:t>Была</a:t>
            </a:r>
            <a:r>
              <a:rPr dirty="0"/>
              <a:t> </a:t>
            </a:r>
            <a:r>
              <a:rPr dirty="0" err="1"/>
              <a:t>найдена</a:t>
            </a:r>
            <a:r>
              <a:rPr dirty="0"/>
              <a:t> </a:t>
            </a:r>
            <a:r>
              <a:rPr dirty="0" err="1"/>
              <a:t>комбинация</a:t>
            </a:r>
            <a:r>
              <a:rPr dirty="0"/>
              <a:t> </a:t>
            </a:r>
            <a:r>
              <a:rPr dirty="0" err="1"/>
              <a:t>штаммов</a:t>
            </a:r>
            <a:r>
              <a:rPr dirty="0"/>
              <a:t>, </a:t>
            </a:r>
            <a:r>
              <a:rPr dirty="0" err="1"/>
              <a:t>которая</a:t>
            </a:r>
            <a:r>
              <a:rPr dirty="0"/>
              <a:t> </a:t>
            </a:r>
            <a:r>
              <a:rPr dirty="0" err="1"/>
              <a:t>подавляла</a:t>
            </a:r>
            <a:r>
              <a:rPr dirty="0"/>
              <a:t> </a:t>
            </a:r>
            <a:r>
              <a:rPr dirty="0" err="1"/>
              <a:t>размножение</a:t>
            </a:r>
            <a:r>
              <a:rPr dirty="0"/>
              <a:t> </a:t>
            </a:r>
            <a:r>
              <a:rPr dirty="0" err="1"/>
              <a:t>клостридий</a:t>
            </a:r>
            <a:r>
              <a:rPr dirty="0"/>
              <a:t>.</a:t>
            </a:r>
          </a:p>
          <a:p>
            <a:pPr defTabSz="587022">
              <a:spcBef>
                <a:spcPts val="4100"/>
              </a:spcBef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сегодняшний</a:t>
            </a:r>
            <a:r>
              <a:rPr dirty="0"/>
              <a:t> </a:t>
            </a:r>
            <a:r>
              <a:rPr dirty="0" err="1"/>
              <a:t>день</a:t>
            </a:r>
            <a:r>
              <a:rPr dirty="0"/>
              <a:t> BONSILAGE FORTE - </a:t>
            </a:r>
            <a:r>
              <a:rPr b="1" dirty="0" err="1"/>
              <a:t>единственная</a:t>
            </a:r>
            <a:r>
              <a:rPr dirty="0"/>
              <a:t> </a:t>
            </a:r>
            <a:r>
              <a:rPr dirty="0" err="1"/>
              <a:t>биологическая</a:t>
            </a:r>
            <a:r>
              <a:rPr dirty="0"/>
              <a:t> </a:t>
            </a:r>
            <a:r>
              <a:rPr dirty="0" err="1"/>
              <a:t>добавка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силоса</a:t>
            </a:r>
            <a:r>
              <a:rPr dirty="0"/>
              <a:t>, </a:t>
            </a:r>
            <a:r>
              <a:rPr dirty="0" err="1"/>
              <a:t>обладающая</a:t>
            </a:r>
            <a:r>
              <a:rPr dirty="0"/>
              <a:t> </a:t>
            </a:r>
            <a:r>
              <a:rPr dirty="0" err="1"/>
              <a:t>этим</a:t>
            </a:r>
            <a:r>
              <a:rPr dirty="0"/>
              <a:t> </a:t>
            </a:r>
            <a:r>
              <a:rPr dirty="0" err="1"/>
              <a:t>свойством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делает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предпочтительным</a:t>
            </a:r>
            <a:r>
              <a:rPr dirty="0"/>
              <a:t> </a:t>
            </a:r>
            <a:r>
              <a:rPr dirty="0" err="1"/>
              <a:t>продуктом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влажного</a:t>
            </a:r>
            <a:r>
              <a:rPr dirty="0"/>
              <a:t> </a:t>
            </a:r>
            <a:r>
              <a:rPr dirty="0" err="1"/>
              <a:t>силоса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трудносилосуемых</a:t>
            </a:r>
            <a:r>
              <a:rPr dirty="0"/>
              <a:t> </a:t>
            </a:r>
            <a:r>
              <a:rPr dirty="0" err="1"/>
              <a:t>кормов</a:t>
            </a:r>
            <a:r>
              <a:rPr dirty="0"/>
              <a:t>.</a:t>
            </a:r>
          </a:p>
        </p:txBody>
      </p:sp>
      <p:pic>
        <p:nvPicPr>
          <p:cNvPr id="371" name="Obrázek" descr="Obrá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0" y="3119487"/>
            <a:ext cx="3586647" cy="1757313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Basic">
            <a:extLst>
              <a:ext uri="{FF2B5EF4-FFF2-40B4-BE49-F238E27FC236}">
                <a16:creationId xmlns:a16="http://schemas.microsoft.com/office/drawing/2014/main" id="{0F032307-72A1-96D2-1867-2E7EEA5C7870}"/>
              </a:ext>
            </a:extLst>
          </p:cNvPr>
          <p:cNvSpPr txBox="1"/>
          <p:nvPr/>
        </p:nvSpPr>
        <p:spPr>
          <a:xfrm>
            <a:off x="10294216" y="1721853"/>
            <a:ext cx="2040722" cy="723779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4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Basic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FA97243-D2DB-F31A-B63C-5895859B49AD}"/>
              </a:ext>
            </a:extLst>
          </p:cNvPr>
          <p:cNvSpPr txBox="1"/>
          <p:nvPr/>
        </p:nvSpPr>
        <p:spPr>
          <a:xfrm>
            <a:off x="4617720" y="176389"/>
            <a:ext cx="3656450" cy="107978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52871" rtl="0" fontAlgn="auto" latinLnBrk="0" hangingPunct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3600" b="1" dirty="0">
                <a:solidFill>
                  <a:srgbClr val="0070C0"/>
                </a:solidFill>
              </a:rPr>
              <a:t>BONSILAGE FORTE</a:t>
            </a:r>
            <a:endParaRPr kumimoji="0" lang="cs-CZ" sz="36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Obrázek" descr="Obrá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669" y="524331"/>
            <a:ext cx="15475445" cy="8704938"/>
          </a:xfrm>
          <a:prstGeom prst="rect">
            <a:avLst/>
          </a:prstGeom>
          <a:ln w="3175">
            <a:miter lim="400000"/>
          </a:ln>
        </p:spPr>
      </p:pic>
      <p:pic>
        <p:nvPicPr>
          <p:cNvPr id="391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769" y="316019"/>
            <a:ext cx="2159020" cy="75145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76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77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78" name="vložený-film.png" descr="vložený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223" y="1610151"/>
            <a:ext cx="8711212" cy="697182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500" fill="hold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1" animBg="1" advAuto="0"/>
      <p:bldP spid="378" grpId="2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81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82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83" name="vložený-film.png" descr="vložený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0" y="1544601"/>
            <a:ext cx="12748198" cy="760418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500" fill="hold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1" animBg="1" advAuto="0"/>
      <p:bldP spid="383" grpId="2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386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387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88" name="vložený-film.png" descr="vložený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749" y="-35559"/>
            <a:ext cx="7649416" cy="982471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1" dur="1500" fill="hold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1" animBg="1" advAuto="0"/>
      <p:bldP spid="388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3" name="Inhaltsplatzhalter 4"/>
          <p:cNvGraphicFramePr/>
          <p:nvPr/>
        </p:nvGraphicFramePr>
        <p:xfrm>
          <a:off x="36069" y="1747396"/>
          <a:ext cx="12932659" cy="7837047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5048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2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09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0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0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0622">
                <a:tc>
                  <a:txBody>
                    <a:bodyPr/>
                    <a:lstStyle/>
                    <a:p>
                      <a:pPr algn="l" defTabSz="975360">
                        <a:defRPr sz="1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FORTE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MAIS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FIT M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SPEED M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01">
                <a:tc>
                  <a:txBody>
                    <a:bodyPr/>
                    <a:lstStyle/>
                    <a:p>
                      <a:pPr algn="l" defTabSz="975360">
                        <a:def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Уксусная кислота 6 недель.</a:t>
                      </a:r>
                    </a:p>
                    <a:p>
                      <a:pPr algn="l" defTabSz="975360">
                        <a:def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(Buchneri)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01">
                <a:tc>
                  <a:txBody>
                    <a:bodyPr/>
                    <a:lstStyle/>
                    <a:p>
                      <a:pPr algn="l" defTabSz="975360">
                        <a:def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Уксусная кислота 2 нед. </a:t>
                      </a:r>
                    </a:p>
                    <a:p>
                      <a:pPr algn="l" defTabSz="975360">
                        <a:def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(Diolivorans)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275">
                <a:tc>
                  <a:txBody>
                    <a:bodyPr/>
                    <a:lstStyle/>
                    <a:p>
                      <a:pPr algn="l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Пропиленгликоль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501">
                <a:tc>
                  <a:txBody>
                    <a:bodyPr/>
                    <a:lstStyle/>
                    <a:p>
                      <a:pPr algn="l" defTabSz="975360">
                        <a:defRPr sz="24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Защита от клостридий              (L. Lactis)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275">
                <a:tc>
                  <a:txBody>
                    <a:bodyPr/>
                    <a:lstStyle/>
                    <a:p>
                      <a:pPr algn="l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Открытие через 2 недели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(+)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275">
                <a:tc>
                  <a:txBody>
                    <a:bodyPr/>
                    <a:lstStyle/>
                    <a:p>
                      <a:pPr algn="l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Расщепление фруктанов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275">
                <a:tc>
                  <a:txBody>
                    <a:bodyPr/>
                    <a:lstStyle/>
                    <a:p>
                      <a:pPr algn="l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Использование для корнажа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+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3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36002" marR="36002" marT="36002" marB="36002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411">
                <a:tc>
                  <a:txBody>
                    <a:bodyPr/>
                    <a:lstStyle/>
                    <a:p>
                      <a:pPr algn="l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 силоса в банке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24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50 т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24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100 т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 т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 т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411">
                <a:tc>
                  <a:txBody>
                    <a:bodyPr/>
                    <a:lstStyle/>
                    <a:p>
                      <a:pPr algn="l" defTabSz="975360">
                        <a:defRPr sz="1800" b="0"/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 Бонсилажа на тонну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75360">
                        <a:defRPr sz="1800"/>
                      </a:pPr>
                      <a:r>
                        <a:rPr sz="24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36002" marR="36002" marT="36002" marB="36002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94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465" y="500147"/>
            <a:ext cx="2159020" cy="75145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Seskupit"/>
          <p:cNvGrpSpPr/>
          <p:nvPr/>
        </p:nvGrpSpPr>
        <p:grpSpPr>
          <a:xfrm>
            <a:off x="576521" y="518302"/>
            <a:ext cx="12725402" cy="9906001"/>
            <a:chOff x="0" y="0"/>
            <a:chExt cx="12725400" cy="9906000"/>
          </a:xfrm>
        </p:grpSpPr>
        <p:pic>
          <p:nvPicPr>
            <p:cNvPr id="396" name="vložený-film.png" descr="vložený-fil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725401" cy="942340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397" name="Caption"/>
            <p:cNvSpPr/>
            <p:nvPr/>
          </p:nvSpPr>
          <p:spPr>
            <a:xfrm>
              <a:off x="0" y="9525000"/>
              <a:ext cx="12725401" cy="381001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 defTabSz="584200">
                <a:spcBef>
                  <a:spcPts val="0"/>
                </a:spcBef>
                <a:defRPr sz="1600"/>
              </a:lvl1pPr>
            </a:lstStyle>
            <a:p>
              <a:r>
                <a:t>Titulek</a:t>
              </a:r>
            </a:p>
          </p:txBody>
        </p:sp>
      </p:grpSp>
      <p:sp>
        <p:nvSpPr>
          <p:cNvPr id="399" name="Спасибо за внимание !"/>
          <p:cNvSpPr txBox="1"/>
          <p:nvPr/>
        </p:nvSpPr>
        <p:spPr>
          <a:xfrm>
            <a:off x="3943826" y="567491"/>
            <a:ext cx="5117148" cy="711201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spcBef>
                <a:spcPts val="0"/>
              </a:spcBef>
              <a:defRPr sz="35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Спасибо за внимание 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09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0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11" name="vložený-film.png" descr="vložený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8" y="1091500"/>
            <a:ext cx="9121526" cy="727199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14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15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16" name="vložený-film.png" descr="vložený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04" y="616557"/>
            <a:ext cx="9445410" cy="808155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19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20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21" name="vložený-film.png" descr="vložený-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5" y="719312"/>
            <a:ext cx="9205217" cy="787604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523" y="315998"/>
            <a:ext cx="2159020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24" name="Čára"/>
          <p:cNvSpPr/>
          <p:nvPr/>
        </p:nvSpPr>
        <p:spPr>
          <a:xfrm>
            <a:off x="-238658" y="1455570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25" name="Čára"/>
          <p:cNvSpPr/>
          <p:nvPr/>
        </p:nvSpPr>
        <p:spPr>
          <a:xfrm>
            <a:off x="-126548" y="873655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26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62" y="1512847"/>
            <a:ext cx="9817276" cy="7331434"/>
          </a:xfrm>
          <a:prstGeom prst="rect">
            <a:avLst/>
          </a:prstGeom>
          <a:ln w="3175">
            <a:miter lim="400000"/>
          </a:ln>
        </p:spPr>
      </p:pic>
      <p:sp>
        <p:nvSpPr>
          <p:cNvPr id="227" name="1938 - 2024"/>
          <p:cNvSpPr txBox="1"/>
          <p:nvPr/>
        </p:nvSpPr>
        <p:spPr>
          <a:xfrm>
            <a:off x="1555593" y="605232"/>
            <a:ext cx="2395585" cy="5500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1938 - 2024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915" y="483547"/>
            <a:ext cx="2159019" cy="751458"/>
          </a:xfrm>
          <a:prstGeom prst="rect">
            <a:avLst/>
          </a:prstGeom>
          <a:ln w="3175">
            <a:miter lim="400000"/>
          </a:ln>
        </p:spPr>
      </p:pic>
      <p:sp>
        <p:nvSpPr>
          <p:cNvPr id="232" name="Čára"/>
          <p:cNvSpPr/>
          <p:nvPr/>
        </p:nvSpPr>
        <p:spPr>
          <a:xfrm>
            <a:off x="-126548" y="1469994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33" name="Čára"/>
          <p:cNvSpPr/>
          <p:nvPr/>
        </p:nvSpPr>
        <p:spPr>
          <a:xfrm>
            <a:off x="-126548" y="9216576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34" name="vložený-film.png" descr="vložený-film.png"/>
          <p:cNvPicPr>
            <a:picLocks noChangeAspect="1"/>
          </p:cNvPicPr>
          <p:nvPr/>
        </p:nvPicPr>
        <p:blipFill>
          <a:blip r:embed="rId3"/>
          <a:srcRect l="16546" t="14894" r="15705" b="13892"/>
          <a:stretch>
            <a:fillRect/>
          </a:stretch>
        </p:blipFill>
        <p:spPr>
          <a:xfrm>
            <a:off x="-72465" y="1539693"/>
            <a:ext cx="13047439" cy="7564826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235" name="Tabulka 1"/>
          <p:cNvGraphicFramePr/>
          <p:nvPr/>
        </p:nvGraphicFramePr>
        <p:xfrm>
          <a:off x="143108" y="1905124"/>
          <a:ext cx="6171966" cy="3720347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813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5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4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2528">
                <a:tc gridSpan="6">
                  <a:txBody>
                    <a:bodyPr/>
                    <a:lstStyle/>
                    <a:p>
                      <a:pPr algn="ctr" defTabSz="325120">
                        <a:spcBef>
                          <a:spcPts val="400"/>
                        </a:spcBef>
                        <a:defRPr sz="1800" b="0"/>
                      </a:pPr>
                      <a:r>
                        <a:rPr sz="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Tabulka 1</a:t>
                      </a:r>
                    </a:p>
                  </a:txBody>
                  <a:tcPr marL="27093" marR="27093" marT="27093" marB="27093" anchor="ctr" horzOverflow="overflow">
                    <a:lnL/>
                    <a:lnR/>
                    <a:lnT/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1639"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кг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СВ,кг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Молоко,кг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Доля концентратов,%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 кг /кг СВ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057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Концентраты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10,56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21,12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50,1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2,00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364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Грубые корма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10,5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2,88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sz="26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0,27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759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Итого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21,06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0076BA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1,14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6" name="vložený-film.png" descr="vložený-film.png"/>
          <p:cNvPicPr>
            <a:picLocks noChangeAspect="1"/>
          </p:cNvPicPr>
          <p:nvPr/>
        </p:nvPicPr>
        <p:blipFill>
          <a:blip r:embed="rId4"/>
          <a:srcRect l="22699" r="8641" b="7828"/>
          <a:stretch>
            <a:fillRect/>
          </a:stretch>
        </p:blipFill>
        <p:spPr>
          <a:xfrm>
            <a:off x="-12502" y="1516383"/>
            <a:ext cx="13029717" cy="7611274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237" name="Tabulka 1-1"/>
          <p:cNvGraphicFramePr/>
          <p:nvPr/>
        </p:nvGraphicFramePr>
        <p:xfrm>
          <a:off x="143108" y="1704985"/>
          <a:ext cx="6171966" cy="4177206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813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86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9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17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2528">
                <a:tc gridSpan="6">
                  <a:txBody>
                    <a:bodyPr/>
                    <a:lstStyle/>
                    <a:p>
                      <a:pPr algn="ctr" defTabSz="325120">
                        <a:spcBef>
                          <a:spcPts val="400"/>
                        </a:spcBef>
                        <a:defRPr sz="1800" b="0"/>
                      </a:pPr>
                      <a:r>
                        <a:rPr sz="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Tabulka 1-1</a:t>
                      </a:r>
                    </a:p>
                  </a:txBody>
                  <a:tcPr marL="27093" marR="27093" marT="27093" marB="27093" anchor="ctr" horzOverflow="overflow">
                    <a:lnL/>
                    <a:lnR/>
                    <a:lnT/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1639"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кг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СВ,кг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Молоко,кг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Доля концентратов,%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 кг /кг СВ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057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Концентраты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10,56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21,12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sz="40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50,1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2,00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364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Грубые корма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10,5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2,88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sz="26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0,27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759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Итого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21,06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0076BA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1,14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38" name="Tabulka 1-1-1"/>
          <p:cNvGraphicFramePr/>
          <p:nvPr/>
        </p:nvGraphicFramePr>
        <p:xfrm>
          <a:off x="6388421" y="5003653"/>
          <a:ext cx="6310143" cy="3880722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964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4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2528">
                <a:tc gridSpan="6">
                  <a:txBody>
                    <a:bodyPr/>
                    <a:lstStyle/>
                    <a:p>
                      <a:pPr algn="ctr" defTabSz="325120">
                        <a:spcBef>
                          <a:spcPts val="400"/>
                        </a:spcBef>
                        <a:defRPr sz="1800" b="0"/>
                      </a:pPr>
                      <a:r>
                        <a:rPr sz="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Tabulka 1-1-1</a:t>
                      </a:r>
                    </a:p>
                  </a:txBody>
                  <a:tcPr marL="27093" marR="27093" marT="27093" marB="27093" anchor="ctr" horzOverflow="overflow">
                    <a:lnL/>
                    <a:lnR/>
                    <a:lnT/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4459"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кг 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СВ,кг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Молоко,кг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Доля концентратов,%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 кг /кг СВ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279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Концентраты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10,56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21,12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sz="3900" b="1">
                          <a:solidFill>
                            <a:srgbClr val="61D8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40,1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2,00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504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Грубые корма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15,75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21,88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sz="28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1,39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FFF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271">
                <a:tc>
                  <a:txBody>
                    <a:bodyPr/>
                    <a:lstStyle/>
                    <a:p>
                      <a:pPr algn="ctr" defTabSz="325120">
                        <a:defRPr sz="1800" b="0"/>
                      </a:pPr>
                      <a:r>
                        <a:rPr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Итого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57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26,31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0076BA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43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325120">
                        <a:defRPr sz="1800"/>
                      </a:pPr>
                      <a:r>
                        <a:rPr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1,63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39" name="Tabulka 1-2"/>
          <p:cNvGraphicFramePr/>
          <p:nvPr/>
        </p:nvGraphicFramePr>
        <p:xfrm>
          <a:off x="6386834" y="4544769"/>
          <a:ext cx="6313317" cy="3360619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965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6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30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1332">
                <a:tc gridSpan="6">
                  <a:txBody>
                    <a:bodyPr/>
                    <a:lstStyle/>
                    <a:p>
                      <a:pPr algn="ctr" defTabSz="457200">
                        <a:spcBef>
                          <a:spcPts val="600"/>
                        </a:spcBef>
                        <a:defRPr sz="1800" b="0"/>
                      </a:pPr>
                      <a:r>
                        <a:rPr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Tabulka 1-2</a:t>
                      </a:r>
                    </a:p>
                  </a:txBody>
                  <a:tcPr marL="50800" marR="50800" marT="50800" marB="50800" anchor="ctr" horzOverflow="overflow">
                    <a:lnL/>
                    <a:lnR/>
                    <a:lnT/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890">
                <a:tc>
                  <a:txBody>
                    <a:bodyPr/>
                    <a:lstStyle/>
                    <a:p>
                      <a:pPr algn="ctr" defTabSz="4572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кг 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СВ,кг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Молоко,кг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Доля концентратов,%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молоко кг /кг СВ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>
                      <a:solidFill>
                        <a:srgbClr val="000000"/>
                      </a:solidFill>
                      <a:miter lim="400000"/>
                    </a:lnB>
                    <a:solidFill>
                      <a:srgbClr val="BE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241">
                <a:tc>
                  <a:txBody>
                    <a:bodyPr/>
                    <a:lstStyle/>
                    <a:p>
                      <a:pPr algn="ctr" defTabSz="457200">
                        <a:defRPr sz="1800" b="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Концентраты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7,9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15,8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300" b="1">
                          <a:solidFill>
                            <a:srgbClr val="61D836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37,7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2,00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989">
                <a:tc>
                  <a:txBody>
                    <a:bodyPr/>
                    <a:lstStyle/>
                    <a:p>
                      <a:pPr algn="ctr" defTabSz="457200">
                        <a:defRPr sz="1800" b="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Грубые корма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37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13,1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18,2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5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1,39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FFFC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097">
                <a:tc>
                  <a:txBody>
                    <a:bodyPr/>
                    <a:lstStyle/>
                    <a:p>
                      <a:pPr algn="ctr" defTabSz="457200">
                        <a:defRPr sz="1800" b="0"/>
                      </a:pPr>
                      <a:r>
                        <a:rPr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Итого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46</a:t>
                      </a:r>
                    </a:p>
                  </a:txBody>
                  <a:tcPr marL="50800" marR="50800" marT="50800" marB="50800" anchor="ctr" horzOverflow="overflow">
                    <a:lnL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21,0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olidFill>
                            <a:srgbClr val="0076BA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34,0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600" b="1">
                          <a:solidFill>
                            <a:srgbClr val="EE220C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1,62</a:t>
                      </a:r>
                    </a:p>
                  </a:txBody>
                  <a:tcPr marL="50800" marR="50800" marT="50800" marB="50800" anchor="ctr" horzOverflow="overflow">
                    <a:lnL w="4445">
                      <a:solidFill>
                        <a:srgbClr val="000000"/>
                      </a:solidFill>
                      <a:miter lim="400000"/>
                    </a:lnL>
                    <a:lnR w="4445">
                      <a:solidFill>
                        <a:srgbClr val="000000"/>
                      </a:solidFill>
                      <a:miter lim="400000"/>
                    </a:lnR>
                    <a:lnT w="4445">
                      <a:solidFill>
                        <a:srgbClr val="000000"/>
                      </a:solidFill>
                      <a:miter lim="400000"/>
                    </a:lnT>
                    <a:lnB w="444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0" name="Рационы кормления в предприятиях Казахстана"/>
          <p:cNvSpPr txBox="1"/>
          <p:nvPr/>
        </p:nvSpPr>
        <p:spPr>
          <a:xfrm>
            <a:off x="858851" y="560780"/>
            <a:ext cx="8723614" cy="475673"/>
          </a:xfrm>
          <a:prstGeom prst="rect">
            <a:avLst/>
          </a:prstGeom>
          <a:solidFill>
            <a:srgbClr val="00A2FF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Рационы кормления в предприятиях Казахстана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5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1" animBg="1" advAuto="0"/>
      <p:bldP spid="236" grpId="2" animBg="1" advAuto="0"/>
      <p:bldP spid="237" grpId="3" animBg="1" advAuto="0"/>
      <p:bldP spid="238" grpId="4" animBg="1" advAuto="0"/>
      <p:bldP spid="238" grpId="5" animBg="1" advAuto="0"/>
      <p:bldP spid="239" grpId="6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age13image23146688.png" descr="page13image2314668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243" y="579060"/>
            <a:ext cx="2159019" cy="751457"/>
          </a:xfrm>
          <a:prstGeom prst="rect">
            <a:avLst/>
          </a:prstGeom>
          <a:ln w="3175">
            <a:miter lim="400000"/>
          </a:ln>
        </p:spPr>
      </p:pic>
      <p:sp>
        <p:nvSpPr>
          <p:cNvPr id="243" name="Čára"/>
          <p:cNvSpPr/>
          <p:nvPr/>
        </p:nvSpPr>
        <p:spPr>
          <a:xfrm>
            <a:off x="-126548" y="1557603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44" name="Čára"/>
          <p:cNvSpPr/>
          <p:nvPr/>
        </p:nvSpPr>
        <p:spPr>
          <a:xfrm>
            <a:off x="-126548" y="8832434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45" name="vložený-film.png" descr="vložený-film.png"/>
          <p:cNvPicPr>
            <a:picLocks noChangeAspect="1"/>
          </p:cNvPicPr>
          <p:nvPr/>
        </p:nvPicPr>
        <p:blipFill>
          <a:blip r:embed="rId3"/>
          <a:srcRect l="7010" t="3264" r="1457" b="3264"/>
          <a:stretch>
            <a:fillRect/>
          </a:stretch>
        </p:blipFill>
        <p:spPr>
          <a:xfrm>
            <a:off x="-331662" y="2193056"/>
            <a:ext cx="8077376" cy="6003784"/>
          </a:xfrm>
          <a:prstGeom prst="rect">
            <a:avLst/>
          </a:prstGeom>
          <a:ln w="3175">
            <a:miter lim="400000"/>
          </a:ln>
        </p:spPr>
      </p:pic>
      <p:pic>
        <p:nvPicPr>
          <p:cNvPr id="246" name="vložený-film.png" descr="vložený-film.png"/>
          <p:cNvPicPr>
            <a:picLocks noChangeAspect="1"/>
          </p:cNvPicPr>
          <p:nvPr/>
        </p:nvPicPr>
        <p:blipFill>
          <a:blip r:embed="rId4"/>
          <a:srcRect l="18607" r="24723"/>
          <a:stretch>
            <a:fillRect/>
          </a:stretch>
        </p:blipFill>
        <p:spPr>
          <a:xfrm>
            <a:off x="6998172" y="2248619"/>
            <a:ext cx="6581416" cy="594839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1" animBg="1" advAuto="0"/>
      <p:bldP spid="246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vložený-film.png" descr="vložený-film.png"/>
          <p:cNvPicPr>
            <a:picLocks noChangeAspect="1"/>
          </p:cNvPicPr>
          <p:nvPr/>
        </p:nvPicPr>
        <p:blipFill>
          <a:blip r:embed="rId2"/>
          <a:srcRect l="14391" t="2813" r="33921" b="2813"/>
          <a:stretch>
            <a:fillRect/>
          </a:stretch>
        </p:blipFill>
        <p:spPr>
          <a:xfrm>
            <a:off x="267160" y="2410682"/>
            <a:ext cx="3858040" cy="5325115"/>
          </a:xfrm>
          <a:prstGeom prst="rect">
            <a:avLst/>
          </a:prstGeom>
          <a:ln w="3175">
            <a:miter lim="400000"/>
          </a:ln>
        </p:spPr>
      </p:pic>
      <p:pic>
        <p:nvPicPr>
          <p:cNvPr id="249" name="page13image23146688.png" descr="page13image231466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371" y="316019"/>
            <a:ext cx="2159019" cy="751458"/>
          </a:xfrm>
          <a:prstGeom prst="rect">
            <a:avLst/>
          </a:prstGeom>
          <a:ln w="3175">
            <a:miter lim="400000"/>
          </a:ln>
        </p:spPr>
      </p:pic>
      <p:sp>
        <p:nvSpPr>
          <p:cNvPr id="250" name="Čára"/>
          <p:cNvSpPr/>
          <p:nvPr/>
        </p:nvSpPr>
        <p:spPr>
          <a:xfrm>
            <a:off x="-126548" y="2320421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51" name="Čára"/>
          <p:cNvSpPr/>
          <p:nvPr/>
        </p:nvSpPr>
        <p:spPr>
          <a:xfrm>
            <a:off x="-126548" y="7791622"/>
            <a:ext cx="13257895" cy="1"/>
          </a:xfrm>
          <a:prstGeom prst="line">
            <a:avLst/>
          </a:prstGeom>
          <a:ln w="101600">
            <a:solidFill>
              <a:srgbClr val="FAE232"/>
            </a:solidFill>
            <a:miter lim="400000"/>
          </a:ln>
        </p:spPr>
        <p:txBody>
          <a:bodyPr lIns="27093" tIns="27093" rIns="27093" bIns="27093" anchor="ctr"/>
          <a:lstStyle/>
          <a:p>
            <a:pPr defTabSz="587022">
              <a:spcBef>
                <a:spcPts val="4100"/>
              </a:spcBef>
              <a:defRPr sz="3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52" name="vložený-film.png" descr="vložený-fil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392" y="2387612"/>
            <a:ext cx="3812015" cy="5336820"/>
          </a:xfrm>
          <a:prstGeom prst="rect">
            <a:avLst/>
          </a:prstGeom>
          <a:ln w="3175">
            <a:miter lim="400000"/>
          </a:ln>
        </p:spPr>
      </p:pic>
      <p:pic>
        <p:nvPicPr>
          <p:cNvPr id="253" name="vložený-film.png" descr="vložený-fil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406" y="2387612"/>
            <a:ext cx="3692889" cy="5336820"/>
          </a:xfrm>
          <a:prstGeom prst="rect">
            <a:avLst/>
          </a:prstGeom>
          <a:ln w="3175">
            <a:miter lim="400000"/>
          </a:ln>
        </p:spPr>
      </p:pic>
      <p:pic>
        <p:nvPicPr>
          <p:cNvPr id="254" name="vložený-film.png" descr="vložený-fil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80" y="5476768"/>
            <a:ext cx="3812015" cy="1258796"/>
          </a:xfrm>
          <a:prstGeom prst="rect">
            <a:avLst/>
          </a:prstGeom>
          <a:ln w="3175">
            <a:miter lim="400000"/>
          </a:ln>
        </p:spPr>
      </p:pic>
      <p:pic>
        <p:nvPicPr>
          <p:cNvPr id="255" name="vložený-film.png" descr="vložený-fil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6393" y="5502188"/>
            <a:ext cx="3812014" cy="1246921"/>
          </a:xfrm>
          <a:prstGeom prst="rect">
            <a:avLst/>
          </a:prstGeom>
          <a:ln w="3175">
            <a:miter lim="400000"/>
          </a:ln>
        </p:spPr>
      </p:pic>
      <p:pic>
        <p:nvPicPr>
          <p:cNvPr id="256" name="vložený-film.png" descr="vložený-fil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9406" y="5496251"/>
            <a:ext cx="3680479" cy="1258796"/>
          </a:xfrm>
          <a:prstGeom prst="rect">
            <a:avLst/>
          </a:prstGeom>
          <a:ln w="3175">
            <a:miter lim="400000"/>
          </a:ln>
        </p:spPr>
      </p:pic>
      <p:pic>
        <p:nvPicPr>
          <p:cNvPr id="257" name="vložený-film.png" descr="vložený-fil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54" y="2648105"/>
            <a:ext cx="3222067" cy="1910151"/>
          </a:xfrm>
          <a:prstGeom prst="rect">
            <a:avLst/>
          </a:prstGeom>
          <a:ln w="3175">
            <a:miter lim="400000"/>
          </a:ln>
        </p:spPr>
      </p:pic>
      <p:pic>
        <p:nvPicPr>
          <p:cNvPr id="258" name="vložený-film.png" descr="vložený-film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5256" y="2523527"/>
            <a:ext cx="3058205" cy="2159308"/>
          </a:xfrm>
          <a:prstGeom prst="rect">
            <a:avLst/>
          </a:prstGeom>
          <a:ln w="3175">
            <a:miter lim="400000"/>
          </a:ln>
        </p:spPr>
      </p:pic>
      <p:sp>
        <p:nvSpPr>
          <p:cNvPr id="259" name="Качество грубых кормов определяет экономику !!!"/>
          <p:cNvSpPr txBox="1"/>
          <p:nvPr/>
        </p:nvSpPr>
        <p:spPr>
          <a:xfrm>
            <a:off x="422592" y="1368686"/>
            <a:ext cx="11447510" cy="59972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ctr" defTabSz="587022">
              <a:spcBef>
                <a:spcPts val="0"/>
              </a:spcBef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Качество грубых кормов определяет экономику !!!</a:t>
            </a:r>
          </a:p>
        </p:txBody>
      </p:sp>
      <p:pic>
        <p:nvPicPr>
          <p:cNvPr id="260" name="vložený-film.png" descr="vložený-fil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23749" y="4334229"/>
            <a:ext cx="2522804" cy="134644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</p:bldLst>
  </p:timing>
</p:sld>
</file>

<file path=ppt/theme/theme1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52871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52871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1286</Words>
  <Application>Microsoft Macintosh PowerPoint</Application>
  <PresentationFormat>Vlastní</PresentationFormat>
  <Paragraphs>343</Paragraphs>
  <Slides>29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Avenir Next Regular</vt:lpstr>
      <vt:lpstr>Calibri</vt:lpstr>
      <vt:lpstr>Helvetica Neue</vt:lpstr>
      <vt:lpstr>Helvetica Neue Light</vt:lpstr>
      <vt:lpstr>Helvetica Neue Medium</vt:lpstr>
      <vt:lpstr>Produkt Extralight</vt:lpstr>
      <vt:lpstr>Produkt Light</vt:lpstr>
      <vt:lpstr>38_MinimalistLight</vt:lpstr>
      <vt:lpstr>Силосование с Bonsilage (Silieren mit Bonsilage)</vt:lpstr>
      <vt:lpstr>Силосование с Bonsilage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На сколько важны добавки для силоса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jan rousek</cp:lastModifiedBy>
  <cp:revision>2</cp:revision>
  <dcterms:modified xsi:type="dcterms:W3CDTF">2024-07-04T02:29:19Z</dcterms:modified>
</cp:coreProperties>
</file>