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26708-B362-4DD8-9E6C-9995C9D0C31C}" type="doc">
      <dgm:prSet loTypeId="urn:microsoft.com/office/officeart/2005/8/layout/process1" loCatId="process" qsTypeId="urn:microsoft.com/office/officeart/2005/8/quickstyle/simple3" qsCatId="simple" csTypeId="urn:microsoft.com/office/officeart/2005/8/colors/accent3_2" csCatId="accent3" phldr="1"/>
      <dgm:spPr/>
    </dgm:pt>
    <dgm:pt modelId="{90575CA6-A3AD-419A-AF41-0756E1CB9068}">
      <dgm:prSet phldrT="[Текст]" custT="1"/>
      <dgm:spPr/>
      <dgm:t>
        <a:bodyPr/>
        <a:lstStyle/>
        <a:p>
          <a:r>
            <a:rPr lang="ru-RU" sz="1600" dirty="0">
              <a:latin typeface="Bookman Old Style" panose="02050604050505020204" pitchFamily="18" charset="0"/>
            </a:rPr>
            <a:t>Современные технологии и стандарты качества</a:t>
          </a:r>
        </a:p>
      </dgm:t>
    </dgm:pt>
    <dgm:pt modelId="{8E912E7E-79E8-41E3-BE39-455F46AEC659}" type="parTrans" cxnId="{60B9F1F6-FFEB-49E0-801E-D2E49D21A2D6}">
      <dgm:prSet/>
      <dgm:spPr/>
      <dgm:t>
        <a:bodyPr/>
        <a:lstStyle/>
        <a:p>
          <a:endParaRPr lang="ru-RU"/>
        </a:p>
      </dgm:t>
    </dgm:pt>
    <dgm:pt modelId="{D0872CA0-D84C-43BC-9CFA-F04995B47FCE}" type="sibTrans" cxnId="{60B9F1F6-FFEB-49E0-801E-D2E49D21A2D6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61E9C6D5-1CEE-4EDD-9892-E7B2A483FA35}">
      <dgm:prSet phldrT="[Текст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Развитие системы сбора сырого молока</a:t>
          </a:r>
        </a:p>
      </dgm:t>
    </dgm:pt>
    <dgm:pt modelId="{C54725F9-AAE3-48D1-B0D7-85D86C815F02}" type="parTrans" cxnId="{DC8EE795-9A65-488D-B07D-8C18861DD821}">
      <dgm:prSet/>
      <dgm:spPr/>
      <dgm:t>
        <a:bodyPr/>
        <a:lstStyle/>
        <a:p>
          <a:endParaRPr lang="ru-RU"/>
        </a:p>
      </dgm:t>
    </dgm:pt>
    <dgm:pt modelId="{06090052-2643-455F-B3C0-99DD302D4022}" type="sibTrans" cxnId="{DC8EE795-9A65-488D-B07D-8C18861DD821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C84A2C9-3C5C-46D5-9396-E4DA9477A9C2}">
      <dgm:prSet phldrT="[Текст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Модернизация перерабатывающих предприятий</a:t>
          </a:r>
        </a:p>
      </dgm:t>
    </dgm:pt>
    <dgm:pt modelId="{5F92A1B0-FBCB-4420-9BE4-0E0549489C22}" type="parTrans" cxnId="{483F2563-C7D0-4736-980D-E3E85EDAB8A7}">
      <dgm:prSet/>
      <dgm:spPr/>
      <dgm:t>
        <a:bodyPr/>
        <a:lstStyle/>
        <a:p>
          <a:endParaRPr lang="ru-RU"/>
        </a:p>
      </dgm:t>
    </dgm:pt>
    <dgm:pt modelId="{90B25920-A224-490F-A37B-717C4054C31B}" type="sibTrans" cxnId="{483F2563-C7D0-4736-980D-E3E85EDAB8A7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B1497C68-BC62-4CC4-A558-6B5CD2FE7C43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Укрепление ветеринарных и фитосанитарных систем</a:t>
          </a:r>
        </a:p>
      </dgm:t>
    </dgm:pt>
    <dgm:pt modelId="{EE3B251A-89BB-4B6F-AAA5-12C650135247}" type="parTrans" cxnId="{1BBB335F-E652-44AA-99C6-2257062BB05B}">
      <dgm:prSet/>
      <dgm:spPr/>
      <dgm:t>
        <a:bodyPr/>
        <a:lstStyle/>
        <a:p>
          <a:endParaRPr lang="ru-RU"/>
        </a:p>
      </dgm:t>
    </dgm:pt>
    <dgm:pt modelId="{18BA31D8-9027-4DBA-8A2D-CD7CEDE862E0}" type="sibTrans" cxnId="{1BBB335F-E652-44AA-99C6-2257062BB05B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872D444-24D8-4944-83D4-EFBC1523B5ED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prstClr val="black"/>
            </a:solidFill>
            <a:latin typeface="Bookman Old Style" panose="02050604050505020204" pitchFamily="18" charset="0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prstClr val="black"/>
            </a:solidFill>
            <a:latin typeface="Bookman Old Style" panose="02050604050505020204" pitchFamily="18" charset="0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Решение логистических барьеров </a:t>
          </a:r>
        </a:p>
      </dgm:t>
    </dgm:pt>
    <dgm:pt modelId="{B321C092-81BE-49EE-851D-B68C0B5BFE4B}" type="parTrans" cxnId="{786EE4A4-033D-48C4-9E0A-389E6DBE90A9}">
      <dgm:prSet/>
      <dgm:spPr/>
      <dgm:t>
        <a:bodyPr/>
        <a:lstStyle/>
        <a:p>
          <a:endParaRPr lang="ru-RU"/>
        </a:p>
      </dgm:t>
    </dgm:pt>
    <dgm:pt modelId="{3B444C05-531D-4921-8337-8126C532BB92}" type="sibTrans" cxnId="{786EE4A4-033D-48C4-9E0A-389E6DBE90A9}">
      <dgm:prSet/>
      <dgm:spPr/>
      <dgm:t>
        <a:bodyPr/>
        <a:lstStyle/>
        <a:p>
          <a:endParaRPr lang="ru-RU"/>
        </a:p>
      </dgm:t>
    </dgm:pt>
    <dgm:pt modelId="{A601B694-7B7A-4332-B7C2-DDA1BAE2E4A7}" type="pres">
      <dgm:prSet presAssocID="{08726708-B362-4DD8-9E6C-9995C9D0C31C}" presName="Name0" presStyleCnt="0">
        <dgm:presLayoutVars>
          <dgm:dir/>
          <dgm:resizeHandles val="exact"/>
        </dgm:presLayoutVars>
      </dgm:prSet>
      <dgm:spPr/>
    </dgm:pt>
    <dgm:pt modelId="{73EA8060-E766-45C0-B008-14B0033002D9}" type="pres">
      <dgm:prSet presAssocID="{90575CA6-A3AD-419A-AF41-0756E1CB9068}" presName="node" presStyleLbl="node1" presStyleIdx="0" presStyleCnt="5" custScaleY="250978">
        <dgm:presLayoutVars>
          <dgm:bulletEnabled val="1"/>
        </dgm:presLayoutVars>
      </dgm:prSet>
      <dgm:spPr/>
    </dgm:pt>
    <dgm:pt modelId="{2CB27CEA-EDC2-436F-9226-AEA61CC7659F}" type="pres">
      <dgm:prSet presAssocID="{D0872CA0-D84C-43BC-9CFA-F04995B47FCE}" presName="sibTrans" presStyleLbl="sibTrans2D1" presStyleIdx="0" presStyleCnt="4" custLinFactNeighborY="4207"/>
      <dgm:spPr/>
    </dgm:pt>
    <dgm:pt modelId="{5EC6097B-7E10-477A-B7CB-FD75E174D6B7}" type="pres">
      <dgm:prSet presAssocID="{D0872CA0-D84C-43BC-9CFA-F04995B47FCE}" presName="connectorText" presStyleLbl="sibTrans2D1" presStyleIdx="0" presStyleCnt="4"/>
      <dgm:spPr/>
    </dgm:pt>
    <dgm:pt modelId="{AE25F99F-E90F-4391-A184-12386D442B80}" type="pres">
      <dgm:prSet presAssocID="{61E9C6D5-1CEE-4EDD-9892-E7B2A483FA35}" presName="node" presStyleLbl="node1" presStyleIdx="1" presStyleCnt="5" custScaleY="245040" custLinFactNeighborX="0">
        <dgm:presLayoutVars>
          <dgm:bulletEnabled val="1"/>
        </dgm:presLayoutVars>
      </dgm:prSet>
      <dgm:spPr/>
    </dgm:pt>
    <dgm:pt modelId="{EE94A1D6-1A37-4A58-96C0-FDC288337C26}" type="pres">
      <dgm:prSet presAssocID="{06090052-2643-455F-B3C0-99DD302D4022}" presName="sibTrans" presStyleLbl="sibTrans2D1" presStyleIdx="1" presStyleCnt="4" custLinFactNeighborY="4207"/>
      <dgm:spPr/>
    </dgm:pt>
    <dgm:pt modelId="{92BA8F86-B838-4896-8D13-969FBCC347A7}" type="pres">
      <dgm:prSet presAssocID="{06090052-2643-455F-B3C0-99DD302D4022}" presName="connectorText" presStyleLbl="sibTrans2D1" presStyleIdx="1" presStyleCnt="4"/>
      <dgm:spPr/>
    </dgm:pt>
    <dgm:pt modelId="{DB117013-6744-4FD8-BB3A-6C3AAECE27FC}" type="pres">
      <dgm:prSet presAssocID="{3C84A2C9-3C5C-46D5-9396-E4DA9477A9C2}" presName="node" presStyleLbl="node1" presStyleIdx="2" presStyleCnt="5" custScaleY="231249">
        <dgm:presLayoutVars>
          <dgm:bulletEnabled val="1"/>
        </dgm:presLayoutVars>
      </dgm:prSet>
      <dgm:spPr/>
    </dgm:pt>
    <dgm:pt modelId="{FFA52D77-DE77-40EA-8ED5-CF2006C2C702}" type="pres">
      <dgm:prSet presAssocID="{90B25920-A224-490F-A37B-717C4054C31B}" presName="sibTrans" presStyleLbl="sibTrans2D1" presStyleIdx="2" presStyleCnt="4" custLinFactNeighborY="4207"/>
      <dgm:spPr/>
    </dgm:pt>
    <dgm:pt modelId="{E57CB1B1-8201-4F99-ACF4-9B3E972F636E}" type="pres">
      <dgm:prSet presAssocID="{90B25920-A224-490F-A37B-717C4054C31B}" presName="connectorText" presStyleLbl="sibTrans2D1" presStyleIdx="2" presStyleCnt="4"/>
      <dgm:spPr/>
    </dgm:pt>
    <dgm:pt modelId="{07D9FF73-B6A7-4E15-BF64-FB8542AF5994}" type="pres">
      <dgm:prSet presAssocID="{B1497C68-BC62-4CC4-A558-6B5CD2FE7C43}" presName="node" presStyleLbl="node1" presStyleIdx="3" presStyleCnt="5" custScaleY="206587">
        <dgm:presLayoutVars>
          <dgm:bulletEnabled val="1"/>
        </dgm:presLayoutVars>
      </dgm:prSet>
      <dgm:spPr/>
    </dgm:pt>
    <dgm:pt modelId="{9E7D8565-7291-457B-A202-B6E2EBC686CA}" type="pres">
      <dgm:prSet presAssocID="{18BA31D8-9027-4DBA-8A2D-CD7CEDE862E0}" presName="sibTrans" presStyleLbl="sibTrans2D1" presStyleIdx="3" presStyleCnt="4"/>
      <dgm:spPr/>
    </dgm:pt>
    <dgm:pt modelId="{0A7F8CC4-31D5-472D-AC59-3CD5AD99F33C}" type="pres">
      <dgm:prSet presAssocID="{18BA31D8-9027-4DBA-8A2D-CD7CEDE862E0}" presName="connectorText" presStyleLbl="sibTrans2D1" presStyleIdx="3" presStyleCnt="4"/>
      <dgm:spPr/>
    </dgm:pt>
    <dgm:pt modelId="{47AA5E27-3F4D-429A-8770-EF0BBA7DE02B}" type="pres">
      <dgm:prSet presAssocID="{3872D444-24D8-4944-83D4-EFBC1523B5ED}" presName="node" presStyleLbl="node1" presStyleIdx="4" presStyleCnt="5" custScaleY="155620">
        <dgm:presLayoutVars>
          <dgm:bulletEnabled val="1"/>
        </dgm:presLayoutVars>
      </dgm:prSet>
      <dgm:spPr/>
    </dgm:pt>
  </dgm:ptLst>
  <dgm:cxnLst>
    <dgm:cxn modelId="{76D3F315-0504-4FBD-A5A1-A66B1F240E51}" type="presOf" srcId="{06090052-2643-455F-B3C0-99DD302D4022}" destId="{EE94A1D6-1A37-4A58-96C0-FDC288337C26}" srcOrd="0" destOrd="0" presId="urn:microsoft.com/office/officeart/2005/8/layout/process1"/>
    <dgm:cxn modelId="{C8D5C82C-D5E6-431C-9DDF-EE9F2F9C4842}" type="presOf" srcId="{3C84A2C9-3C5C-46D5-9396-E4DA9477A9C2}" destId="{DB117013-6744-4FD8-BB3A-6C3AAECE27FC}" srcOrd="0" destOrd="0" presId="urn:microsoft.com/office/officeart/2005/8/layout/process1"/>
    <dgm:cxn modelId="{296FD72F-69FC-4752-80AF-8C167B207D69}" type="presOf" srcId="{B1497C68-BC62-4CC4-A558-6B5CD2FE7C43}" destId="{07D9FF73-B6A7-4E15-BF64-FB8542AF5994}" srcOrd="0" destOrd="0" presId="urn:microsoft.com/office/officeart/2005/8/layout/process1"/>
    <dgm:cxn modelId="{7FA23432-AF2F-4237-BD28-516869CF2309}" type="presOf" srcId="{D0872CA0-D84C-43BC-9CFA-F04995B47FCE}" destId="{5EC6097B-7E10-477A-B7CB-FD75E174D6B7}" srcOrd="1" destOrd="0" presId="urn:microsoft.com/office/officeart/2005/8/layout/process1"/>
    <dgm:cxn modelId="{1BBB335F-E652-44AA-99C6-2257062BB05B}" srcId="{08726708-B362-4DD8-9E6C-9995C9D0C31C}" destId="{B1497C68-BC62-4CC4-A558-6B5CD2FE7C43}" srcOrd="3" destOrd="0" parTransId="{EE3B251A-89BB-4B6F-AAA5-12C650135247}" sibTransId="{18BA31D8-9027-4DBA-8A2D-CD7CEDE862E0}"/>
    <dgm:cxn modelId="{483F2563-C7D0-4736-980D-E3E85EDAB8A7}" srcId="{08726708-B362-4DD8-9E6C-9995C9D0C31C}" destId="{3C84A2C9-3C5C-46D5-9396-E4DA9477A9C2}" srcOrd="2" destOrd="0" parTransId="{5F92A1B0-FBCB-4420-9BE4-0E0549489C22}" sibTransId="{90B25920-A224-490F-A37B-717C4054C31B}"/>
    <dgm:cxn modelId="{9514516C-58D6-4922-9336-ADC16F4F2AFD}" type="presOf" srcId="{18BA31D8-9027-4DBA-8A2D-CD7CEDE862E0}" destId="{0A7F8CC4-31D5-472D-AC59-3CD5AD99F33C}" srcOrd="1" destOrd="0" presId="urn:microsoft.com/office/officeart/2005/8/layout/process1"/>
    <dgm:cxn modelId="{27013677-2EE2-4ED2-9E96-03861A95A738}" type="presOf" srcId="{D0872CA0-D84C-43BC-9CFA-F04995B47FCE}" destId="{2CB27CEA-EDC2-436F-9226-AEA61CC7659F}" srcOrd="0" destOrd="0" presId="urn:microsoft.com/office/officeart/2005/8/layout/process1"/>
    <dgm:cxn modelId="{4550BC57-4591-4C00-BAEF-7138E97CC760}" type="presOf" srcId="{3872D444-24D8-4944-83D4-EFBC1523B5ED}" destId="{47AA5E27-3F4D-429A-8770-EF0BBA7DE02B}" srcOrd="0" destOrd="0" presId="urn:microsoft.com/office/officeart/2005/8/layout/process1"/>
    <dgm:cxn modelId="{DC8EE795-9A65-488D-B07D-8C18861DD821}" srcId="{08726708-B362-4DD8-9E6C-9995C9D0C31C}" destId="{61E9C6D5-1CEE-4EDD-9892-E7B2A483FA35}" srcOrd="1" destOrd="0" parTransId="{C54725F9-AAE3-48D1-B0D7-85D86C815F02}" sibTransId="{06090052-2643-455F-B3C0-99DD302D4022}"/>
    <dgm:cxn modelId="{786EE4A4-033D-48C4-9E0A-389E6DBE90A9}" srcId="{08726708-B362-4DD8-9E6C-9995C9D0C31C}" destId="{3872D444-24D8-4944-83D4-EFBC1523B5ED}" srcOrd="4" destOrd="0" parTransId="{B321C092-81BE-49EE-851D-B68C0B5BFE4B}" sibTransId="{3B444C05-531D-4921-8337-8126C532BB92}"/>
    <dgm:cxn modelId="{A12DBDAA-CDEA-41A5-A2D7-C4F299697347}" type="presOf" srcId="{06090052-2643-455F-B3C0-99DD302D4022}" destId="{92BA8F86-B838-4896-8D13-969FBCC347A7}" srcOrd="1" destOrd="0" presId="urn:microsoft.com/office/officeart/2005/8/layout/process1"/>
    <dgm:cxn modelId="{6467C6BF-27D7-4C73-BC55-7592AB52543F}" type="presOf" srcId="{61E9C6D5-1CEE-4EDD-9892-E7B2A483FA35}" destId="{AE25F99F-E90F-4391-A184-12386D442B80}" srcOrd="0" destOrd="0" presId="urn:microsoft.com/office/officeart/2005/8/layout/process1"/>
    <dgm:cxn modelId="{F5715FC7-E39D-445C-803D-325CB5D2C466}" type="presOf" srcId="{18BA31D8-9027-4DBA-8A2D-CD7CEDE862E0}" destId="{9E7D8565-7291-457B-A202-B6E2EBC686CA}" srcOrd="0" destOrd="0" presId="urn:microsoft.com/office/officeart/2005/8/layout/process1"/>
    <dgm:cxn modelId="{B84864CE-4646-4EFB-9ED6-1D3AA1FD88CD}" type="presOf" srcId="{08726708-B362-4DD8-9E6C-9995C9D0C31C}" destId="{A601B694-7B7A-4332-B7C2-DDA1BAE2E4A7}" srcOrd="0" destOrd="0" presId="urn:microsoft.com/office/officeart/2005/8/layout/process1"/>
    <dgm:cxn modelId="{17B4AEEA-9B88-4931-B377-0602DA850375}" type="presOf" srcId="{90B25920-A224-490F-A37B-717C4054C31B}" destId="{E57CB1B1-8201-4F99-ACF4-9B3E972F636E}" srcOrd="1" destOrd="0" presId="urn:microsoft.com/office/officeart/2005/8/layout/process1"/>
    <dgm:cxn modelId="{60B9F1F6-FFEB-49E0-801E-D2E49D21A2D6}" srcId="{08726708-B362-4DD8-9E6C-9995C9D0C31C}" destId="{90575CA6-A3AD-419A-AF41-0756E1CB9068}" srcOrd="0" destOrd="0" parTransId="{8E912E7E-79E8-41E3-BE39-455F46AEC659}" sibTransId="{D0872CA0-D84C-43BC-9CFA-F04995B47FCE}"/>
    <dgm:cxn modelId="{22BF6EF7-2E83-43CC-9A5B-3A77E931CE2C}" type="presOf" srcId="{90575CA6-A3AD-419A-AF41-0756E1CB9068}" destId="{73EA8060-E766-45C0-B008-14B0033002D9}" srcOrd="0" destOrd="0" presId="urn:microsoft.com/office/officeart/2005/8/layout/process1"/>
    <dgm:cxn modelId="{3089DDFC-8BB7-4C32-A31D-F5B62AA3E3C4}" type="presOf" srcId="{90B25920-A224-490F-A37B-717C4054C31B}" destId="{FFA52D77-DE77-40EA-8ED5-CF2006C2C702}" srcOrd="0" destOrd="0" presId="urn:microsoft.com/office/officeart/2005/8/layout/process1"/>
    <dgm:cxn modelId="{F87E42AC-621C-420E-A9BB-6996D6B4FC27}" type="presParOf" srcId="{A601B694-7B7A-4332-B7C2-DDA1BAE2E4A7}" destId="{73EA8060-E766-45C0-B008-14B0033002D9}" srcOrd="0" destOrd="0" presId="urn:microsoft.com/office/officeart/2005/8/layout/process1"/>
    <dgm:cxn modelId="{B9EB8B67-CAF9-480F-8BBB-F8C3C7384133}" type="presParOf" srcId="{A601B694-7B7A-4332-B7C2-DDA1BAE2E4A7}" destId="{2CB27CEA-EDC2-436F-9226-AEA61CC7659F}" srcOrd="1" destOrd="0" presId="urn:microsoft.com/office/officeart/2005/8/layout/process1"/>
    <dgm:cxn modelId="{7F3BBEC6-FB33-480C-9D57-2DDB9D222291}" type="presParOf" srcId="{2CB27CEA-EDC2-436F-9226-AEA61CC7659F}" destId="{5EC6097B-7E10-477A-B7CB-FD75E174D6B7}" srcOrd="0" destOrd="0" presId="urn:microsoft.com/office/officeart/2005/8/layout/process1"/>
    <dgm:cxn modelId="{02F63F5E-9376-429C-BD0F-70CF1D2177D7}" type="presParOf" srcId="{A601B694-7B7A-4332-B7C2-DDA1BAE2E4A7}" destId="{AE25F99F-E90F-4391-A184-12386D442B80}" srcOrd="2" destOrd="0" presId="urn:microsoft.com/office/officeart/2005/8/layout/process1"/>
    <dgm:cxn modelId="{A61F393E-7FCC-46D1-B843-F028574C51BB}" type="presParOf" srcId="{A601B694-7B7A-4332-B7C2-DDA1BAE2E4A7}" destId="{EE94A1D6-1A37-4A58-96C0-FDC288337C26}" srcOrd="3" destOrd="0" presId="urn:microsoft.com/office/officeart/2005/8/layout/process1"/>
    <dgm:cxn modelId="{A9277857-159D-4DC1-A80A-0678D1C74A86}" type="presParOf" srcId="{EE94A1D6-1A37-4A58-96C0-FDC288337C26}" destId="{92BA8F86-B838-4896-8D13-969FBCC347A7}" srcOrd="0" destOrd="0" presId="urn:microsoft.com/office/officeart/2005/8/layout/process1"/>
    <dgm:cxn modelId="{80DC6D49-EC58-4D60-9248-C469C6193D2E}" type="presParOf" srcId="{A601B694-7B7A-4332-B7C2-DDA1BAE2E4A7}" destId="{DB117013-6744-4FD8-BB3A-6C3AAECE27FC}" srcOrd="4" destOrd="0" presId="urn:microsoft.com/office/officeart/2005/8/layout/process1"/>
    <dgm:cxn modelId="{857D4901-F5C7-4AB1-8EA0-32F2D1271A05}" type="presParOf" srcId="{A601B694-7B7A-4332-B7C2-DDA1BAE2E4A7}" destId="{FFA52D77-DE77-40EA-8ED5-CF2006C2C702}" srcOrd="5" destOrd="0" presId="urn:microsoft.com/office/officeart/2005/8/layout/process1"/>
    <dgm:cxn modelId="{0AB5B02A-7496-4F00-BF89-96FE0079864D}" type="presParOf" srcId="{FFA52D77-DE77-40EA-8ED5-CF2006C2C702}" destId="{E57CB1B1-8201-4F99-ACF4-9B3E972F636E}" srcOrd="0" destOrd="0" presId="urn:microsoft.com/office/officeart/2005/8/layout/process1"/>
    <dgm:cxn modelId="{8EC9FEA5-38FA-4615-87F9-5813CDCD543F}" type="presParOf" srcId="{A601B694-7B7A-4332-B7C2-DDA1BAE2E4A7}" destId="{07D9FF73-B6A7-4E15-BF64-FB8542AF5994}" srcOrd="6" destOrd="0" presId="urn:microsoft.com/office/officeart/2005/8/layout/process1"/>
    <dgm:cxn modelId="{C516B3BD-6A68-4F49-B9B8-75F1F02DC480}" type="presParOf" srcId="{A601B694-7B7A-4332-B7C2-DDA1BAE2E4A7}" destId="{9E7D8565-7291-457B-A202-B6E2EBC686CA}" srcOrd="7" destOrd="0" presId="urn:microsoft.com/office/officeart/2005/8/layout/process1"/>
    <dgm:cxn modelId="{F55A0ECF-1FD0-4419-996D-B8249CCF0A50}" type="presParOf" srcId="{9E7D8565-7291-457B-A202-B6E2EBC686CA}" destId="{0A7F8CC4-31D5-472D-AC59-3CD5AD99F33C}" srcOrd="0" destOrd="0" presId="urn:microsoft.com/office/officeart/2005/8/layout/process1"/>
    <dgm:cxn modelId="{67063BEE-63C8-43DD-A0AD-1B60F55760C9}" type="presParOf" srcId="{A601B694-7B7A-4332-B7C2-DDA1BAE2E4A7}" destId="{47AA5E27-3F4D-429A-8770-EF0BBA7DE02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F3EAE-3AC1-406E-BA7A-8F47CFB4520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CDDDBB-19AE-464F-A8EB-64A1747E1495}">
      <dgm:prSet phldrT="[Текст]"/>
      <dgm:spPr/>
      <dgm:t>
        <a:bodyPr/>
        <a:lstStyle/>
        <a:p>
          <a:r>
            <a:rPr lang="ru-RU" dirty="0"/>
            <a:t>Пессимистический</a:t>
          </a:r>
        </a:p>
      </dgm:t>
    </dgm:pt>
    <dgm:pt modelId="{4B37D87A-51BD-4BB1-A72B-4214C15A33E2}" type="parTrans" cxnId="{36BF863A-C64A-41DE-BBE8-B4C8997CC6A1}">
      <dgm:prSet/>
      <dgm:spPr/>
      <dgm:t>
        <a:bodyPr/>
        <a:lstStyle/>
        <a:p>
          <a:endParaRPr lang="ru-RU"/>
        </a:p>
      </dgm:t>
    </dgm:pt>
    <dgm:pt modelId="{1BD0C3D3-C1BE-4E9F-9101-522DA78A37D2}" type="sibTrans" cxnId="{36BF863A-C64A-41DE-BBE8-B4C8997CC6A1}">
      <dgm:prSet/>
      <dgm:spPr/>
      <dgm:t>
        <a:bodyPr/>
        <a:lstStyle/>
        <a:p>
          <a:endParaRPr lang="ru-RU"/>
        </a:p>
      </dgm:t>
    </dgm:pt>
    <dgm:pt modelId="{A5D6BEB5-9122-4966-9AE1-D994B7CCD2A4}">
      <dgm:prSet phldrT="[Текст]"/>
      <dgm:spPr/>
      <dgm:t>
        <a:bodyPr/>
        <a:lstStyle/>
        <a:p>
          <a:r>
            <a:rPr lang="ru-RU" dirty="0"/>
            <a:t>Ежегодный прирост 5 и менее %</a:t>
          </a:r>
        </a:p>
      </dgm:t>
    </dgm:pt>
    <dgm:pt modelId="{CAC83CCE-1E51-40B9-8B83-26EF44FAB26E}" type="parTrans" cxnId="{7F704943-E4FF-4AA7-ADD2-9DB796C0D8AC}">
      <dgm:prSet/>
      <dgm:spPr/>
      <dgm:t>
        <a:bodyPr/>
        <a:lstStyle/>
        <a:p>
          <a:endParaRPr lang="ru-RU"/>
        </a:p>
      </dgm:t>
    </dgm:pt>
    <dgm:pt modelId="{FFDB59A9-87C0-4B89-B50F-FB4E1E88A654}" type="sibTrans" cxnId="{7F704943-E4FF-4AA7-ADD2-9DB796C0D8AC}">
      <dgm:prSet/>
      <dgm:spPr/>
      <dgm:t>
        <a:bodyPr/>
        <a:lstStyle/>
        <a:p>
          <a:endParaRPr lang="ru-RU"/>
        </a:p>
      </dgm:t>
    </dgm:pt>
    <dgm:pt modelId="{571625B7-320D-4382-8EEE-1ACECDE2A2D7}">
      <dgm:prSet phldrT="[Текст]"/>
      <dgm:spPr/>
      <dgm:t>
        <a:bodyPr/>
        <a:lstStyle/>
        <a:p>
          <a:r>
            <a:rPr lang="ru-RU" dirty="0"/>
            <a:t>Минимальная доля на рынке ЦА</a:t>
          </a:r>
        </a:p>
      </dgm:t>
    </dgm:pt>
    <dgm:pt modelId="{72D7B162-FB91-402D-AE9A-5F8B6BE28E1C}" type="parTrans" cxnId="{0772164B-E5F4-45B0-948A-9B6122556646}">
      <dgm:prSet/>
      <dgm:spPr/>
      <dgm:t>
        <a:bodyPr/>
        <a:lstStyle/>
        <a:p>
          <a:endParaRPr lang="ru-RU"/>
        </a:p>
      </dgm:t>
    </dgm:pt>
    <dgm:pt modelId="{97024FDD-D085-4177-A64C-68CB0DCA3184}" type="sibTrans" cxnId="{0772164B-E5F4-45B0-948A-9B6122556646}">
      <dgm:prSet/>
      <dgm:spPr/>
      <dgm:t>
        <a:bodyPr/>
        <a:lstStyle/>
        <a:p>
          <a:endParaRPr lang="ru-RU"/>
        </a:p>
      </dgm:t>
    </dgm:pt>
    <dgm:pt modelId="{3F512A4E-CD55-4E23-9169-08BBC7044FBB}">
      <dgm:prSet phldrT="[Текст]"/>
      <dgm:spPr/>
      <dgm:t>
        <a:bodyPr/>
        <a:lstStyle/>
        <a:p>
          <a:r>
            <a:rPr lang="ru-RU" dirty="0"/>
            <a:t>Базовый</a:t>
          </a:r>
        </a:p>
      </dgm:t>
    </dgm:pt>
    <dgm:pt modelId="{F97D1E6D-68E9-4B03-ADAF-4F21FE8D385C}" type="parTrans" cxnId="{E473CD1A-D005-49BE-97EF-5DD3B35DB4B2}">
      <dgm:prSet/>
      <dgm:spPr/>
      <dgm:t>
        <a:bodyPr/>
        <a:lstStyle/>
        <a:p>
          <a:endParaRPr lang="ru-RU"/>
        </a:p>
      </dgm:t>
    </dgm:pt>
    <dgm:pt modelId="{C159AED6-9583-430E-BCFF-598756421C8A}" type="sibTrans" cxnId="{E473CD1A-D005-49BE-97EF-5DD3B35DB4B2}">
      <dgm:prSet/>
      <dgm:spPr/>
      <dgm:t>
        <a:bodyPr/>
        <a:lstStyle/>
        <a:p>
          <a:endParaRPr lang="ru-RU"/>
        </a:p>
      </dgm:t>
    </dgm:pt>
    <dgm:pt modelId="{5835919D-9B22-44CC-BBD6-FB40934E5B96}">
      <dgm:prSet phldrT="[Текст]"/>
      <dgm:spPr/>
      <dgm:t>
        <a:bodyPr/>
        <a:lstStyle/>
        <a:p>
          <a:r>
            <a:rPr lang="ru-RU" dirty="0"/>
            <a:t>Ежегодный прирост 5-10  % </a:t>
          </a:r>
        </a:p>
      </dgm:t>
    </dgm:pt>
    <dgm:pt modelId="{D4951D24-6B3F-473B-83F2-5996740148E0}" type="parTrans" cxnId="{68883278-54EB-4AB4-AE6A-2957531BD947}">
      <dgm:prSet/>
      <dgm:spPr/>
      <dgm:t>
        <a:bodyPr/>
        <a:lstStyle/>
        <a:p>
          <a:endParaRPr lang="ru-RU"/>
        </a:p>
      </dgm:t>
    </dgm:pt>
    <dgm:pt modelId="{AC0B7DDF-B0B3-4F7A-9B4F-8CB8FCCE0A6F}" type="sibTrans" cxnId="{68883278-54EB-4AB4-AE6A-2957531BD947}">
      <dgm:prSet/>
      <dgm:spPr/>
      <dgm:t>
        <a:bodyPr/>
        <a:lstStyle/>
        <a:p>
          <a:endParaRPr lang="ru-RU"/>
        </a:p>
      </dgm:t>
    </dgm:pt>
    <dgm:pt modelId="{AF341AC6-CB31-4FAC-83E7-91B3AD169C7F}">
      <dgm:prSet phldrT="[Текст]"/>
      <dgm:spPr/>
      <dgm:t>
        <a:bodyPr/>
        <a:lstStyle/>
        <a:p>
          <a:r>
            <a:rPr lang="ru-RU" dirty="0"/>
            <a:t>Доля на рынке ЦА до 15 % </a:t>
          </a:r>
        </a:p>
      </dgm:t>
    </dgm:pt>
    <dgm:pt modelId="{7715693F-D970-4BF0-89A7-9D3DE4E295C3}" type="parTrans" cxnId="{4D6D181F-C6AE-4314-BDFD-A5D2E4073587}">
      <dgm:prSet/>
      <dgm:spPr/>
      <dgm:t>
        <a:bodyPr/>
        <a:lstStyle/>
        <a:p>
          <a:endParaRPr lang="ru-RU"/>
        </a:p>
      </dgm:t>
    </dgm:pt>
    <dgm:pt modelId="{14F56D2F-E1CD-4192-B36F-097CE2F1DECB}" type="sibTrans" cxnId="{4D6D181F-C6AE-4314-BDFD-A5D2E4073587}">
      <dgm:prSet/>
      <dgm:spPr/>
      <dgm:t>
        <a:bodyPr/>
        <a:lstStyle/>
        <a:p>
          <a:endParaRPr lang="ru-RU"/>
        </a:p>
      </dgm:t>
    </dgm:pt>
    <dgm:pt modelId="{1D97620F-1ED7-4D84-9BC1-7A6EF689FEAB}">
      <dgm:prSet phldrT="[Текст]"/>
      <dgm:spPr/>
      <dgm:t>
        <a:bodyPr/>
        <a:lstStyle/>
        <a:p>
          <a:r>
            <a:rPr lang="ru-RU" dirty="0"/>
            <a:t>Оптимистический</a:t>
          </a:r>
        </a:p>
      </dgm:t>
    </dgm:pt>
    <dgm:pt modelId="{7F6664F2-3F3E-4AD0-BA70-5BE3BC0A37D2}" type="parTrans" cxnId="{9188EF9F-0E32-4924-8FF1-192614CA95CF}">
      <dgm:prSet/>
      <dgm:spPr/>
      <dgm:t>
        <a:bodyPr/>
        <a:lstStyle/>
        <a:p>
          <a:endParaRPr lang="ru-RU"/>
        </a:p>
      </dgm:t>
    </dgm:pt>
    <dgm:pt modelId="{0BCAFF19-07D2-47FA-A9E8-113D536FE28B}" type="sibTrans" cxnId="{9188EF9F-0E32-4924-8FF1-192614CA95CF}">
      <dgm:prSet/>
      <dgm:spPr/>
      <dgm:t>
        <a:bodyPr/>
        <a:lstStyle/>
        <a:p>
          <a:endParaRPr lang="ru-RU"/>
        </a:p>
      </dgm:t>
    </dgm:pt>
    <dgm:pt modelId="{46780CA3-2EB0-48A2-A22E-2ED72CFB0516}">
      <dgm:prSet phldrT="[Текст]"/>
      <dgm:spPr/>
      <dgm:t>
        <a:bodyPr/>
        <a:lstStyle/>
        <a:p>
          <a:r>
            <a:rPr lang="ru-RU" dirty="0"/>
            <a:t>Ежегодный прирост порядка 15 %</a:t>
          </a:r>
        </a:p>
      </dgm:t>
    </dgm:pt>
    <dgm:pt modelId="{E7F03C41-E5A5-43D3-A525-C7F2027FA1EE}" type="parTrans" cxnId="{A530F390-B2A3-406C-8EBF-3FAA15189F1F}">
      <dgm:prSet/>
      <dgm:spPr/>
      <dgm:t>
        <a:bodyPr/>
        <a:lstStyle/>
        <a:p>
          <a:endParaRPr lang="ru-RU"/>
        </a:p>
      </dgm:t>
    </dgm:pt>
    <dgm:pt modelId="{98440C12-2438-4B1A-9B1C-3C1DD4A60EAE}" type="sibTrans" cxnId="{A530F390-B2A3-406C-8EBF-3FAA15189F1F}">
      <dgm:prSet/>
      <dgm:spPr/>
      <dgm:t>
        <a:bodyPr/>
        <a:lstStyle/>
        <a:p>
          <a:endParaRPr lang="ru-RU"/>
        </a:p>
      </dgm:t>
    </dgm:pt>
    <dgm:pt modelId="{A0A1A3A5-4B4B-43C7-A207-48BDBE200029}">
      <dgm:prSet phldrT="[Текст]"/>
      <dgm:spPr/>
      <dgm:t>
        <a:bodyPr/>
        <a:lstStyle/>
        <a:p>
          <a:r>
            <a:rPr lang="ru-RU" dirty="0"/>
            <a:t>КР занимает до 25 % дефицита молока в ЦА</a:t>
          </a:r>
        </a:p>
      </dgm:t>
    </dgm:pt>
    <dgm:pt modelId="{9D31B2D6-C4C3-4E1B-B71F-2B1C730851D1}" type="parTrans" cxnId="{896D7637-8915-4500-82F5-E5CB08EFCA26}">
      <dgm:prSet/>
      <dgm:spPr/>
      <dgm:t>
        <a:bodyPr/>
        <a:lstStyle/>
        <a:p>
          <a:endParaRPr lang="ru-RU"/>
        </a:p>
      </dgm:t>
    </dgm:pt>
    <dgm:pt modelId="{93BF0651-3E75-499A-ABE9-9026ED171A54}" type="sibTrans" cxnId="{896D7637-8915-4500-82F5-E5CB08EFCA26}">
      <dgm:prSet/>
      <dgm:spPr/>
      <dgm:t>
        <a:bodyPr/>
        <a:lstStyle/>
        <a:p>
          <a:endParaRPr lang="ru-RU"/>
        </a:p>
      </dgm:t>
    </dgm:pt>
    <dgm:pt modelId="{9893C006-DF01-4973-BD24-516BBCD9F5A4}" type="pres">
      <dgm:prSet presAssocID="{0E4F3EAE-3AC1-406E-BA7A-8F47CFB45208}" presName="linear" presStyleCnt="0">
        <dgm:presLayoutVars>
          <dgm:dir/>
          <dgm:resizeHandles val="exact"/>
        </dgm:presLayoutVars>
      </dgm:prSet>
      <dgm:spPr/>
    </dgm:pt>
    <dgm:pt modelId="{27448EC5-044C-414A-9EA0-EB7154458628}" type="pres">
      <dgm:prSet presAssocID="{F8CDDDBB-19AE-464F-A8EB-64A1747E1495}" presName="comp" presStyleCnt="0"/>
      <dgm:spPr/>
    </dgm:pt>
    <dgm:pt modelId="{F4A22EEC-C3C4-4CA0-8936-22B44D76862E}" type="pres">
      <dgm:prSet presAssocID="{F8CDDDBB-19AE-464F-A8EB-64A1747E1495}" presName="box" presStyleLbl="node1" presStyleIdx="0" presStyleCnt="3"/>
      <dgm:spPr/>
    </dgm:pt>
    <dgm:pt modelId="{A0875C03-324B-4EC3-91DE-6AC745207341}" type="pres">
      <dgm:prSet presAssocID="{F8CDDDBB-19AE-464F-A8EB-64A1747E1495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C558E5CB-F574-4E46-9710-FA083C4E5A00}" type="pres">
      <dgm:prSet presAssocID="{F8CDDDBB-19AE-464F-A8EB-64A1747E1495}" presName="text" presStyleLbl="node1" presStyleIdx="0" presStyleCnt="3">
        <dgm:presLayoutVars>
          <dgm:bulletEnabled val="1"/>
        </dgm:presLayoutVars>
      </dgm:prSet>
      <dgm:spPr/>
    </dgm:pt>
    <dgm:pt modelId="{FD24074D-7AA0-40BB-92D7-E4AFA958C7E2}" type="pres">
      <dgm:prSet presAssocID="{1BD0C3D3-C1BE-4E9F-9101-522DA78A37D2}" presName="spacer" presStyleCnt="0"/>
      <dgm:spPr/>
    </dgm:pt>
    <dgm:pt modelId="{54BC8A86-8334-4A25-81DA-F76C310A304C}" type="pres">
      <dgm:prSet presAssocID="{3F512A4E-CD55-4E23-9169-08BBC7044FBB}" presName="comp" presStyleCnt="0"/>
      <dgm:spPr/>
    </dgm:pt>
    <dgm:pt modelId="{5C6F3282-DE57-42A9-A075-BB2A788E851F}" type="pres">
      <dgm:prSet presAssocID="{3F512A4E-CD55-4E23-9169-08BBC7044FBB}" presName="box" presStyleLbl="node1" presStyleIdx="1" presStyleCnt="3"/>
      <dgm:spPr/>
    </dgm:pt>
    <dgm:pt modelId="{D81AB622-8D52-4EEF-A194-1BD2D0C2BD6C}" type="pres">
      <dgm:prSet presAssocID="{3F512A4E-CD55-4E23-9169-08BBC7044FBB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</dgm:spPr>
    </dgm:pt>
    <dgm:pt modelId="{355DCE98-15D2-4604-846C-6FFC5C864E30}" type="pres">
      <dgm:prSet presAssocID="{3F512A4E-CD55-4E23-9169-08BBC7044FBB}" presName="text" presStyleLbl="node1" presStyleIdx="1" presStyleCnt="3">
        <dgm:presLayoutVars>
          <dgm:bulletEnabled val="1"/>
        </dgm:presLayoutVars>
      </dgm:prSet>
      <dgm:spPr/>
    </dgm:pt>
    <dgm:pt modelId="{B5E0C6E3-9743-486A-94FD-C080A51AE7D6}" type="pres">
      <dgm:prSet presAssocID="{C159AED6-9583-430E-BCFF-598756421C8A}" presName="spacer" presStyleCnt="0"/>
      <dgm:spPr/>
    </dgm:pt>
    <dgm:pt modelId="{62DE0F31-8FE4-49B7-AE36-0AE4F1154AD6}" type="pres">
      <dgm:prSet presAssocID="{1D97620F-1ED7-4D84-9BC1-7A6EF689FEAB}" presName="comp" presStyleCnt="0"/>
      <dgm:spPr/>
    </dgm:pt>
    <dgm:pt modelId="{DE3B6A33-E5C9-4159-ADCE-C36F2E463556}" type="pres">
      <dgm:prSet presAssocID="{1D97620F-1ED7-4D84-9BC1-7A6EF689FEAB}" presName="box" presStyleLbl="node1" presStyleIdx="2" presStyleCnt="3"/>
      <dgm:spPr/>
    </dgm:pt>
    <dgm:pt modelId="{D700C997-20B9-40EA-94D2-F09F53B6888F}" type="pres">
      <dgm:prSet presAssocID="{1D97620F-1ED7-4D84-9BC1-7A6EF689FEAB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</dgm:spPr>
    </dgm:pt>
    <dgm:pt modelId="{1719EBD3-25B2-4F09-BBA2-473D1579F35D}" type="pres">
      <dgm:prSet presAssocID="{1D97620F-1ED7-4D84-9BC1-7A6EF689FEAB}" presName="text" presStyleLbl="node1" presStyleIdx="2" presStyleCnt="3">
        <dgm:presLayoutVars>
          <dgm:bulletEnabled val="1"/>
        </dgm:presLayoutVars>
      </dgm:prSet>
      <dgm:spPr/>
    </dgm:pt>
  </dgm:ptLst>
  <dgm:cxnLst>
    <dgm:cxn modelId="{BCACD00A-BB12-4922-8DEC-751A3B44136D}" type="presOf" srcId="{F8CDDDBB-19AE-464F-A8EB-64A1747E1495}" destId="{C558E5CB-F574-4E46-9710-FA083C4E5A00}" srcOrd="1" destOrd="0" presId="urn:microsoft.com/office/officeart/2005/8/layout/vList4"/>
    <dgm:cxn modelId="{668FD90F-F554-45AA-969C-BECE4F0D1D58}" type="presOf" srcId="{A0A1A3A5-4B4B-43C7-A207-48BDBE200029}" destId="{1719EBD3-25B2-4F09-BBA2-473D1579F35D}" srcOrd="1" destOrd="2" presId="urn:microsoft.com/office/officeart/2005/8/layout/vList4"/>
    <dgm:cxn modelId="{D1196213-6DD8-4C7E-8B95-A5BC8B50794F}" type="presOf" srcId="{AF341AC6-CB31-4FAC-83E7-91B3AD169C7F}" destId="{355DCE98-15D2-4604-846C-6FFC5C864E30}" srcOrd="1" destOrd="2" presId="urn:microsoft.com/office/officeart/2005/8/layout/vList4"/>
    <dgm:cxn modelId="{E473CD1A-D005-49BE-97EF-5DD3B35DB4B2}" srcId="{0E4F3EAE-3AC1-406E-BA7A-8F47CFB45208}" destId="{3F512A4E-CD55-4E23-9169-08BBC7044FBB}" srcOrd="1" destOrd="0" parTransId="{F97D1E6D-68E9-4B03-ADAF-4F21FE8D385C}" sibTransId="{C159AED6-9583-430E-BCFF-598756421C8A}"/>
    <dgm:cxn modelId="{4D6D181F-C6AE-4314-BDFD-A5D2E4073587}" srcId="{3F512A4E-CD55-4E23-9169-08BBC7044FBB}" destId="{AF341AC6-CB31-4FAC-83E7-91B3AD169C7F}" srcOrd="1" destOrd="0" parTransId="{7715693F-D970-4BF0-89A7-9D3DE4E295C3}" sibTransId="{14F56D2F-E1CD-4192-B36F-097CE2F1DECB}"/>
    <dgm:cxn modelId="{7427BD23-BF7C-4F6E-8379-4D5045E6605A}" type="presOf" srcId="{1D97620F-1ED7-4D84-9BC1-7A6EF689FEAB}" destId="{DE3B6A33-E5C9-4159-ADCE-C36F2E463556}" srcOrd="0" destOrd="0" presId="urn:microsoft.com/office/officeart/2005/8/layout/vList4"/>
    <dgm:cxn modelId="{EA70992C-33C2-4326-81E5-0D181961B381}" type="presOf" srcId="{3F512A4E-CD55-4E23-9169-08BBC7044FBB}" destId="{355DCE98-15D2-4604-846C-6FFC5C864E30}" srcOrd="1" destOrd="0" presId="urn:microsoft.com/office/officeart/2005/8/layout/vList4"/>
    <dgm:cxn modelId="{896D7637-8915-4500-82F5-E5CB08EFCA26}" srcId="{1D97620F-1ED7-4D84-9BC1-7A6EF689FEAB}" destId="{A0A1A3A5-4B4B-43C7-A207-48BDBE200029}" srcOrd="1" destOrd="0" parTransId="{9D31B2D6-C4C3-4E1B-B71F-2B1C730851D1}" sibTransId="{93BF0651-3E75-499A-ABE9-9026ED171A54}"/>
    <dgm:cxn modelId="{36BF863A-C64A-41DE-BBE8-B4C8997CC6A1}" srcId="{0E4F3EAE-3AC1-406E-BA7A-8F47CFB45208}" destId="{F8CDDDBB-19AE-464F-A8EB-64A1747E1495}" srcOrd="0" destOrd="0" parTransId="{4B37D87A-51BD-4BB1-A72B-4214C15A33E2}" sibTransId="{1BD0C3D3-C1BE-4E9F-9101-522DA78A37D2}"/>
    <dgm:cxn modelId="{7F704943-E4FF-4AA7-ADD2-9DB796C0D8AC}" srcId="{F8CDDDBB-19AE-464F-A8EB-64A1747E1495}" destId="{A5D6BEB5-9122-4966-9AE1-D994B7CCD2A4}" srcOrd="0" destOrd="0" parTransId="{CAC83CCE-1E51-40B9-8B83-26EF44FAB26E}" sibTransId="{FFDB59A9-87C0-4B89-B50F-FB4E1E88A654}"/>
    <dgm:cxn modelId="{0772164B-E5F4-45B0-948A-9B6122556646}" srcId="{F8CDDDBB-19AE-464F-A8EB-64A1747E1495}" destId="{571625B7-320D-4382-8EEE-1ACECDE2A2D7}" srcOrd="1" destOrd="0" parTransId="{72D7B162-FB91-402D-AE9A-5F8B6BE28E1C}" sibTransId="{97024FDD-D085-4177-A64C-68CB0DCA3184}"/>
    <dgm:cxn modelId="{5BBF514F-626A-4900-8A03-4C7FAAD59177}" type="presOf" srcId="{A5D6BEB5-9122-4966-9AE1-D994B7CCD2A4}" destId="{F4A22EEC-C3C4-4CA0-8936-22B44D76862E}" srcOrd="0" destOrd="1" presId="urn:microsoft.com/office/officeart/2005/8/layout/vList4"/>
    <dgm:cxn modelId="{B128ED6F-D7C0-4BC4-89CC-186B49FEB861}" type="presOf" srcId="{46780CA3-2EB0-48A2-A22E-2ED72CFB0516}" destId="{DE3B6A33-E5C9-4159-ADCE-C36F2E463556}" srcOrd="0" destOrd="1" presId="urn:microsoft.com/office/officeart/2005/8/layout/vList4"/>
    <dgm:cxn modelId="{524ADF50-288D-4D9A-B4CE-BBA369F960E1}" type="presOf" srcId="{3F512A4E-CD55-4E23-9169-08BBC7044FBB}" destId="{5C6F3282-DE57-42A9-A075-BB2A788E851F}" srcOrd="0" destOrd="0" presId="urn:microsoft.com/office/officeart/2005/8/layout/vList4"/>
    <dgm:cxn modelId="{6051C551-DBEA-4853-BECF-23DCF04D23F5}" type="presOf" srcId="{571625B7-320D-4382-8EEE-1ACECDE2A2D7}" destId="{F4A22EEC-C3C4-4CA0-8936-22B44D76862E}" srcOrd="0" destOrd="2" presId="urn:microsoft.com/office/officeart/2005/8/layout/vList4"/>
    <dgm:cxn modelId="{68883278-54EB-4AB4-AE6A-2957531BD947}" srcId="{3F512A4E-CD55-4E23-9169-08BBC7044FBB}" destId="{5835919D-9B22-44CC-BBD6-FB40934E5B96}" srcOrd="0" destOrd="0" parTransId="{D4951D24-6B3F-473B-83F2-5996740148E0}" sibTransId="{AC0B7DDF-B0B3-4F7A-9B4F-8CB8FCCE0A6F}"/>
    <dgm:cxn modelId="{255FB587-687F-4E19-90B9-B9A318D38FDC}" type="presOf" srcId="{5835919D-9B22-44CC-BBD6-FB40934E5B96}" destId="{355DCE98-15D2-4604-846C-6FFC5C864E30}" srcOrd="1" destOrd="1" presId="urn:microsoft.com/office/officeart/2005/8/layout/vList4"/>
    <dgm:cxn modelId="{4B408B8B-551A-47FF-8B6B-E3E5DD045E22}" type="presOf" srcId="{46780CA3-2EB0-48A2-A22E-2ED72CFB0516}" destId="{1719EBD3-25B2-4F09-BBA2-473D1579F35D}" srcOrd="1" destOrd="1" presId="urn:microsoft.com/office/officeart/2005/8/layout/vList4"/>
    <dgm:cxn modelId="{A530F390-B2A3-406C-8EBF-3FAA15189F1F}" srcId="{1D97620F-1ED7-4D84-9BC1-7A6EF689FEAB}" destId="{46780CA3-2EB0-48A2-A22E-2ED72CFB0516}" srcOrd="0" destOrd="0" parTransId="{E7F03C41-E5A5-43D3-A525-C7F2027FA1EE}" sibTransId="{98440C12-2438-4B1A-9B1C-3C1DD4A60EAE}"/>
    <dgm:cxn modelId="{A8162194-D156-4C15-8AE2-FAC20347E36C}" type="presOf" srcId="{0E4F3EAE-3AC1-406E-BA7A-8F47CFB45208}" destId="{9893C006-DF01-4973-BD24-516BBCD9F5A4}" srcOrd="0" destOrd="0" presId="urn:microsoft.com/office/officeart/2005/8/layout/vList4"/>
    <dgm:cxn modelId="{9188EF9F-0E32-4924-8FF1-192614CA95CF}" srcId="{0E4F3EAE-3AC1-406E-BA7A-8F47CFB45208}" destId="{1D97620F-1ED7-4D84-9BC1-7A6EF689FEAB}" srcOrd="2" destOrd="0" parTransId="{7F6664F2-3F3E-4AD0-BA70-5BE3BC0A37D2}" sibTransId="{0BCAFF19-07D2-47FA-A9E8-113D536FE28B}"/>
    <dgm:cxn modelId="{CD03FCA2-AC45-4E37-B2EC-1EDE82305801}" type="presOf" srcId="{F8CDDDBB-19AE-464F-A8EB-64A1747E1495}" destId="{F4A22EEC-C3C4-4CA0-8936-22B44D76862E}" srcOrd="0" destOrd="0" presId="urn:microsoft.com/office/officeart/2005/8/layout/vList4"/>
    <dgm:cxn modelId="{BA485FB6-8FA2-4899-91B8-0804C884778A}" type="presOf" srcId="{571625B7-320D-4382-8EEE-1ACECDE2A2D7}" destId="{C558E5CB-F574-4E46-9710-FA083C4E5A00}" srcOrd="1" destOrd="2" presId="urn:microsoft.com/office/officeart/2005/8/layout/vList4"/>
    <dgm:cxn modelId="{AECC2FC5-842B-4D82-9854-ED01943D2480}" type="presOf" srcId="{A0A1A3A5-4B4B-43C7-A207-48BDBE200029}" destId="{DE3B6A33-E5C9-4159-ADCE-C36F2E463556}" srcOrd="0" destOrd="2" presId="urn:microsoft.com/office/officeart/2005/8/layout/vList4"/>
    <dgm:cxn modelId="{D767C2D1-D007-4569-8458-01486FC1D87A}" type="presOf" srcId="{5835919D-9B22-44CC-BBD6-FB40934E5B96}" destId="{5C6F3282-DE57-42A9-A075-BB2A788E851F}" srcOrd="0" destOrd="1" presId="urn:microsoft.com/office/officeart/2005/8/layout/vList4"/>
    <dgm:cxn modelId="{ED611AEF-DECA-4887-8C98-23C47ED0F5E0}" type="presOf" srcId="{A5D6BEB5-9122-4966-9AE1-D994B7CCD2A4}" destId="{C558E5CB-F574-4E46-9710-FA083C4E5A00}" srcOrd="1" destOrd="1" presId="urn:microsoft.com/office/officeart/2005/8/layout/vList4"/>
    <dgm:cxn modelId="{3D296DF2-EE2B-429F-8316-6E5EE19154E4}" type="presOf" srcId="{AF341AC6-CB31-4FAC-83E7-91B3AD169C7F}" destId="{5C6F3282-DE57-42A9-A075-BB2A788E851F}" srcOrd="0" destOrd="2" presId="urn:microsoft.com/office/officeart/2005/8/layout/vList4"/>
    <dgm:cxn modelId="{19BA43F7-6D47-4CA5-950F-BED4AC3593E8}" type="presOf" srcId="{1D97620F-1ED7-4D84-9BC1-7A6EF689FEAB}" destId="{1719EBD3-25B2-4F09-BBA2-473D1579F35D}" srcOrd="1" destOrd="0" presId="urn:microsoft.com/office/officeart/2005/8/layout/vList4"/>
    <dgm:cxn modelId="{0C35A7B6-BEB5-4E21-A4DF-4CCA394DD0B2}" type="presParOf" srcId="{9893C006-DF01-4973-BD24-516BBCD9F5A4}" destId="{27448EC5-044C-414A-9EA0-EB7154458628}" srcOrd="0" destOrd="0" presId="urn:microsoft.com/office/officeart/2005/8/layout/vList4"/>
    <dgm:cxn modelId="{15AA4B92-F9C4-4D87-BC47-AB196E287BEC}" type="presParOf" srcId="{27448EC5-044C-414A-9EA0-EB7154458628}" destId="{F4A22EEC-C3C4-4CA0-8936-22B44D76862E}" srcOrd="0" destOrd="0" presId="urn:microsoft.com/office/officeart/2005/8/layout/vList4"/>
    <dgm:cxn modelId="{8A45E17A-20F3-4554-BF70-506A63BB62E0}" type="presParOf" srcId="{27448EC5-044C-414A-9EA0-EB7154458628}" destId="{A0875C03-324B-4EC3-91DE-6AC745207341}" srcOrd="1" destOrd="0" presId="urn:microsoft.com/office/officeart/2005/8/layout/vList4"/>
    <dgm:cxn modelId="{CBC82B77-6FA8-43EE-825D-858C70C5323F}" type="presParOf" srcId="{27448EC5-044C-414A-9EA0-EB7154458628}" destId="{C558E5CB-F574-4E46-9710-FA083C4E5A00}" srcOrd="2" destOrd="0" presId="urn:microsoft.com/office/officeart/2005/8/layout/vList4"/>
    <dgm:cxn modelId="{A1754B17-78D9-4FED-83A8-89F43700DDFD}" type="presParOf" srcId="{9893C006-DF01-4973-BD24-516BBCD9F5A4}" destId="{FD24074D-7AA0-40BB-92D7-E4AFA958C7E2}" srcOrd="1" destOrd="0" presId="urn:microsoft.com/office/officeart/2005/8/layout/vList4"/>
    <dgm:cxn modelId="{A650E098-3F2A-49AF-B9C8-EB6E3BD8034B}" type="presParOf" srcId="{9893C006-DF01-4973-BD24-516BBCD9F5A4}" destId="{54BC8A86-8334-4A25-81DA-F76C310A304C}" srcOrd="2" destOrd="0" presId="urn:microsoft.com/office/officeart/2005/8/layout/vList4"/>
    <dgm:cxn modelId="{FE6B4A14-31C3-4FE4-A275-8A47C0850130}" type="presParOf" srcId="{54BC8A86-8334-4A25-81DA-F76C310A304C}" destId="{5C6F3282-DE57-42A9-A075-BB2A788E851F}" srcOrd="0" destOrd="0" presId="urn:microsoft.com/office/officeart/2005/8/layout/vList4"/>
    <dgm:cxn modelId="{568B698E-408E-4039-AD52-F41251A819E6}" type="presParOf" srcId="{54BC8A86-8334-4A25-81DA-F76C310A304C}" destId="{D81AB622-8D52-4EEF-A194-1BD2D0C2BD6C}" srcOrd="1" destOrd="0" presId="urn:microsoft.com/office/officeart/2005/8/layout/vList4"/>
    <dgm:cxn modelId="{00FF5924-3DB5-4F4F-99FE-B8FF31A668D0}" type="presParOf" srcId="{54BC8A86-8334-4A25-81DA-F76C310A304C}" destId="{355DCE98-15D2-4604-846C-6FFC5C864E30}" srcOrd="2" destOrd="0" presId="urn:microsoft.com/office/officeart/2005/8/layout/vList4"/>
    <dgm:cxn modelId="{451F9681-FED7-42A0-9C11-CF3A9F58E825}" type="presParOf" srcId="{9893C006-DF01-4973-BD24-516BBCD9F5A4}" destId="{B5E0C6E3-9743-486A-94FD-C080A51AE7D6}" srcOrd="3" destOrd="0" presId="urn:microsoft.com/office/officeart/2005/8/layout/vList4"/>
    <dgm:cxn modelId="{CE42812D-75A9-498A-B2F8-0362B795E5CD}" type="presParOf" srcId="{9893C006-DF01-4973-BD24-516BBCD9F5A4}" destId="{62DE0F31-8FE4-49B7-AE36-0AE4F1154AD6}" srcOrd="4" destOrd="0" presId="urn:microsoft.com/office/officeart/2005/8/layout/vList4"/>
    <dgm:cxn modelId="{2447BBC6-E15C-4CC6-84F9-C5FFF2AE8B84}" type="presParOf" srcId="{62DE0F31-8FE4-49B7-AE36-0AE4F1154AD6}" destId="{DE3B6A33-E5C9-4159-ADCE-C36F2E463556}" srcOrd="0" destOrd="0" presId="urn:microsoft.com/office/officeart/2005/8/layout/vList4"/>
    <dgm:cxn modelId="{80CD54C5-C51B-4B1D-8FF6-1EA00E57BE3D}" type="presParOf" srcId="{62DE0F31-8FE4-49B7-AE36-0AE4F1154AD6}" destId="{D700C997-20B9-40EA-94D2-F09F53B6888F}" srcOrd="1" destOrd="0" presId="urn:microsoft.com/office/officeart/2005/8/layout/vList4"/>
    <dgm:cxn modelId="{476568D4-DA32-4749-B29F-E4CCC59594C4}" type="presParOf" srcId="{62DE0F31-8FE4-49B7-AE36-0AE4F1154AD6}" destId="{1719EBD3-25B2-4F09-BBA2-473D1579F3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A8060-E766-45C0-B008-14B0033002D9}">
      <dsp:nvSpPr>
        <dsp:cNvPr id="0" name=""/>
        <dsp:cNvSpPr/>
      </dsp:nvSpPr>
      <dsp:spPr>
        <a:xfrm>
          <a:off x="8431" y="685019"/>
          <a:ext cx="1306166" cy="42949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Bookman Old Style" panose="02050604050505020204" pitchFamily="18" charset="0"/>
            </a:rPr>
            <a:t>Современные технологии и стандарты качества</a:t>
          </a:r>
        </a:p>
      </dsp:txBody>
      <dsp:txXfrm>
        <a:off x="46687" y="723275"/>
        <a:ext cx="1229654" cy="4218430"/>
      </dsp:txXfrm>
    </dsp:sp>
    <dsp:sp modelId="{2CB27CEA-EDC2-436F-9226-AEA61CC7659F}">
      <dsp:nvSpPr>
        <dsp:cNvPr id="0" name=""/>
        <dsp:cNvSpPr/>
      </dsp:nvSpPr>
      <dsp:spPr>
        <a:xfrm>
          <a:off x="1445214" y="2684154"/>
          <a:ext cx="276907" cy="323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1445214" y="2748940"/>
        <a:ext cx="193835" cy="194357"/>
      </dsp:txXfrm>
    </dsp:sp>
    <dsp:sp modelId="{AE25F99F-E90F-4391-A184-12386D442B80}">
      <dsp:nvSpPr>
        <dsp:cNvPr id="0" name=""/>
        <dsp:cNvSpPr/>
      </dsp:nvSpPr>
      <dsp:spPr>
        <a:xfrm>
          <a:off x="1837064" y="735827"/>
          <a:ext cx="1306166" cy="41933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Развитие системы сбора сырого молока</a:t>
          </a:r>
        </a:p>
      </dsp:txBody>
      <dsp:txXfrm>
        <a:off x="1875320" y="774083"/>
        <a:ext cx="1229654" cy="4116814"/>
      </dsp:txXfrm>
    </dsp:sp>
    <dsp:sp modelId="{EE94A1D6-1A37-4A58-96C0-FDC288337C26}">
      <dsp:nvSpPr>
        <dsp:cNvPr id="0" name=""/>
        <dsp:cNvSpPr/>
      </dsp:nvSpPr>
      <dsp:spPr>
        <a:xfrm>
          <a:off x="3273848" y="2684154"/>
          <a:ext cx="276907" cy="323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3273848" y="2748940"/>
        <a:ext cx="193835" cy="194357"/>
      </dsp:txXfrm>
    </dsp:sp>
    <dsp:sp modelId="{DB117013-6744-4FD8-BB3A-6C3AAECE27FC}">
      <dsp:nvSpPr>
        <dsp:cNvPr id="0" name=""/>
        <dsp:cNvSpPr/>
      </dsp:nvSpPr>
      <dsp:spPr>
        <a:xfrm>
          <a:off x="3665698" y="853829"/>
          <a:ext cx="1306166" cy="39573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Модернизация перерабатывающих предприятий</a:t>
          </a:r>
        </a:p>
      </dsp:txBody>
      <dsp:txXfrm>
        <a:off x="3703954" y="892085"/>
        <a:ext cx="1229654" cy="3880811"/>
      </dsp:txXfrm>
    </dsp:sp>
    <dsp:sp modelId="{FFA52D77-DE77-40EA-8ED5-CF2006C2C702}">
      <dsp:nvSpPr>
        <dsp:cNvPr id="0" name=""/>
        <dsp:cNvSpPr/>
      </dsp:nvSpPr>
      <dsp:spPr>
        <a:xfrm>
          <a:off x="5102481" y="2684154"/>
          <a:ext cx="276907" cy="323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5102481" y="2748940"/>
        <a:ext cx="193835" cy="194357"/>
      </dsp:txXfrm>
    </dsp:sp>
    <dsp:sp modelId="{07D9FF73-B6A7-4E15-BF64-FB8542AF5994}">
      <dsp:nvSpPr>
        <dsp:cNvPr id="0" name=""/>
        <dsp:cNvSpPr/>
      </dsp:nvSpPr>
      <dsp:spPr>
        <a:xfrm>
          <a:off x="5494331" y="1064847"/>
          <a:ext cx="1306166" cy="3535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Укрепление ветеринарных и фитосанитарных систем</a:t>
          </a:r>
        </a:p>
      </dsp:txBody>
      <dsp:txXfrm>
        <a:off x="5532587" y="1103103"/>
        <a:ext cx="1229654" cy="3458775"/>
      </dsp:txXfrm>
    </dsp:sp>
    <dsp:sp modelId="{9E7D8565-7291-457B-A202-B6E2EBC686CA}">
      <dsp:nvSpPr>
        <dsp:cNvPr id="0" name=""/>
        <dsp:cNvSpPr/>
      </dsp:nvSpPr>
      <dsp:spPr>
        <a:xfrm>
          <a:off x="6931115" y="2670526"/>
          <a:ext cx="276907" cy="3239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6931115" y="2735312"/>
        <a:ext cx="193835" cy="194357"/>
      </dsp:txXfrm>
    </dsp:sp>
    <dsp:sp modelId="{47AA5E27-3F4D-429A-8770-EF0BBA7DE02B}">
      <dsp:nvSpPr>
        <dsp:cNvPr id="0" name=""/>
        <dsp:cNvSpPr/>
      </dsp:nvSpPr>
      <dsp:spPr>
        <a:xfrm>
          <a:off x="7322965" y="1500941"/>
          <a:ext cx="1306166" cy="2663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prstClr val="black"/>
            </a:solidFill>
            <a:latin typeface="Bookman Old Style" panose="02050604050505020204" pitchFamily="18" charset="0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prstClr val="black"/>
            </a:solidFill>
            <a:latin typeface="Bookman Old Style" panose="02050604050505020204" pitchFamily="18" charset="0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rPr>
            <a:t>Решение логистических барьеров </a:t>
          </a:r>
        </a:p>
      </dsp:txBody>
      <dsp:txXfrm>
        <a:off x="7361221" y="1539197"/>
        <a:ext cx="1229654" cy="2586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22EEC-C3C4-4CA0-8936-22B44D76862E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Пессимистический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Ежегодный прирост 5 и менее %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Минимальная доля на рынке ЦА</a:t>
          </a:r>
        </a:p>
      </dsp:txBody>
      <dsp:txXfrm>
        <a:off x="1787356" y="0"/>
        <a:ext cx="6442243" cy="1414363"/>
      </dsp:txXfrm>
    </dsp:sp>
    <dsp:sp modelId="{A0875C03-324B-4EC3-91DE-6AC745207341}">
      <dsp:nvSpPr>
        <dsp:cNvPr id="0" name=""/>
        <dsp:cNvSpPr/>
      </dsp:nvSpPr>
      <dsp:spPr>
        <a:xfrm>
          <a:off x="141436" y="141436"/>
          <a:ext cx="1645920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F3282-DE57-42A9-A075-BB2A788E851F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Базовый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Ежегодный прирост 5-10  %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Доля на рынке ЦА до 15 % </a:t>
          </a:r>
        </a:p>
      </dsp:txBody>
      <dsp:txXfrm>
        <a:off x="1787356" y="1555799"/>
        <a:ext cx="6442243" cy="1414363"/>
      </dsp:txXfrm>
    </dsp:sp>
    <dsp:sp modelId="{D81AB622-8D52-4EEF-A194-1BD2D0C2BD6C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B6A33-E5C9-4159-ADCE-C36F2E463556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Оптимистический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Ежегодный прирост порядка 15 %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КР занимает до 25 % дефицита молока в ЦА</a:t>
          </a:r>
        </a:p>
      </dsp:txBody>
      <dsp:txXfrm>
        <a:off x="1787356" y="3111599"/>
        <a:ext cx="6442243" cy="1414363"/>
      </dsp:txXfrm>
    </dsp:sp>
    <dsp:sp modelId="{D700C997-20B9-40EA-94D2-F09F53B6888F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5730" y="1"/>
            <a:ext cx="4459458" cy="4459458"/>
          </a:xfrm>
        </p:spPr>
        <p:txBody>
          <a:bodyPr>
            <a:normAutofit/>
          </a:bodyPr>
          <a:lstStyle/>
          <a:p>
            <a:r>
              <a:rPr sz="4800" dirty="0" err="1">
                <a:latin typeface="Bookman Old Style" panose="02050604050505020204" pitchFamily="18" charset="0"/>
              </a:rPr>
              <a:t>Перспективы</a:t>
            </a:r>
            <a:r>
              <a:rPr sz="4800" dirty="0">
                <a:latin typeface="Bookman Old Style" panose="02050604050505020204" pitchFamily="18" charset="0"/>
              </a:rPr>
              <a:t> </a:t>
            </a:r>
            <a:r>
              <a:rPr sz="4800" dirty="0" err="1">
                <a:latin typeface="Bookman Old Style" panose="02050604050505020204" pitchFamily="18" charset="0"/>
              </a:rPr>
              <a:t>экспорта</a:t>
            </a:r>
            <a:r>
              <a:rPr sz="4800" dirty="0">
                <a:latin typeface="Bookman Old Style" panose="02050604050505020204" pitchFamily="18" charset="0"/>
              </a:rPr>
              <a:t> </a:t>
            </a:r>
            <a:r>
              <a:rPr sz="4800" dirty="0" err="1">
                <a:latin typeface="Bookman Old Style" panose="02050604050505020204" pitchFamily="18" charset="0"/>
              </a:rPr>
              <a:t>молока</a:t>
            </a:r>
            <a:r>
              <a:rPr sz="4800" dirty="0">
                <a:latin typeface="Bookman Old Style" panose="02050604050505020204" pitchFamily="18" charset="0"/>
              </a:rPr>
              <a:t> </a:t>
            </a:r>
            <a:r>
              <a:rPr sz="4800" dirty="0" err="1">
                <a:latin typeface="Bookman Old Style" panose="02050604050505020204" pitchFamily="18" charset="0"/>
              </a:rPr>
              <a:t>из</a:t>
            </a:r>
            <a:r>
              <a:rPr sz="4800" dirty="0">
                <a:latin typeface="Bookman Old Style" panose="02050604050505020204" pitchFamily="18" charset="0"/>
              </a:rPr>
              <a:t> </a:t>
            </a:r>
            <a:r>
              <a:rPr sz="4800" dirty="0" err="1">
                <a:latin typeface="Bookman Old Style" panose="02050604050505020204" pitchFamily="18" charset="0"/>
              </a:rPr>
              <a:t>Кыргызстана</a:t>
            </a:r>
            <a:endParaRPr sz="4800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584" y="5945943"/>
            <a:ext cx="6400800" cy="91205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 </a:t>
            </a:r>
            <a:r>
              <a:rPr lang="en-US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AqAltyn</a:t>
            </a:r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 2025 Shymkent,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Bookman Old Style" panose="02050604050505020204" pitchFamily="18" charset="0"/>
              </a:rPr>
              <a:t> November 24-25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FAFA7-A61A-479C-BF96-47AD9FE6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9458" cy="44594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dirty="0" err="1">
                <a:latin typeface="Bookman Old Style" panose="02050604050505020204" pitchFamily="18" charset="0"/>
              </a:rPr>
              <a:t>Кыргызстан</a:t>
            </a:r>
            <a:r>
              <a:rPr sz="3600" dirty="0">
                <a:latin typeface="Bookman Old Style" panose="02050604050505020204" pitchFamily="18" charset="0"/>
              </a:rPr>
              <a:t>: </a:t>
            </a:r>
            <a:r>
              <a:rPr sz="3600" dirty="0" err="1">
                <a:latin typeface="Bookman Old Style" panose="02050604050505020204" pitchFamily="18" charset="0"/>
              </a:rPr>
              <a:t>растущий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центр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молочной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индустрии</a:t>
            </a:r>
            <a:r>
              <a:rPr lang="ru-RU" sz="3600" dirty="0">
                <a:latin typeface="Bookman Old Style" panose="02050604050505020204" pitchFamily="18" charset="0"/>
              </a:rPr>
              <a:t> в ЦА</a:t>
            </a:r>
            <a:endParaRPr sz="3600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74" y="1600200"/>
            <a:ext cx="4740812" cy="5257800"/>
          </a:xfrm>
        </p:spPr>
        <p:txBody>
          <a:bodyPr>
            <a:normAutofit lnSpcReduction="10000"/>
          </a:bodyPr>
          <a:lstStyle/>
          <a:p>
            <a:endParaRPr dirty="0"/>
          </a:p>
          <a:p>
            <a:pPr lvl="1">
              <a:buFont typeface="Wingdings" panose="05000000000000000000" pitchFamily="2" charset="2"/>
              <a:buChar char="v"/>
            </a:pPr>
            <a:r>
              <a:rPr sz="2400" b="1" dirty="0">
                <a:latin typeface="Bookman Old Style" panose="02050604050505020204" pitchFamily="18" charset="0"/>
              </a:rPr>
              <a:t>1,7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млн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тонн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производства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молока</a:t>
            </a:r>
            <a:r>
              <a:rPr sz="2400" dirty="0">
                <a:latin typeface="Bookman Old Style" panose="02050604050505020204" pitchFamily="18" charset="0"/>
              </a:rPr>
              <a:t> в </a:t>
            </a:r>
            <a:r>
              <a:rPr sz="2400" dirty="0" err="1">
                <a:latin typeface="Bookman Old Style" panose="02050604050505020204" pitchFamily="18" charset="0"/>
              </a:rPr>
              <a:t>год</a:t>
            </a:r>
            <a:endParaRPr sz="24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sz="2400" dirty="0" err="1">
                <a:latin typeface="Bookman Old Style" panose="02050604050505020204" pitchFamily="18" charset="0"/>
              </a:rPr>
              <a:t>Устойчивый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рост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поголовья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дойных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коров</a:t>
            </a:r>
            <a:endParaRPr sz="24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sz="2400" b="1" dirty="0">
                <a:latin typeface="Bookman Old Style" panose="02050604050505020204" pitchFamily="18" charset="0"/>
              </a:rPr>
              <a:t>95% </a:t>
            </a:r>
            <a:r>
              <a:rPr sz="2400" dirty="0" err="1">
                <a:latin typeface="Bookman Old Style" panose="02050604050505020204" pitchFamily="18" charset="0"/>
              </a:rPr>
              <a:t>молока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производится</a:t>
            </a:r>
            <a:r>
              <a:rPr sz="2400" dirty="0">
                <a:latin typeface="Bookman Old Style" panose="02050604050505020204" pitchFamily="18" charset="0"/>
              </a:rPr>
              <a:t> в ЛПХ и </a:t>
            </a:r>
            <a:r>
              <a:rPr sz="2400" dirty="0" err="1">
                <a:latin typeface="Bookman Old Style" panose="02050604050505020204" pitchFamily="18" charset="0"/>
              </a:rPr>
              <a:t>мелких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хозяйствах</a:t>
            </a:r>
            <a:endParaRPr sz="24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ru-RU" sz="2400" dirty="0">
                <a:latin typeface="Bookman Old Style" panose="02050604050505020204" pitchFamily="18" charset="0"/>
              </a:rPr>
              <a:t>Только </a:t>
            </a:r>
            <a:r>
              <a:rPr lang="ru-RU" sz="2400" b="1" dirty="0">
                <a:latin typeface="Bookman Old Style" panose="02050604050505020204" pitchFamily="18" charset="0"/>
              </a:rPr>
              <a:t>20 % </a:t>
            </a:r>
            <a:r>
              <a:rPr lang="ru-RU" sz="2400" dirty="0">
                <a:latin typeface="Bookman Old Style" panose="02050604050505020204" pitchFamily="18" charset="0"/>
              </a:rPr>
              <a:t>произведенного молока </a:t>
            </a:r>
            <a:r>
              <a:rPr sz="2400" dirty="0" err="1">
                <a:latin typeface="Bookman Old Style" panose="02050604050505020204" pitchFamily="18" charset="0"/>
              </a:rPr>
              <a:t>поступает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на</a:t>
            </a:r>
            <a:r>
              <a:rPr sz="2400" dirty="0">
                <a:latin typeface="Bookman Old Style" panose="02050604050505020204" pitchFamily="18" charset="0"/>
              </a:rPr>
              <a:t> </a:t>
            </a:r>
            <a:r>
              <a:rPr sz="2400" dirty="0" err="1">
                <a:latin typeface="Bookman Old Style" panose="02050604050505020204" pitchFamily="18" charset="0"/>
              </a:rPr>
              <a:t>переработку</a:t>
            </a:r>
            <a:endParaRPr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D8A523-7192-44AC-82F6-D13C2C17B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86" y="2067951"/>
            <a:ext cx="4304714" cy="47900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dirty="0" err="1">
                <a:latin typeface="Bookman Old Style" panose="02050604050505020204" pitchFamily="18" charset="0"/>
              </a:rPr>
              <a:t>Уникальная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возможность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для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экспорта</a:t>
            </a:r>
            <a:endParaRPr sz="3600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0222" cy="4525963"/>
          </a:xfrm>
        </p:spPr>
        <p:txBody>
          <a:bodyPr>
            <a:normAutofit fontScale="92500" lnSpcReduction="20000"/>
          </a:bodyPr>
          <a:lstStyle/>
          <a:p>
            <a:endParaRPr dirty="0"/>
          </a:p>
          <a:p>
            <a:pPr lvl="1">
              <a:buFont typeface="Wingdings" panose="05000000000000000000" pitchFamily="2" charset="2"/>
              <a:buChar char="§"/>
            </a:pPr>
            <a:r>
              <a:rPr sz="2600" dirty="0" err="1">
                <a:latin typeface="Bookman Old Style" panose="02050604050505020204" pitchFamily="18" charset="0"/>
              </a:rPr>
              <a:t>Производство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b="1" dirty="0" err="1">
                <a:latin typeface="Bookman Old Style" panose="02050604050505020204" pitchFamily="18" charset="0"/>
              </a:rPr>
              <a:t>вдвое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превышает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внутреннее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потребление</a:t>
            </a:r>
            <a:endParaRPr sz="26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sz="2600" dirty="0" err="1">
                <a:latin typeface="Bookman Old Style" panose="02050604050505020204" pitchFamily="18" charset="0"/>
              </a:rPr>
              <a:t>Ежегодный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экспорт</a:t>
            </a:r>
            <a:r>
              <a:rPr sz="2600" dirty="0">
                <a:latin typeface="Bookman Old Style" panose="02050604050505020204" pitchFamily="18" charset="0"/>
              </a:rPr>
              <a:t> — </a:t>
            </a:r>
            <a:r>
              <a:rPr sz="2600" dirty="0" err="1">
                <a:latin typeface="Bookman Old Style" panose="02050604050505020204" pitchFamily="18" charset="0"/>
              </a:rPr>
              <a:t>около</a:t>
            </a:r>
            <a:r>
              <a:rPr sz="2600" dirty="0">
                <a:latin typeface="Bookman Old Style" panose="02050604050505020204" pitchFamily="18" charset="0"/>
              </a:rPr>
              <a:t> 50</a:t>
            </a:r>
            <a:r>
              <a:rPr lang="ru-RU" sz="2600" dirty="0">
                <a:latin typeface="Bookman Old Style" panose="02050604050505020204" pitchFamily="18" charset="0"/>
              </a:rPr>
              <a:t>(??)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млн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долларов</a:t>
            </a:r>
            <a:endParaRPr sz="26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sz="2600" dirty="0" err="1">
                <a:latin typeface="Bookman Old Style" panose="02050604050505020204" pitchFamily="18" charset="0"/>
              </a:rPr>
              <a:t>Основные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направления</a:t>
            </a:r>
            <a:r>
              <a:rPr sz="2600" dirty="0">
                <a:latin typeface="Bookman Old Style" panose="02050604050505020204" pitchFamily="18" charset="0"/>
              </a:rPr>
              <a:t>: </a:t>
            </a:r>
            <a:r>
              <a:rPr sz="2600" dirty="0" err="1">
                <a:latin typeface="Bookman Old Style" panose="02050604050505020204" pitchFamily="18" charset="0"/>
              </a:rPr>
              <a:t>Казахстан</a:t>
            </a:r>
            <a:r>
              <a:rPr sz="2600" dirty="0">
                <a:latin typeface="Bookman Old Style" panose="02050604050505020204" pitchFamily="18" charset="0"/>
              </a:rPr>
              <a:t>, </a:t>
            </a:r>
            <a:r>
              <a:rPr lang="ru-RU" sz="2600" dirty="0">
                <a:latin typeface="Bookman Old Style" panose="02050604050505020204" pitchFamily="18" charset="0"/>
              </a:rPr>
              <a:t>Российская Федерация и </a:t>
            </a:r>
            <a:r>
              <a:rPr sz="2600" dirty="0" err="1">
                <a:latin typeface="Bookman Old Style" panose="02050604050505020204" pitchFamily="18" charset="0"/>
              </a:rPr>
              <a:t>Узбекистан</a:t>
            </a:r>
            <a:endParaRPr sz="2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92FDEC-8D77-45E5-AAF5-EFA971D5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44688"/>
            <a:ext cx="4572000" cy="47133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sz="3600" dirty="0" err="1">
                <a:latin typeface="Bookman Old Style" panose="02050604050505020204" pitchFamily="18" charset="0"/>
              </a:rPr>
              <a:t>Почему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кыргызское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молоко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конкурентно</a:t>
            </a:r>
            <a:endParaRPr sz="3600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8018" y="1867486"/>
            <a:ext cx="4775982" cy="4525963"/>
          </a:xfrm>
        </p:spPr>
        <p:txBody>
          <a:bodyPr>
            <a:normAutofit lnSpcReduction="10000"/>
          </a:bodyPr>
          <a:lstStyle/>
          <a:p>
            <a:endParaRPr dirty="0"/>
          </a:p>
          <a:p>
            <a:pPr lvl="1">
              <a:buFont typeface="Wingdings" panose="05000000000000000000" pitchFamily="2" charset="2"/>
              <a:buChar char="Ø"/>
            </a:pPr>
            <a:r>
              <a:rPr sz="2600" dirty="0" err="1">
                <a:latin typeface="Bookman Old Style" panose="02050604050505020204" pitchFamily="18" charset="0"/>
              </a:rPr>
              <a:t>Низкая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себестоимость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кормов</a:t>
            </a:r>
            <a:endParaRPr sz="26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sz="2600" dirty="0" err="1">
                <a:latin typeface="Bookman Old Style" panose="02050604050505020204" pitchFamily="18" charset="0"/>
              </a:rPr>
              <a:t>Природные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условия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для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пастбищного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животноводства</a:t>
            </a:r>
            <a:endParaRPr sz="26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sz="2600" dirty="0" err="1">
                <a:latin typeface="Bookman Old Style" panose="02050604050505020204" pitchFamily="18" charset="0"/>
              </a:rPr>
              <a:t>Традиции</a:t>
            </a:r>
            <a:r>
              <a:rPr sz="2600" dirty="0">
                <a:latin typeface="Bookman Old Style" panose="02050604050505020204" pitchFamily="18" charset="0"/>
              </a:rPr>
              <a:t> и </a:t>
            </a:r>
            <a:r>
              <a:rPr sz="2600" dirty="0" err="1">
                <a:latin typeface="Bookman Old Style" panose="02050604050505020204" pitchFamily="18" charset="0"/>
              </a:rPr>
              <a:t>опыт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производства</a:t>
            </a:r>
            <a:endParaRPr sz="2600" dirty="0">
              <a:latin typeface="Bookman Old Style" panose="0205060405050502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sz="2600" dirty="0" err="1">
                <a:latin typeface="Bookman Old Style" panose="02050604050505020204" pitchFamily="18" charset="0"/>
              </a:rPr>
              <a:t>Гибкость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малых</a:t>
            </a:r>
            <a:r>
              <a:rPr sz="2600" dirty="0">
                <a:latin typeface="Bookman Old Style" panose="02050604050505020204" pitchFamily="18" charset="0"/>
              </a:rPr>
              <a:t> и </a:t>
            </a:r>
            <a:r>
              <a:rPr sz="2600" dirty="0" err="1">
                <a:latin typeface="Bookman Old Style" panose="02050604050505020204" pitchFamily="18" charset="0"/>
              </a:rPr>
              <a:t>средних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фермерских</a:t>
            </a:r>
            <a:r>
              <a:rPr sz="2600" dirty="0">
                <a:latin typeface="Bookman Old Style" panose="02050604050505020204" pitchFamily="18" charset="0"/>
              </a:rPr>
              <a:t> </a:t>
            </a:r>
            <a:r>
              <a:rPr sz="2600" dirty="0" err="1">
                <a:latin typeface="Bookman Old Style" panose="02050604050505020204" pitchFamily="18" charset="0"/>
              </a:rPr>
              <a:t>хозяйств</a:t>
            </a:r>
            <a:endParaRPr sz="2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EAB51B-E15F-4F15-AEDB-35A316C5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334"/>
            <a:ext cx="4525963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z="3600" dirty="0" err="1">
                <a:latin typeface="Bookman Old Style" panose="02050604050505020204" pitchFamily="18" charset="0"/>
              </a:rPr>
              <a:t>Что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необходимо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для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рывка</a:t>
            </a:r>
            <a:r>
              <a:rPr sz="3600" dirty="0">
                <a:latin typeface="Bookman Old Style" panose="02050604050505020204" pitchFamily="18" charset="0"/>
              </a:rPr>
              <a:t> в </a:t>
            </a:r>
            <a:r>
              <a:rPr sz="3600" dirty="0" err="1">
                <a:latin typeface="Bookman Old Style" panose="02050604050505020204" pitchFamily="18" charset="0"/>
              </a:rPr>
              <a:t>экспорте</a:t>
            </a:r>
            <a:endParaRPr sz="36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1378C36-16E5-498B-BE16-B536678E0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129442"/>
              </p:ext>
            </p:extLst>
          </p:nvPr>
        </p:nvGraphicFramePr>
        <p:xfrm>
          <a:off x="196947" y="1397000"/>
          <a:ext cx="8637563" cy="5664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ADCFD7-95E2-4F97-A0D7-5D2C78892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47" y="2106637"/>
            <a:ext cx="1322364" cy="13223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58D579-A71D-4182-918B-6201C14A9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262" y="2315892"/>
            <a:ext cx="655089" cy="9777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DE190E-D7CC-4CE9-9689-DA93DCD78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3453" y="2307098"/>
            <a:ext cx="1224550" cy="12245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EE2E41-CC2E-4D53-87AE-0791C3EF4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809956" y="2564750"/>
            <a:ext cx="1063869" cy="7092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623B30-2045-466B-8E26-7A64919D72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9959" y="2906338"/>
            <a:ext cx="1174817" cy="1174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 err="1">
                <a:latin typeface="Bookman Old Style" panose="02050604050505020204" pitchFamily="18" charset="0"/>
              </a:rPr>
              <a:t>Сценарии</a:t>
            </a:r>
            <a:r>
              <a:rPr sz="3600" dirty="0">
                <a:latin typeface="Bookman Old Style" panose="02050604050505020204" pitchFamily="18" charset="0"/>
              </a:rPr>
              <a:t> </a:t>
            </a:r>
            <a:r>
              <a:rPr sz="3600" dirty="0" err="1">
                <a:latin typeface="Bookman Old Style" panose="02050604050505020204" pitchFamily="18" charset="0"/>
              </a:rPr>
              <a:t>развития</a:t>
            </a:r>
            <a:endParaRPr sz="36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DA75855-9600-4646-937C-C7993337F7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219847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Ключевой тезис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16400" cy="4525963"/>
          </a:xfrm>
        </p:spPr>
        <p:txBody>
          <a:bodyPr>
            <a:normAutofit fontScale="92500"/>
          </a:bodyPr>
          <a:lstStyle/>
          <a:p>
            <a:endParaRPr dirty="0"/>
          </a:p>
          <a:p>
            <a:pPr lvl="1">
              <a:buFont typeface="Wingdings" panose="05000000000000000000" pitchFamily="2" charset="2"/>
              <a:buChar char="q"/>
            </a:pPr>
            <a:r>
              <a:rPr dirty="0" err="1"/>
              <a:t>Кыргызстан</a:t>
            </a:r>
            <a:r>
              <a:rPr dirty="0"/>
              <a:t> </a:t>
            </a:r>
            <a:r>
              <a:rPr dirty="0" err="1"/>
              <a:t>способен</a:t>
            </a:r>
            <a:r>
              <a:rPr dirty="0"/>
              <a:t> </a:t>
            </a:r>
            <a:r>
              <a:rPr dirty="0" err="1"/>
              <a:t>стать</a:t>
            </a:r>
            <a:r>
              <a:rPr dirty="0"/>
              <a:t> </a:t>
            </a:r>
            <a:r>
              <a:rPr lang="ru-RU" dirty="0"/>
              <a:t>ключевым</a:t>
            </a:r>
            <a:r>
              <a:rPr dirty="0"/>
              <a:t> </a:t>
            </a:r>
            <a:r>
              <a:rPr dirty="0" err="1"/>
              <a:t>экспортером</a:t>
            </a:r>
            <a:r>
              <a:rPr dirty="0"/>
              <a:t> </a:t>
            </a:r>
            <a:r>
              <a:rPr dirty="0" err="1"/>
              <a:t>молока</a:t>
            </a:r>
            <a:r>
              <a:rPr dirty="0"/>
              <a:t> в </a:t>
            </a:r>
            <a:r>
              <a:rPr dirty="0" err="1"/>
              <a:t>Центральной</a:t>
            </a:r>
            <a:r>
              <a:rPr dirty="0"/>
              <a:t> </a:t>
            </a:r>
            <a:r>
              <a:rPr dirty="0" err="1"/>
              <a:t>Азии</a:t>
            </a:r>
            <a:endParaRPr dirty="0"/>
          </a:p>
          <a:p>
            <a:pPr lvl="1">
              <a:buFont typeface="Wingdings" panose="05000000000000000000" pitchFamily="2" charset="2"/>
              <a:buChar char="q"/>
            </a:pPr>
            <a:r>
              <a:rPr dirty="0" err="1"/>
              <a:t>Необходимы</a:t>
            </a:r>
            <a:r>
              <a:rPr dirty="0"/>
              <a:t> </a:t>
            </a:r>
            <a:r>
              <a:rPr dirty="0" err="1"/>
              <a:t>инвестиции</a:t>
            </a:r>
            <a:r>
              <a:rPr dirty="0"/>
              <a:t>, </a:t>
            </a:r>
            <a:r>
              <a:rPr dirty="0" err="1"/>
              <a:t>координация</a:t>
            </a:r>
            <a:r>
              <a:rPr dirty="0"/>
              <a:t> </a:t>
            </a:r>
            <a:r>
              <a:rPr dirty="0" err="1"/>
              <a:t>государства</a:t>
            </a:r>
            <a:r>
              <a:rPr dirty="0"/>
              <a:t> и </a:t>
            </a:r>
            <a:r>
              <a:rPr dirty="0" err="1"/>
              <a:t>частного</a:t>
            </a:r>
            <a:r>
              <a:rPr dirty="0"/>
              <a:t> </a:t>
            </a:r>
            <a:r>
              <a:rPr dirty="0" err="1"/>
              <a:t>сектора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C5863-917E-4083-A618-DCB1E43B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108200"/>
            <a:ext cx="3873500" cy="387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068638"/>
            <a:ext cx="8229600" cy="1143000"/>
          </a:xfrm>
        </p:spPr>
        <p:txBody>
          <a:bodyPr/>
          <a:lstStyle/>
          <a:p>
            <a:r>
              <a:rPr dirty="0" err="1"/>
              <a:t>Спасибо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внимание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CAE474-C0DA-4C1A-8AB5-B9A47B692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519" y="286289"/>
            <a:ext cx="2021381" cy="25706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188</Words>
  <Application>Microsoft Office PowerPoint</Application>
  <PresentationFormat>Экран (4:3)</PresentationFormat>
  <Paragraphs>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Calibri</vt:lpstr>
      <vt:lpstr>Wingdings</vt:lpstr>
      <vt:lpstr>Office Theme</vt:lpstr>
      <vt:lpstr>Перспективы экспорта молока из Кыргызстана</vt:lpstr>
      <vt:lpstr>Кыргызстан: растущий центр молочной индустрии в ЦА</vt:lpstr>
      <vt:lpstr>Уникальная возможность для экспорта</vt:lpstr>
      <vt:lpstr>Почему кыргызское молоко конкурентно</vt:lpstr>
      <vt:lpstr>Что необходимо для рывка в экспорте</vt:lpstr>
      <vt:lpstr>Сценарии развития</vt:lpstr>
      <vt:lpstr>Ключевой тезис</vt:lpstr>
      <vt:lpstr>Спасибо за внимание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Перспективы экспорта молока из Кыргызстана</dc:title>
  <dc:subject/>
  <dc:creator>Professional</dc:creator>
  <cp:keywords/>
  <dc:description>generated using python-pptx</dc:description>
  <cp:lastModifiedBy>Professional</cp:lastModifiedBy>
  <cp:revision>8</cp:revision>
  <dcterms:created xsi:type="dcterms:W3CDTF">2013-01-27T09:14:16Z</dcterms:created>
  <dcterms:modified xsi:type="dcterms:W3CDTF">2025-11-21T10:43:45Z</dcterms:modified>
  <cp:category/>
</cp:coreProperties>
</file>