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8" r:id="rId2"/>
    <p:sldId id="606" r:id="rId3"/>
    <p:sldId id="352" r:id="rId4"/>
    <p:sldId id="301" r:id="rId5"/>
    <p:sldId id="602" r:id="rId6"/>
    <p:sldId id="615" r:id="rId7"/>
    <p:sldId id="622" r:id="rId8"/>
    <p:sldId id="619" r:id="rId9"/>
    <p:sldId id="365" r:id="rId10"/>
    <p:sldId id="625" r:id="rId11"/>
    <p:sldId id="604" r:id="rId12"/>
    <p:sldId id="628" r:id="rId13"/>
    <p:sldId id="605" r:id="rId14"/>
    <p:sldId id="624" r:id="rId15"/>
    <p:sldId id="591" r:id="rId16"/>
    <p:sldId id="28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C30"/>
    <a:srgbClr val="0E1317"/>
    <a:srgbClr val="3EB2CD"/>
    <a:srgbClr val="2B8FA1"/>
    <a:srgbClr val="00948D"/>
    <a:srgbClr val="7F993A"/>
    <a:srgbClr val="0D3359"/>
    <a:srgbClr val="FF9929"/>
    <a:srgbClr val="7F1815"/>
    <a:srgbClr val="442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960AB-3368-4DF3-A370-97074A2FD7DF}" v="5" dt="2024-06-21T07:46:45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32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outlineViewPr>
    <p:cViewPr>
      <p:scale>
        <a:sx n="33" d="100"/>
        <a:sy n="33" d="100"/>
      </p:scale>
      <p:origin x="0" y="-804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16829-1441-430D-8459-AB12B6C7D1ED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EA3D-7D56-48F4-B8B9-CA3DD77A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9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вертикали: время жвачки</a:t>
            </a:r>
          </a:p>
          <a:p>
            <a:r>
              <a:rPr lang="ru-RU" dirty="0"/>
              <a:t>По горизонтали: дни связанные с диагностикой маститов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2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>
                <a:solidFill>
                  <a:srgbClr val="1C1D1E"/>
                </a:solidFill>
                <a:effectLst/>
              </a:rPr>
              <a:t> 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5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1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6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1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вертикали: процент выкидышей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2EA3D-7D56-48F4-B8B9-CA3DD77AFB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next to a cow&#10;&#10;Description automatically generated">
            <a:extLst>
              <a:ext uri="{FF2B5EF4-FFF2-40B4-BE49-F238E27FC236}">
                <a16:creationId xmlns:a16="http://schemas.microsoft.com/office/drawing/2014/main" id="{A749251B-18D0-4B38-9DC3-5E5E30E9D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99"/>
            <a:ext cx="12192000" cy="686029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2753C7-DD5B-45FF-816E-49A912EDE1F9}"/>
              </a:ext>
            </a:extLst>
          </p:cNvPr>
          <p:cNvSpPr/>
          <p:nvPr userDrawn="1"/>
        </p:nvSpPr>
        <p:spPr>
          <a:xfrm rot="21289876" flipH="1">
            <a:off x="4986750" y="-342186"/>
            <a:ext cx="7352734" cy="4272536"/>
          </a:xfrm>
          <a:custGeom>
            <a:avLst/>
            <a:gdLst>
              <a:gd name="connsiteX0" fmla="*/ 7352734 w 7352734"/>
              <a:gd name="connsiteY0" fmla="*/ 0 h 4272536"/>
              <a:gd name="connsiteX1" fmla="*/ 0 w 7352734"/>
              <a:gd name="connsiteY1" fmla="*/ 665105 h 4272536"/>
              <a:gd name="connsiteX2" fmla="*/ 326317 w 7352734"/>
              <a:gd name="connsiteY2" fmla="*/ 4272536 h 4272536"/>
              <a:gd name="connsiteX3" fmla="*/ 6405521 w 7352734"/>
              <a:gd name="connsiteY3" fmla="*/ 4272536 h 427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2734" h="4272536">
                <a:moveTo>
                  <a:pt x="7352734" y="0"/>
                </a:moveTo>
                <a:lnTo>
                  <a:pt x="0" y="665105"/>
                </a:lnTo>
                <a:lnTo>
                  <a:pt x="326317" y="4272536"/>
                </a:lnTo>
                <a:lnTo>
                  <a:pt x="6405521" y="4272536"/>
                </a:lnTo>
                <a:close/>
              </a:path>
            </a:pathLst>
          </a:custGeom>
          <a:gradFill>
            <a:gsLst>
              <a:gs pos="0">
                <a:srgbClr val="2B8FA1"/>
              </a:gs>
              <a:gs pos="100000">
                <a:srgbClr val="00948D"/>
              </a:gs>
            </a:gsLst>
            <a:lin ang="5400000" scaled="1"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4278" y="3091068"/>
            <a:ext cx="5867400" cy="4662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B85E554-2070-4049-9F03-0E0DA1DA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278" y="483070"/>
            <a:ext cx="5562606" cy="2469814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C00DDF1-0954-4668-8086-87F49988A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4899" y="5382663"/>
            <a:ext cx="2617482" cy="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Normal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8786"/>
            <a:ext cx="10515600" cy="3728799"/>
          </a:xfrm>
        </p:spPr>
        <p:txBody>
          <a:bodyPr/>
          <a:lstStyle>
            <a:lvl1pPr marL="228600" indent="-228600">
              <a:buClr>
                <a:schemeClr val="bg1"/>
              </a:buClr>
              <a:buSzPct val="150000"/>
              <a:buFont typeface="Calibri" panose="020F0502020204030204" pitchFamily="34" charset="0"/>
              <a:buChar char="›"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800100" indent="-342900">
              <a:buClr>
                <a:schemeClr val="bg1"/>
              </a:buClr>
              <a:buSzPct val="150000"/>
              <a:buFont typeface="Calibri" panose="020F0502020204030204" pitchFamily="34" charset="0"/>
              <a:buChar char="›"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1257300" indent="-342900">
              <a:buClr>
                <a:schemeClr val="bg1"/>
              </a:buClr>
              <a:buSzPct val="150000"/>
              <a:buFont typeface="Calibri" panose="020F0502020204030204" pitchFamily="34" charset="0"/>
              <a:buChar char="›"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657350" indent="-285750">
              <a:buClr>
                <a:schemeClr val="bg1"/>
              </a:buClr>
              <a:buSzPct val="150000"/>
              <a:buFont typeface="Calibri" panose="020F0502020204030204" pitchFamily="34" charset="0"/>
              <a:buChar char="›"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2114550" indent="-285750">
              <a:buClr>
                <a:schemeClr val="bg1"/>
              </a:buClr>
              <a:buSzPct val="150000"/>
              <a:buFont typeface="Calibri" panose="020F0502020204030204" pitchFamily="34" charset="0"/>
              <a:buChar char="›"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6ADE37-974F-4EEE-814B-B79EA4A3DC46}"/>
              </a:ext>
            </a:extLst>
          </p:cNvPr>
          <p:cNvSpPr/>
          <p:nvPr userDrawn="1"/>
        </p:nvSpPr>
        <p:spPr>
          <a:xfrm>
            <a:off x="0" y="0"/>
            <a:ext cx="11861682" cy="6015008"/>
          </a:xfrm>
          <a:custGeom>
            <a:avLst/>
            <a:gdLst>
              <a:gd name="connsiteX0" fmla="*/ 0 w 11861682"/>
              <a:gd name="connsiteY0" fmla="*/ 0 h 6015008"/>
              <a:gd name="connsiteX1" fmla="*/ 11807597 w 11861682"/>
              <a:gd name="connsiteY1" fmla="*/ 0 h 6015008"/>
              <a:gd name="connsiteX2" fmla="*/ 11861682 w 11861682"/>
              <a:gd name="connsiteY2" fmla="*/ 10565 h 6015008"/>
              <a:gd name="connsiteX3" fmla="*/ 11030335 w 11861682"/>
              <a:gd name="connsiteY3" fmla="*/ 5320620 h 6015008"/>
              <a:gd name="connsiteX4" fmla="*/ 0 w 11861682"/>
              <a:gd name="connsiteY4" fmla="*/ 6015008 h 601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1682" h="6015008">
                <a:moveTo>
                  <a:pt x="0" y="0"/>
                </a:moveTo>
                <a:lnTo>
                  <a:pt x="11807597" y="0"/>
                </a:lnTo>
                <a:lnTo>
                  <a:pt x="11861682" y="10565"/>
                </a:lnTo>
                <a:lnTo>
                  <a:pt x="11030335" y="5320620"/>
                </a:lnTo>
                <a:lnTo>
                  <a:pt x="0" y="6015008"/>
                </a:lnTo>
                <a:close/>
              </a:path>
            </a:pathLst>
          </a:custGeom>
          <a:gradFill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7819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7819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147B78B-E703-4255-9FAE-79B1E586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ED641D-8A4B-4BA9-86FB-067A071BEA57}"/>
              </a:ext>
            </a:extLst>
          </p:cNvPr>
          <p:cNvSpPr/>
          <p:nvPr userDrawn="1"/>
        </p:nvSpPr>
        <p:spPr>
          <a:xfrm rot="238463" flipH="1">
            <a:off x="-237295" y="-2444"/>
            <a:ext cx="1413792" cy="6884773"/>
          </a:xfrm>
          <a:custGeom>
            <a:avLst/>
            <a:gdLst>
              <a:gd name="connsiteX0" fmla="*/ 1413792 w 1413792"/>
              <a:gd name="connsiteY0" fmla="*/ 43266 h 6884773"/>
              <a:gd name="connsiteX1" fmla="*/ 791065 w 1413792"/>
              <a:gd name="connsiteY1" fmla="*/ 0 h 6884773"/>
              <a:gd name="connsiteX2" fmla="*/ 0 w 1413792"/>
              <a:gd name="connsiteY2" fmla="*/ 6819571 h 6884773"/>
              <a:gd name="connsiteX3" fmla="*/ 938460 w 1413792"/>
              <a:gd name="connsiteY3" fmla="*/ 6884773 h 688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792" h="6884773">
                <a:moveTo>
                  <a:pt x="1413792" y="43266"/>
                </a:moveTo>
                <a:lnTo>
                  <a:pt x="791065" y="0"/>
                </a:lnTo>
                <a:lnTo>
                  <a:pt x="0" y="6819571"/>
                </a:lnTo>
                <a:lnTo>
                  <a:pt x="938460" y="6884773"/>
                </a:lnTo>
                <a:close/>
              </a:path>
            </a:pathLst>
          </a:custGeom>
          <a:gradFill flip="none" rotWithShape="1"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8100000" scaled="1"/>
            <a:tileRect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16055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113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113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3CBB0C2-8F93-4C31-B6D2-1E83089C4682}"/>
              </a:ext>
            </a:extLst>
          </p:cNvPr>
          <p:cNvSpPr/>
          <p:nvPr userDrawn="1"/>
        </p:nvSpPr>
        <p:spPr>
          <a:xfrm rot="238463" flipH="1">
            <a:off x="-237295" y="-2444"/>
            <a:ext cx="1413792" cy="6884773"/>
          </a:xfrm>
          <a:custGeom>
            <a:avLst/>
            <a:gdLst>
              <a:gd name="connsiteX0" fmla="*/ 1413792 w 1413792"/>
              <a:gd name="connsiteY0" fmla="*/ 43266 h 6884773"/>
              <a:gd name="connsiteX1" fmla="*/ 791065 w 1413792"/>
              <a:gd name="connsiteY1" fmla="*/ 0 h 6884773"/>
              <a:gd name="connsiteX2" fmla="*/ 0 w 1413792"/>
              <a:gd name="connsiteY2" fmla="*/ 6819571 h 6884773"/>
              <a:gd name="connsiteX3" fmla="*/ 938460 w 1413792"/>
              <a:gd name="connsiteY3" fmla="*/ 6884773 h 688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792" h="6884773">
                <a:moveTo>
                  <a:pt x="1413792" y="43266"/>
                </a:moveTo>
                <a:lnTo>
                  <a:pt x="791065" y="0"/>
                </a:lnTo>
                <a:lnTo>
                  <a:pt x="0" y="6819571"/>
                </a:lnTo>
                <a:lnTo>
                  <a:pt x="938460" y="6884773"/>
                </a:lnTo>
                <a:close/>
              </a:path>
            </a:pathLst>
          </a:custGeom>
          <a:gradFill flip="none" rotWithShape="1"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8100000" scaled="1"/>
            <a:tileRect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82115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69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6091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391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966D8CB-C658-46B6-B04E-24BA10ED17AC}"/>
              </a:ext>
            </a:extLst>
          </p:cNvPr>
          <p:cNvSpPr/>
          <p:nvPr userDrawn="1"/>
        </p:nvSpPr>
        <p:spPr>
          <a:xfrm rot="238463" flipH="1">
            <a:off x="-237295" y="-2444"/>
            <a:ext cx="1413792" cy="6884773"/>
          </a:xfrm>
          <a:custGeom>
            <a:avLst/>
            <a:gdLst>
              <a:gd name="connsiteX0" fmla="*/ 1413792 w 1413792"/>
              <a:gd name="connsiteY0" fmla="*/ 43266 h 6884773"/>
              <a:gd name="connsiteX1" fmla="*/ 791065 w 1413792"/>
              <a:gd name="connsiteY1" fmla="*/ 0 h 6884773"/>
              <a:gd name="connsiteX2" fmla="*/ 0 w 1413792"/>
              <a:gd name="connsiteY2" fmla="*/ 6819571 h 6884773"/>
              <a:gd name="connsiteX3" fmla="*/ 938460 w 1413792"/>
              <a:gd name="connsiteY3" fmla="*/ 6884773 h 688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792" h="6884773">
                <a:moveTo>
                  <a:pt x="1413792" y="43266"/>
                </a:moveTo>
                <a:lnTo>
                  <a:pt x="791065" y="0"/>
                </a:lnTo>
                <a:lnTo>
                  <a:pt x="0" y="6819571"/>
                </a:lnTo>
                <a:lnTo>
                  <a:pt x="938460" y="6884773"/>
                </a:lnTo>
                <a:close/>
              </a:path>
            </a:pathLst>
          </a:custGeom>
          <a:gradFill flip="none" rotWithShape="1"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8100000" scaled="1"/>
            <a:tileRect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75810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58710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71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EEEB4E-ABB0-491D-81A2-6A742CC27ADE}"/>
              </a:ext>
            </a:extLst>
          </p:cNvPr>
          <p:cNvSpPr/>
          <p:nvPr userDrawn="1"/>
        </p:nvSpPr>
        <p:spPr>
          <a:xfrm rot="238463" flipH="1">
            <a:off x="-237295" y="-2444"/>
            <a:ext cx="1413792" cy="6884773"/>
          </a:xfrm>
          <a:custGeom>
            <a:avLst/>
            <a:gdLst>
              <a:gd name="connsiteX0" fmla="*/ 1413792 w 1413792"/>
              <a:gd name="connsiteY0" fmla="*/ 43266 h 6884773"/>
              <a:gd name="connsiteX1" fmla="*/ 791065 w 1413792"/>
              <a:gd name="connsiteY1" fmla="*/ 0 h 6884773"/>
              <a:gd name="connsiteX2" fmla="*/ 0 w 1413792"/>
              <a:gd name="connsiteY2" fmla="*/ 6819571 h 6884773"/>
              <a:gd name="connsiteX3" fmla="*/ 938460 w 1413792"/>
              <a:gd name="connsiteY3" fmla="*/ 6884773 h 688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792" h="6884773">
                <a:moveTo>
                  <a:pt x="1413792" y="43266"/>
                </a:moveTo>
                <a:lnTo>
                  <a:pt x="791065" y="0"/>
                </a:lnTo>
                <a:lnTo>
                  <a:pt x="0" y="6819571"/>
                </a:lnTo>
                <a:lnTo>
                  <a:pt x="938460" y="6884773"/>
                </a:lnTo>
                <a:close/>
              </a:path>
            </a:pathLst>
          </a:custGeom>
          <a:gradFill flip="none" rotWithShape="1"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8100000" scaled="1"/>
            <a:tileRect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8640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3E44EBA-E4E5-4CFB-A7C1-305167BDA653}"/>
              </a:ext>
            </a:extLst>
          </p:cNvPr>
          <p:cNvSpPr/>
          <p:nvPr userDrawn="1"/>
        </p:nvSpPr>
        <p:spPr>
          <a:xfrm rot="238463" flipH="1">
            <a:off x="-237295" y="-2444"/>
            <a:ext cx="1413792" cy="6884773"/>
          </a:xfrm>
          <a:custGeom>
            <a:avLst/>
            <a:gdLst>
              <a:gd name="connsiteX0" fmla="*/ 1413792 w 1413792"/>
              <a:gd name="connsiteY0" fmla="*/ 43266 h 6884773"/>
              <a:gd name="connsiteX1" fmla="*/ 791065 w 1413792"/>
              <a:gd name="connsiteY1" fmla="*/ 0 h 6884773"/>
              <a:gd name="connsiteX2" fmla="*/ 0 w 1413792"/>
              <a:gd name="connsiteY2" fmla="*/ 6819571 h 6884773"/>
              <a:gd name="connsiteX3" fmla="*/ 938460 w 1413792"/>
              <a:gd name="connsiteY3" fmla="*/ 6884773 h 688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792" h="6884773">
                <a:moveTo>
                  <a:pt x="1413792" y="43266"/>
                </a:moveTo>
                <a:lnTo>
                  <a:pt x="791065" y="0"/>
                </a:lnTo>
                <a:lnTo>
                  <a:pt x="0" y="6819571"/>
                </a:lnTo>
                <a:lnTo>
                  <a:pt x="938460" y="6884773"/>
                </a:lnTo>
                <a:close/>
              </a:path>
            </a:pathLst>
          </a:custGeom>
          <a:gradFill flip="none" rotWithShape="1"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8100000" scaled="1"/>
            <a:tileRect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566044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8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A41630A0-68DB-470B-81BE-9B6923B93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980593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357584-54DD-4519-8987-9AFE475F1A2F}"/>
              </a:ext>
            </a:extLst>
          </p:cNvPr>
          <p:cNvSpPr/>
          <p:nvPr userDrawn="1"/>
        </p:nvSpPr>
        <p:spPr>
          <a:xfrm rot="591606">
            <a:off x="6915571" y="-353836"/>
            <a:ext cx="5811385" cy="7766778"/>
          </a:xfrm>
          <a:custGeom>
            <a:avLst/>
            <a:gdLst>
              <a:gd name="connsiteX0" fmla="*/ 824065 w 5811385"/>
              <a:gd name="connsiteY0" fmla="*/ 662728 h 7766778"/>
              <a:gd name="connsiteX1" fmla="*/ 4637001 w 5811385"/>
              <a:gd name="connsiteY1" fmla="*/ 0 h 7766778"/>
              <a:gd name="connsiteX2" fmla="*/ 5811385 w 5811385"/>
              <a:gd name="connsiteY2" fmla="*/ 6756699 h 7766778"/>
              <a:gd name="connsiteX3" fmla="*/ 0 w 5811385"/>
              <a:gd name="connsiteY3" fmla="*/ 7766778 h 776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1385" h="7766778">
                <a:moveTo>
                  <a:pt x="824065" y="662728"/>
                </a:moveTo>
                <a:lnTo>
                  <a:pt x="4637001" y="0"/>
                </a:lnTo>
                <a:lnTo>
                  <a:pt x="5811385" y="6756699"/>
                </a:lnTo>
                <a:lnTo>
                  <a:pt x="0" y="7766778"/>
                </a:lnTo>
                <a:close/>
              </a:path>
            </a:pathLst>
          </a:custGeom>
          <a:gradFill flip="none" rotWithShape="1"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8100000" scaled="1"/>
            <a:tileRect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7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5758" y="2103437"/>
            <a:ext cx="4876372" cy="2125663"/>
          </a:xfrm>
        </p:spPr>
        <p:txBody>
          <a:bodyPr>
            <a:normAutofit/>
          </a:bodyPr>
          <a:lstStyle>
            <a:lvl1pPr algn="l">
              <a:defRPr sz="8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A9A6D6-02B0-40F8-996C-E003CB1F0B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7790" y="5581101"/>
            <a:ext cx="2617482" cy="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next to a fence&#10;&#10;Description automatically generated">
            <a:extLst>
              <a:ext uri="{FF2B5EF4-FFF2-40B4-BE49-F238E27FC236}">
                <a16:creationId xmlns:a16="http://schemas.microsoft.com/office/drawing/2014/main" id="{66780EA6-872F-426D-8437-C42A6E1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448" y="0"/>
            <a:ext cx="8733552" cy="68580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16F13BD-B15B-47E5-93ED-7C46E22A4599}"/>
              </a:ext>
            </a:extLst>
          </p:cNvPr>
          <p:cNvSpPr/>
          <p:nvPr userDrawn="1"/>
        </p:nvSpPr>
        <p:spPr>
          <a:xfrm rot="1454905" flipH="1">
            <a:off x="-1115020" y="-1279249"/>
            <a:ext cx="6067768" cy="8809833"/>
          </a:xfrm>
          <a:custGeom>
            <a:avLst/>
            <a:gdLst>
              <a:gd name="connsiteX0" fmla="*/ 6126698 w 6126698"/>
              <a:gd name="connsiteY0" fmla="*/ 2369903 h 8895394"/>
              <a:gd name="connsiteX1" fmla="*/ 865319 w 6126698"/>
              <a:gd name="connsiteY1" fmla="*/ 0 h 8895394"/>
              <a:gd name="connsiteX2" fmla="*/ 0 w 6126698"/>
              <a:gd name="connsiteY2" fmla="*/ 7459683 h 8895394"/>
              <a:gd name="connsiteX3" fmla="*/ 3187395 w 6126698"/>
              <a:gd name="connsiteY3" fmla="*/ 8895394 h 889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698" h="8895394">
                <a:moveTo>
                  <a:pt x="6126698" y="2369903"/>
                </a:moveTo>
                <a:lnTo>
                  <a:pt x="865319" y="0"/>
                </a:lnTo>
                <a:lnTo>
                  <a:pt x="0" y="7459683"/>
                </a:lnTo>
                <a:lnTo>
                  <a:pt x="3187395" y="8895394"/>
                </a:lnTo>
                <a:close/>
              </a:path>
            </a:pathLst>
          </a:custGeom>
          <a:gradFill>
            <a:gsLst>
              <a:gs pos="0">
                <a:srgbClr val="2B8FA1"/>
              </a:gs>
              <a:gs pos="100000">
                <a:srgbClr val="00948D"/>
              </a:gs>
            </a:gsLst>
            <a:lin ang="5400000" scaled="1"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452" y="3429000"/>
            <a:ext cx="3376434" cy="8191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B85E554-2070-4049-9F03-0E0DA1DA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52" y="511241"/>
            <a:ext cx="3860848" cy="2469814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C00DDF1-0954-4668-8086-87F49988A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460" y="5581101"/>
            <a:ext cx="2617482" cy="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5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2CEC9-1E5C-45D8-B01B-21718AF73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830" y="0"/>
            <a:ext cx="12257610" cy="685800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ACB3CC-314B-450A-A7B2-ECD908188C49}"/>
              </a:ext>
            </a:extLst>
          </p:cNvPr>
          <p:cNvSpPr/>
          <p:nvPr/>
        </p:nvSpPr>
        <p:spPr>
          <a:xfrm rot="668447">
            <a:off x="5968742" y="-538908"/>
            <a:ext cx="6663739" cy="3663305"/>
          </a:xfrm>
          <a:custGeom>
            <a:avLst/>
            <a:gdLst>
              <a:gd name="connsiteX0" fmla="*/ 1 w 6663739"/>
              <a:gd name="connsiteY0" fmla="*/ 1170230 h 3663305"/>
              <a:gd name="connsiteX1" fmla="*/ 5942319 w 6663739"/>
              <a:gd name="connsiteY1" fmla="*/ 0 h 3663305"/>
              <a:gd name="connsiteX2" fmla="*/ 6663739 w 6663739"/>
              <a:gd name="connsiteY2" fmla="*/ 3663305 h 3663305"/>
              <a:gd name="connsiteX3" fmla="*/ 0 w 6663739"/>
              <a:gd name="connsiteY3" fmla="*/ 3663304 h 366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39" h="3663305">
                <a:moveTo>
                  <a:pt x="1" y="1170230"/>
                </a:moveTo>
                <a:lnTo>
                  <a:pt x="5942319" y="0"/>
                </a:lnTo>
                <a:lnTo>
                  <a:pt x="6663739" y="3663305"/>
                </a:lnTo>
                <a:lnTo>
                  <a:pt x="0" y="3663304"/>
                </a:lnTo>
                <a:close/>
              </a:path>
            </a:pathLst>
          </a:custGeom>
          <a:gradFill>
            <a:gsLst>
              <a:gs pos="0">
                <a:srgbClr val="2B8FA1"/>
              </a:gs>
              <a:gs pos="100000">
                <a:srgbClr val="00948D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5" y="2051059"/>
            <a:ext cx="5586386" cy="4662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B85E554-2070-4049-9F03-0E0DA1DA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394" y="275492"/>
            <a:ext cx="5562606" cy="1818309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C00DDF1-0954-4668-8086-87F49988A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4040" y="5816850"/>
            <a:ext cx="2617482" cy="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8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BD619D21-FBBD-4EAD-AE83-D0F0DCC3E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52" y="-2299"/>
            <a:ext cx="1220655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1276" y="3085020"/>
            <a:ext cx="5442284" cy="8191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B85E554-2070-4049-9F03-0E0DA1DA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954" y="511241"/>
            <a:ext cx="5562606" cy="2469814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68910F-D962-40D8-AADF-1346884DD9B5}"/>
              </a:ext>
            </a:extLst>
          </p:cNvPr>
          <p:cNvSpPr/>
          <p:nvPr userDrawn="1"/>
        </p:nvSpPr>
        <p:spPr>
          <a:xfrm rot="18900000">
            <a:off x="8123899" y="4116967"/>
            <a:ext cx="4031352" cy="3969126"/>
          </a:xfrm>
          <a:custGeom>
            <a:avLst/>
            <a:gdLst>
              <a:gd name="connsiteX0" fmla="*/ 1582850 w 4031352"/>
              <a:gd name="connsiteY0" fmla="*/ 0 h 3969126"/>
              <a:gd name="connsiteX1" fmla="*/ 4031352 w 4031352"/>
              <a:gd name="connsiteY1" fmla="*/ 2871454 h 3969126"/>
              <a:gd name="connsiteX2" fmla="*/ 2933680 w 4031352"/>
              <a:gd name="connsiteY2" fmla="*/ 3969126 h 3969126"/>
              <a:gd name="connsiteX3" fmla="*/ 0 w 4031352"/>
              <a:gd name="connsiteY3" fmla="*/ 1035446 h 396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1352" h="3969126">
                <a:moveTo>
                  <a:pt x="1582850" y="0"/>
                </a:moveTo>
                <a:lnTo>
                  <a:pt x="4031352" y="2871454"/>
                </a:lnTo>
                <a:lnTo>
                  <a:pt x="2933680" y="3969126"/>
                </a:lnTo>
                <a:lnTo>
                  <a:pt x="0" y="1035446"/>
                </a:lnTo>
                <a:close/>
              </a:path>
            </a:pathLst>
          </a:custGeom>
          <a:gradFill>
            <a:gsLst>
              <a:gs pos="0">
                <a:srgbClr val="2B8FA1"/>
              </a:gs>
              <a:gs pos="100000">
                <a:srgbClr val="00948D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C00DDF1-0954-4668-8086-87F49988A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7790" y="5581101"/>
            <a:ext cx="2617482" cy="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uilding, ceiling, indoor, barn&#10;&#10;Description automatically generated">
            <a:extLst>
              <a:ext uri="{FF2B5EF4-FFF2-40B4-BE49-F238E27FC236}">
                <a16:creationId xmlns:a16="http://schemas.microsoft.com/office/drawing/2014/main" id="{38B78B27-C92F-4141-B439-B0376E664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2252" y="0"/>
            <a:ext cx="12214251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6E899D-2766-4D78-8337-DCD787A38C3F}"/>
              </a:ext>
            </a:extLst>
          </p:cNvPr>
          <p:cNvSpPr/>
          <p:nvPr userDrawn="1"/>
        </p:nvSpPr>
        <p:spPr>
          <a:xfrm rot="165751" flipH="1">
            <a:off x="4419953" y="2796644"/>
            <a:ext cx="7885435" cy="4230150"/>
          </a:xfrm>
          <a:custGeom>
            <a:avLst/>
            <a:gdLst>
              <a:gd name="connsiteX0" fmla="*/ 186899 w 7885435"/>
              <a:gd name="connsiteY0" fmla="*/ 0 h 4230150"/>
              <a:gd name="connsiteX1" fmla="*/ 0 w 7885435"/>
              <a:gd name="connsiteY1" fmla="*/ 3873374 h 4230150"/>
              <a:gd name="connsiteX2" fmla="*/ 7393940 w 7885435"/>
              <a:gd name="connsiteY2" fmla="*/ 4230150 h 4230150"/>
              <a:gd name="connsiteX3" fmla="*/ 7885435 w 7885435"/>
              <a:gd name="connsiteY3" fmla="*/ 2013200 h 423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5435" h="4230150">
                <a:moveTo>
                  <a:pt x="186899" y="0"/>
                </a:moveTo>
                <a:lnTo>
                  <a:pt x="0" y="3873374"/>
                </a:lnTo>
                <a:lnTo>
                  <a:pt x="7393940" y="4230150"/>
                </a:lnTo>
                <a:lnTo>
                  <a:pt x="7885435" y="2013200"/>
                </a:lnTo>
                <a:close/>
              </a:path>
            </a:pathLst>
          </a:custGeom>
          <a:gradFill>
            <a:gsLst>
              <a:gs pos="0">
                <a:srgbClr val="2B8FA1"/>
              </a:gs>
              <a:gs pos="100000">
                <a:srgbClr val="00948D"/>
              </a:gs>
            </a:gsLst>
            <a:lin ang="5400000" scaled="1"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620F734-191F-44B7-A6BE-CA48F7090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7560" y="5700918"/>
            <a:ext cx="5867400" cy="4662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4A836C67-5913-420C-B6B4-31C5D30A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560" y="3092920"/>
            <a:ext cx="5867400" cy="2469814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FD8A6DD-5D20-4C87-B932-0562C5076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7978" y="323178"/>
            <a:ext cx="2617482" cy="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alking next to a fence&#10;&#10;Description automatically generated">
            <a:extLst>
              <a:ext uri="{FF2B5EF4-FFF2-40B4-BE49-F238E27FC236}">
                <a16:creationId xmlns:a16="http://schemas.microsoft.com/office/drawing/2014/main" id="{167A3B0F-B6D2-4CD0-AD27-7EBDABB9F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715692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EC26A4-F280-4CDD-9A95-319542FAB427}"/>
              </a:ext>
            </a:extLst>
          </p:cNvPr>
          <p:cNvSpPr/>
          <p:nvPr userDrawn="1"/>
        </p:nvSpPr>
        <p:spPr>
          <a:xfrm rot="21434249">
            <a:off x="-96157" y="2819262"/>
            <a:ext cx="7804179" cy="4501488"/>
          </a:xfrm>
          <a:custGeom>
            <a:avLst/>
            <a:gdLst>
              <a:gd name="connsiteX0" fmla="*/ 200334 w 7804179"/>
              <a:gd name="connsiteY0" fmla="*/ 0 h 4501488"/>
              <a:gd name="connsiteX1" fmla="*/ 7804179 w 7804179"/>
              <a:gd name="connsiteY1" fmla="*/ 1988438 h 4501488"/>
              <a:gd name="connsiteX2" fmla="*/ 7247040 w 7804179"/>
              <a:gd name="connsiteY2" fmla="*/ 4501488 h 4501488"/>
              <a:gd name="connsiteX3" fmla="*/ 0 w 7804179"/>
              <a:gd name="connsiteY3" fmla="*/ 4151801 h 45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4179" h="4501488">
                <a:moveTo>
                  <a:pt x="200334" y="0"/>
                </a:moveTo>
                <a:lnTo>
                  <a:pt x="7804179" y="1988438"/>
                </a:lnTo>
                <a:lnTo>
                  <a:pt x="7247040" y="4501488"/>
                </a:lnTo>
                <a:lnTo>
                  <a:pt x="0" y="4151801"/>
                </a:lnTo>
                <a:close/>
              </a:path>
            </a:pathLst>
          </a:custGeom>
          <a:gradFill>
            <a:gsLst>
              <a:gs pos="0">
                <a:srgbClr val="2B8FA1"/>
              </a:gs>
              <a:gs pos="100000">
                <a:srgbClr val="00948D"/>
              </a:gs>
            </a:gsLst>
            <a:lin ang="5400000" scaled="1"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620F734-191F-44B7-A6BE-CA48F7090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11" y="5094118"/>
            <a:ext cx="5867400" cy="4662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4A836C67-5913-420C-B6B4-31C5D30A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11" y="3092920"/>
            <a:ext cx="5867400" cy="1936280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FD8A6DD-5D20-4C87-B932-0562C5076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996" y="5795225"/>
            <a:ext cx="2617482" cy="7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2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0">
              <a:srgbClr val="2B8FA1"/>
            </a:gs>
            <a:gs pos="100000">
              <a:srgbClr val="0094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87826BA-F01A-43AF-B47C-660C248BE092}"/>
              </a:ext>
            </a:extLst>
          </p:cNvPr>
          <p:cNvSpPr/>
          <p:nvPr/>
        </p:nvSpPr>
        <p:spPr>
          <a:xfrm rot="668447">
            <a:off x="1085662" y="-953954"/>
            <a:ext cx="11770807" cy="7727691"/>
          </a:xfrm>
          <a:custGeom>
            <a:avLst/>
            <a:gdLst>
              <a:gd name="connsiteX0" fmla="*/ 0 w 11770807"/>
              <a:gd name="connsiteY0" fmla="*/ 2057088 h 7727691"/>
              <a:gd name="connsiteX1" fmla="*/ 10445702 w 11770807"/>
              <a:gd name="connsiteY1" fmla="*/ 0 h 7727691"/>
              <a:gd name="connsiteX2" fmla="*/ 11770807 w 11770807"/>
              <a:gd name="connsiteY2" fmla="*/ 6728764 h 7727691"/>
              <a:gd name="connsiteX3" fmla="*/ 6698345 w 11770807"/>
              <a:gd name="connsiteY3" fmla="*/ 7727691 h 7727691"/>
              <a:gd name="connsiteX4" fmla="*/ 0 w 11770807"/>
              <a:gd name="connsiteY4" fmla="*/ 7727691 h 772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0807" h="7727691">
                <a:moveTo>
                  <a:pt x="0" y="2057088"/>
                </a:moveTo>
                <a:lnTo>
                  <a:pt x="10445702" y="0"/>
                </a:lnTo>
                <a:lnTo>
                  <a:pt x="11770807" y="6728764"/>
                </a:lnTo>
                <a:lnTo>
                  <a:pt x="6698345" y="7727691"/>
                </a:lnTo>
                <a:lnTo>
                  <a:pt x="0" y="7727691"/>
                </a:lnTo>
                <a:close/>
              </a:path>
            </a:pathLst>
          </a:custGeom>
          <a:gradFill flip="none" rotWithShape="1">
            <a:gsLst>
              <a:gs pos="0">
                <a:srgbClr val="3EB2CD"/>
              </a:gs>
              <a:gs pos="100000">
                <a:srgbClr val="00948D"/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562" y="4652727"/>
            <a:ext cx="9685419" cy="4662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B85E554-2070-4049-9F03-0E0DA1DA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562" y="1950099"/>
            <a:ext cx="7481343" cy="2600362"/>
          </a:xfrm>
        </p:spPr>
        <p:txBody>
          <a:bodyPr>
            <a:no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C00DDF1-0954-4668-8086-87F49988A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893" y="725815"/>
            <a:ext cx="4135117" cy="12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141" y="2961649"/>
            <a:ext cx="7426554" cy="46620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B85E554-2070-4049-9F03-0E0DA1DA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137" y="1105440"/>
            <a:ext cx="7420559" cy="1325563"/>
          </a:xfrm>
        </p:spPr>
        <p:txBody>
          <a:bodyPr>
            <a:noAutofit/>
          </a:bodyPr>
          <a:lstStyle>
            <a:lvl1pPr algn="r"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B36D86-EDF4-4331-9B26-FB204C9ABC21}"/>
              </a:ext>
            </a:extLst>
          </p:cNvPr>
          <p:cNvSpPr/>
          <p:nvPr userDrawn="1"/>
        </p:nvSpPr>
        <p:spPr>
          <a:xfrm flipH="1">
            <a:off x="0" y="-1"/>
            <a:ext cx="3685055" cy="6858001"/>
          </a:xfrm>
          <a:custGeom>
            <a:avLst/>
            <a:gdLst>
              <a:gd name="connsiteX0" fmla="*/ 3685055 w 3685055"/>
              <a:gd name="connsiteY0" fmla="*/ 0 h 6858001"/>
              <a:gd name="connsiteX1" fmla="*/ 795524 w 3685055"/>
              <a:gd name="connsiteY1" fmla="*/ 0 h 6858001"/>
              <a:gd name="connsiteX2" fmla="*/ 0 w 3685055"/>
              <a:gd name="connsiteY2" fmla="*/ 6858001 h 6858001"/>
              <a:gd name="connsiteX3" fmla="*/ 3685055 w 3685055"/>
              <a:gd name="connsiteY3" fmla="*/ 6858001 h 6858001"/>
              <a:gd name="connsiteX4" fmla="*/ 3685055 w 3685055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5055" h="6858001">
                <a:moveTo>
                  <a:pt x="3685055" y="0"/>
                </a:moveTo>
                <a:lnTo>
                  <a:pt x="795524" y="0"/>
                </a:lnTo>
                <a:lnTo>
                  <a:pt x="0" y="6858001"/>
                </a:lnTo>
                <a:lnTo>
                  <a:pt x="3685055" y="6858001"/>
                </a:lnTo>
                <a:lnTo>
                  <a:pt x="3685055" y="0"/>
                </a:lnTo>
                <a:close/>
              </a:path>
            </a:pathLst>
          </a:custGeom>
          <a:gradFill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5400000" scaled="1"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Normal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8786"/>
            <a:ext cx="10515600" cy="3728799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150000"/>
              <a:buFont typeface="Calibri" panose="020F0502020204030204" pitchFamily="34" charset="0"/>
              <a:buChar char="›"/>
              <a:defRPr sz="1600" b="0">
                <a:latin typeface="+mn-lt"/>
                <a:cs typeface="Arial" panose="020B0604020202020204" pitchFamily="34" charset="0"/>
              </a:defRPr>
            </a:lvl1pPr>
            <a:lvl2pPr marL="800100" indent="-342900">
              <a:buClr>
                <a:schemeClr val="tx2"/>
              </a:buClr>
              <a:buSzPct val="150000"/>
              <a:buFont typeface="Calibri" panose="020F0502020204030204" pitchFamily="34" charset="0"/>
              <a:buChar char="›"/>
              <a:defRPr b="0">
                <a:latin typeface="+mn-lt"/>
                <a:cs typeface="Arial" panose="020B0604020202020204" pitchFamily="34" charset="0"/>
              </a:defRPr>
            </a:lvl2pPr>
            <a:lvl3pPr marL="1257300" indent="-342900">
              <a:buClr>
                <a:schemeClr val="tx2"/>
              </a:buClr>
              <a:buSzPct val="150000"/>
              <a:buFont typeface="Calibri" panose="020F0502020204030204" pitchFamily="34" charset="0"/>
              <a:buChar char="›"/>
              <a:defRPr b="0">
                <a:latin typeface="+mn-lt"/>
                <a:cs typeface="Arial" panose="020B0604020202020204" pitchFamily="34" charset="0"/>
              </a:defRPr>
            </a:lvl3pPr>
            <a:lvl4pPr marL="1657350" indent="-285750">
              <a:buClr>
                <a:schemeClr val="tx2"/>
              </a:buClr>
              <a:buSzPct val="150000"/>
              <a:buFont typeface="Calibri" panose="020F0502020204030204" pitchFamily="34" charset="0"/>
              <a:buChar char="›"/>
              <a:defRPr b="0">
                <a:latin typeface="+mn-lt"/>
                <a:cs typeface="Arial" panose="020B0604020202020204" pitchFamily="34" charset="0"/>
              </a:defRPr>
            </a:lvl4pPr>
            <a:lvl5pPr marL="2114550" indent="-285750">
              <a:buClr>
                <a:schemeClr val="tx2"/>
              </a:buClr>
              <a:buSzPct val="150000"/>
              <a:buFont typeface="Calibri" panose="020F0502020204030204" pitchFamily="34" charset="0"/>
              <a:buChar char="›"/>
              <a:defRPr b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8EBD9-A78D-4A0A-A768-E3EC3064DC50}"/>
              </a:ext>
            </a:extLst>
          </p:cNvPr>
          <p:cNvSpPr txBox="1"/>
          <p:nvPr userDrawn="1"/>
        </p:nvSpPr>
        <p:spPr>
          <a:xfrm>
            <a:off x="1143000" y="-653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A62AE8A-EFF0-4808-A355-0EDFF5723DBB}"/>
              </a:ext>
            </a:extLst>
          </p:cNvPr>
          <p:cNvSpPr/>
          <p:nvPr userDrawn="1"/>
        </p:nvSpPr>
        <p:spPr>
          <a:xfrm rot="238463" flipH="1">
            <a:off x="-237295" y="-2444"/>
            <a:ext cx="1413792" cy="6884773"/>
          </a:xfrm>
          <a:custGeom>
            <a:avLst/>
            <a:gdLst>
              <a:gd name="connsiteX0" fmla="*/ 1413792 w 1413792"/>
              <a:gd name="connsiteY0" fmla="*/ 43266 h 6884773"/>
              <a:gd name="connsiteX1" fmla="*/ 791065 w 1413792"/>
              <a:gd name="connsiteY1" fmla="*/ 0 h 6884773"/>
              <a:gd name="connsiteX2" fmla="*/ 0 w 1413792"/>
              <a:gd name="connsiteY2" fmla="*/ 6819571 h 6884773"/>
              <a:gd name="connsiteX3" fmla="*/ 938460 w 1413792"/>
              <a:gd name="connsiteY3" fmla="*/ 6884773 h 688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792" h="6884773">
                <a:moveTo>
                  <a:pt x="1413792" y="43266"/>
                </a:moveTo>
                <a:lnTo>
                  <a:pt x="791065" y="0"/>
                </a:lnTo>
                <a:lnTo>
                  <a:pt x="0" y="6819571"/>
                </a:lnTo>
                <a:lnTo>
                  <a:pt x="938460" y="6884773"/>
                </a:lnTo>
                <a:close/>
              </a:path>
            </a:pathLst>
          </a:custGeom>
          <a:gradFill flip="none" rotWithShape="1">
            <a:gsLst>
              <a:gs pos="0">
                <a:srgbClr val="00948D"/>
              </a:gs>
              <a:gs pos="59000">
                <a:srgbClr val="00948D"/>
              </a:gs>
              <a:gs pos="100000">
                <a:srgbClr val="3EB2CD"/>
              </a:gs>
            </a:gsLst>
            <a:lin ang="8100000" scaled="1"/>
            <a:tileRect/>
          </a:gradFill>
          <a:ln w="55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12232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7F7BB9-08D3-45C7-B68B-A96C83E63AD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62220" y="5799015"/>
            <a:ext cx="2737314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5" r:id="rId3"/>
    <p:sldLayoutId id="2147483678" r:id="rId4"/>
    <p:sldLayoutId id="2147483679" r:id="rId5"/>
    <p:sldLayoutId id="2147483681" r:id="rId6"/>
    <p:sldLayoutId id="2147483676" r:id="rId7"/>
    <p:sldLayoutId id="2147483673" r:id="rId8"/>
    <p:sldLayoutId id="2147483662" r:id="rId9"/>
    <p:sldLayoutId id="2147483674" r:id="rId10"/>
    <p:sldLayoutId id="2147483664" r:id="rId11"/>
    <p:sldLayoutId id="2147483665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rgbClr val="0D3359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50000"/>
        <a:buFont typeface="Arial" panose="020B0604020202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50000"/>
        <a:buFont typeface="Arial" panose="020B0604020202020204" pitchFamily="34" charset="0"/>
        <a:buChar char="›"/>
        <a:defRPr sz="2400" b="0" i="0" u="none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50000"/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5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5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3C4AE26-A9BA-4A49-AC5D-2CCFD5298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5911" y="3429000"/>
            <a:ext cx="4199467" cy="1689929"/>
          </a:xfrm>
        </p:spPr>
        <p:txBody>
          <a:bodyPr>
            <a:normAutofit/>
          </a:bodyPr>
          <a:lstStyle/>
          <a:p>
            <a:r>
              <a:rPr lang="ru-RU" dirty="0"/>
              <a:t>Дэвид Эллис</a:t>
            </a:r>
          </a:p>
          <a:p>
            <a:r>
              <a:rPr lang="ru-RU" dirty="0"/>
              <a:t>Эксперт по прогрессивным стадам.</a:t>
            </a:r>
          </a:p>
          <a:p>
            <a:r>
              <a:rPr lang="ru-RU" dirty="0"/>
              <a:t>Европа, Россия и Азия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810C7-B21B-4E8C-A55F-96BB3CAB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70843"/>
            <a:ext cx="5191432" cy="4148086"/>
          </a:xfrm>
        </p:spPr>
        <p:txBody>
          <a:bodyPr/>
          <a:lstStyle/>
          <a:p>
            <a:br>
              <a:rPr lang="en-GB" sz="4800" dirty="0"/>
            </a:br>
            <a:r>
              <a:rPr lang="ru-RU" sz="4400" dirty="0"/>
              <a:t>Управление коровами переходного периода для достижения успеха в воспроизводстве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132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D4BD9F-9270-6EE1-88F6-25E16D3F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563" y="1950099"/>
            <a:ext cx="6869738" cy="2600362"/>
          </a:xfrm>
        </p:spPr>
        <p:txBody>
          <a:bodyPr/>
          <a:lstStyle/>
          <a:p>
            <a:r>
              <a:rPr lang="ru-RU" sz="4800" dirty="0"/>
              <a:t>Освоение технологий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FBF50-5AA6-EBE8-2BDE-E43EC02AE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891" y="764427"/>
            <a:ext cx="2547034" cy="4190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7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9E8D-FB60-F91D-64EE-BE958914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Системы активности для отслеживание состояния здоровья и воспроизводства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23FE-3B6B-B663-E739-524AB684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7191375" cy="488786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Обнаружение охоты с уменьшенным использованием гормонов</a:t>
            </a:r>
            <a:r>
              <a:rPr lang="en-GB" sz="2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Сведите к минимуму перемещений с коров</a:t>
            </a:r>
            <a:r>
              <a:rPr lang="en-GB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Давление со стороны потребителей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Отслеживание состояния здоровья коров в начале лактации</a:t>
            </a:r>
            <a:r>
              <a:rPr lang="en-GB" sz="28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Активность и руминация всегда снижаются до появления клинических признаков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Управление группами</a:t>
            </a:r>
            <a:r>
              <a:rPr lang="en-GB" sz="2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/>
              <a:t>Следите за изменениями рациона и режимами кормления</a:t>
            </a:r>
            <a:r>
              <a:rPr lang="en-GB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Потребление сухого вещества и упитанность связаны с жеванием жвачки и временем кормления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678FE-6AA3-C049-7142-22A00730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4" y="2300652"/>
            <a:ext cx="4507475" cy="2676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82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9E8D-FB60-F91D-64EE-BE958914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37"/>
            <a:ext cx="10515600" cy="559837"/>
          </a:xfrm>
        </p:spPr>
        <p:txBody>
          <a:bodyPr>
            <a:normAutofit/>
          </a:bodyPr>
          <a:lstStyle/>
          <a:p>
            <a:r>
              <a:rPr lang="ru-RU" sz="3200" dirty="0"/>
              <a:t>Снижение потребления гормонов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23FE-3B6B-B663-E739-524AB684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957" y="1223318"/>
            <a:ext cx="6314302" cy="517748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Как известно в США средний показатель уровня стельности &gt;40%.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Давление со стороны потребителей</a:t>
            </a:r>
            <a:r>
              <a:rPr lang="en-GB" sz="2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Системы активности становятся все популярнее</a:t>
            </a:r>
            <a:r>
              <a:rPr lang="en-GB" sz="2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Активность и руминация всегда находятся на первом месте</a:t>
            </a:r>
            <a:r>
              <a:rPr lang="en-GB" sz="2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Поддержание здоровья коров, особенно в начале лактации</a:t>
            </a:r>
            <a:r>
              <a:rPr lang="en-GB" sz="2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Потребление сухого вещества и упитанность жизненно важны, поэтому управление кормлением очень важно</a:t>
            </a:r>
            <a:r>
              <a:rPr lang="en-GB" sz="2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Оплодотворяемость по 1му осеменению всегда является лучшим индикатором</a:t>
            </a:r>
            <a:r>
              <a:rPr lang="en-GB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3F536-C366-12ED-3A07-4C661403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89" y="222421"/>
            <a:ext cx="4154906" cy="6370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2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9514-C036-5690-4DC6-46C7236A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871"/>
            <a:ext cx="3932237" cy="1600200"/>
          </a:xfrm>
        </p:spPr>
        <p:txBody>
          <a:bodyPr>
            <a:normAutofit/>
          </a:bodyPr>
          <a:lstStyle/>
          <a:p>
            <a:r>
              <a:rPr lang="ru-RU" sz="3600" dirty="0"/>
              <a:t>Важность анализа данных</a:t>
            </a:r>
            <a:r>
              <a:rPr lang="en-GB" sz="36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E1B6-F301-AFAE-B39C-88CAE205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402" y="672804"/>
            <a:ext cx="6596598" cy="460914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Менеджеры всех прогрессивных стад осознают огромную важность анализа данных</a:t>
            </a:r>
            <a:r>
              <a:rPr lang="en-GB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Доступ к данным ферм</a:t>
            </a:r>
            <a:r>
              <a:rPr lang="en-GB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Анализ оплодотворяемости и стельности, - это только часть вопроса</a:t>
            </a:r>
            <a:r>
              <a:rPr lang="en-GB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Записывайте каждое событие в карточку коровы</a:t>
            </a:r>
            <a:r>
              <a:rPr lang="en-GB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Целью является сокращение использования антибиотиков и гормонов</a:t>
            </a:r>
            <a:r>
              <a:rPr lang="en-GB" sz="2800" dirty="0"/>
              <a:t>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E1BB20-7B51-BBE0-8FD8-CD235E4F4895}"/>
              </a:ext>
            </a:extLst>
          </p:cNvPr>
          <p:cNvGrpSpPr/>
          <p:nvPr/>
        </p:nvGrpSpPr>
        <p:grpSpPr>
          <a:xfrm>
            <a:off x="341370" y="3849364"/>
            <a:ext cx="5450819" cy="2590765"/>
            <a:chOff x="1599875" y="1374694"/>
            <a:chExt cx="9631873" cy="4527320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9B2CE73-CF80-D7C5-28B2-5A8906456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4823" y="1598638"/>
              <a:ext cx="4881349" cy="3134309"/>
            </a:xfrm>
            <a:prstGeom prst="rect">
              <a:avLst/>
            </a:prstGeom>
          </p:spPr>
        </p:pic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A51FD83-8BE2-674A-20C0-24EAAA72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6262" y="4732947"/>
              <a:ext cx="591625" cy="1052304"/>
            </a:xfrm>
            <a:prstGeom prst="rect">
              <a:avLst/>
            </a:prstGeom>
          </p:spPr>
        </p:pic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268C177-1E52-21CA-12C5-E9C6A25BF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7888" y="3616658"/>
              <a:ext cx="1480782" cy="2195890"/>
            </a:xfrm>
            <a:prstGeom prst="rect">
              <a:avLst/>
            </a:prstGeom>
          </p:spPr>
        </p:pic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A7E260D-427B-EA7A-DD91-8F21FBF90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3454" y="3455756"/>
              <a:ext cx="3182284" cy="2046580"/>
            </a:xfrm>
            <a:prstGeom prst="rect">
              <a:avLst/>
            </a:prstGeom>
          </p:spPr>
        </p:pic>
        <p:pic>
          <p:nvPicPr>
            <p:cNvPr id="16" name="Picture 1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67D6CDD1-AE58-2D43-5C07-1B5297D03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9875" y="1374694"/>
              <a:ext cx="9631873" cy="4527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0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D22A03-1987-1E36-807B-B72D60AAF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265" y="974842"/>
            <a:ext cx="5613971" cy="4172077"/>
          </a:xfrm>
        </p:spPr>
        <p:txBody>
          <a:bodyPr/>
          <a:lstStyle/>
          <a:p>
            <a:r>
              <a:rPr lang="ru-RU" sz="2400" b="1" dirty="0"/>
              <a:t>Последовательность</a:t>
            </a:r>
          </a:p>
          <a:p>
            <a:r>
              <a:rPr lang="ru-RU" sz="2400" dirty="0"/>
              <a:t>Ограничение передвижений по боксам</a:t>
            </a:r>
          </a:p>
          <a:p>
            <a:r>
              <a:rPr lang="ru-RU" sz="2400" dirty="0"/>
              <a:t>Размещение животных по боксам</a:t>
            </a:r>
            <a:endParaRPr lang="en-US" sz="2400" dirty="0"/>
          </a:p>
          <a:p>
            <a:pPr lvl="1"/>
            <a:r>
              <a:rPr lang="ru-RU" dirty="0"/>
              <a:t>Рацион</a:t>
            </a:r>
            <a:r>
              <a:rPr lang="en-US" dirty="0"/>
              <a:t> </a:t>
            </a:r>
          </a:p>
          <a:p>
            <a:pPr lvl="2"/>
            <a:r>
              <a:rPr lang="ru-RU" dirty="0"/>
              <a:t>Избегайте частой смены рациона</a:t>
            </a:r>
          </a:p>
          <a:p>
            <a:pPr lvl="2"/>
            <a:r>
              <a:rPr lang="ru-RU" dirty="0"/>
              <a:t>Минимизация сортировки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7143-2927-17DA-D169-7A235871B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9637" y="1156281"/>
            <a:ext cx="6746697" cy="301850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Помещения</a:t>
            </a:r>
            <a:endParaRPr lang="en-US" b="1" dirty="0"/>
          </a:p>
          <a:p>
            <a:pPr lvl="1"/>
            <a:r>
              <a:rPr lang="ru-RU" dirty="0"/>
              <a:t>Телки и коровы раздельно</a:t>
            </a:r>
          </a:p>
          <a:p>
            <a:pPr lvl="1"/>
            <a:r>
              <a:rPr lang="ru-RU" dirty="0"/>
              <a:t>Коровы 21 день после отела - отдельный бокс, отдельный бокс где телки 28 дней после отела.</a:t>
            </a:r>
            <a:endParaRPr lang="en-US" sz="2800" dirty="0"/>
          </a:p>
          <a:p>
            <a:pPr lvl="1"/>
            <a:r>
              <a:rPr lang="ru-RU" dirty="0"/>
              <a:t>Боксы с переходными животными рядом с боксами с новотельными животными.</a:t>
            </a:r>
            <a:endParaRPr lang="en-GB" dirty="0"/>
          </a:p>
          <a:p>
            <a:r>
              <a:rPr lang="ru-RU" b="1" dirty="0"/>
              <a:t>Тепловой стресс при переходе </a:t>
            </a:r>
            <a:r>
              <a:rPr lang="ru-RU" dirty="0"/>
              <a:t>косвенно снижает последующую фертильность и продуктивность в период лактации.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CE4E9-6572-C703-09C5-A3DF6C7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51" y="-359595"/>
            <a:ext cx="10586884" cy="1690690"/>
          </a:xfrm>
        </p:spPr>
        <p:txBody>
          <a:bodyPr>
            <a:normAutofit/>
          </a:bodyPr>
          <a:lstStyle/>
          <a:p>
            <a:r>
              <a:rPr lang="ru-RU" sz="3600" dirty="0"/>
              <a:t>Что еще влияет на переходный период</a:t>
            </a:r>
            <a:r>
              <a:rPr lang="en-GB" sz="3600" dirty="0"/>
              <a:t>?</a:t>
            </a:r>
            <a:endParaRPr lang="en-US" sz="3600" dirty="0"/>
          </a:p>
        </p:txBody>
      </p:sp>
      <p:pic>
        <p:nvPicPr>
          <p:cNvPr id="5" name="Picture 4" descr="A pile of hay&#10;&#10;Description generated with very high confidence">
            <a:extLst>
              <a:ext uri="{FF2B5EF4-FFF2-40B4-BE49-F238E27FC236}">
                <a16:creationId xmlns:a16="http://schemas.microsoft.com/office/drawing/2014/main" id="{00ABBEC9-75C9-DE36-FA19-BA85E26CDB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57442" y="3934152"/>
            <a:ext cx="2909225" cy="2938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4C36BB-2C9F-FB66-8AB7-25AC1E13A7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84" y="4360149"/>
            <a:ext cx="5705472" cy="2363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7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FCE5-D266-15C2-1D29-D0371E92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08"/>
            <a:ext cx="10515600" cy="969529"/>
          </a:xfrm>
        </p:spPr>
        <p:txBody>
          <a:bodyPr>
            <a:normAutofit/>
          </a:bodyPr>
          <a:lstStyle/>
          <a:p>
            <a:r>
              <a:rPr lang="ru-RU" sz="3200" dirty="0"/>
              <a:t>Цели переходного периода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32250-C90B-5D3F-A7BA-93291239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682" y="1198605"/>
            <a:ext cx="5070390" cy="496271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Далеко/ Крупным планом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Переезжайте еженедельно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Минимум 21 день в закрытом загоне, 28 дней для телок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НЕ перегружайте боксы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Переходные боксы рядом с новотельными боксами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Телок и коров содержать отдельно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Эффекты социального взаимодействия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Переходное время для рубца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15D33-4AE5-831D-2498-3F027D92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688" y="1309817"/>
            <a:ext cx="5070389" cy="3983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4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FA2E7-0BE3-4726-BD65-2FCE03481174}"/>
              </a:ext>
            </a:extLst>
          </p:cNvPr>
          <p:cNvSpPr txBox="1"/>
          <p:nvPr/>
        </p:nvSpPr>
        <p:spPr>
          <a:xfrm>
            <a:off x="1344706" y="806824"/>
            <a:ext cx="9488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 dirty="0"/>
              <a:t>Thank You</a:t>
            </a:r>
          </a:p>
          <a:p>
            <a:pPr algn="l"/>
            <a:endParaRPr lang="en-GB" sz="6000" b="1" dirty="0"/>
          </a:p>
          <a:p>
            <a:pPr algn="l"/>
            <a:r>
              <a:rPr lang="en-GB" sz="6000" b="1" dirty="0"/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6166F-2C80-0DAA-9439-4ACE258FAA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908"/>
            <a:ext cx="12192000" cy="69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61515-697E-07BA-04A1-816A62B084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82474"/>
            <a:ext cx="2933700" cy="2823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DFABA-5868-5441-5284-114428B4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45"/>
            <a:ext cx="10515600" cy="1515146"/>
          </a:xfrm>
        </p:spPr>
        <p:txBody>
          <a:bodyPr>
            <a:normAutofit/>
          </a:bodyPr>
          <a:lstStyle/>
          <a:p>
            <a:r>
              <a:rPr lang="ru-RU" sz="3600" dirty="0"/>
              <a:t>Что такое переходный период</a:t>
            </a:r>
            <a:r>
              <a:rPr lang="en-GB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47DD-0406-B6AA-1507-0EA88764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01" y="1375352"/>
            <a:ext cx="10776773" cy="372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0" i="0" dirty="0">
                <a:solidFill>
                  <a:srgbClr val="1C1D1E"/>
                </a:solidFill>
                <a:effectLst/>
              </a:rPr>
              <a:t>***</a:t>
            </a:r>
            <a:r>
              <a:rPr lang="ru-RU" sz="2800" dirty="0">
                <a:solidFill>
                  <a:srgbClr val="1C1D1E"/>
                </a:solidFill>
              </a:rPr>
              <a:t>30 дней до и после отела</a:t>
            </a:r>
            <a:r>
              <a:rPr lang="en-GB" sz="2800" b="0" i="0" dirty="0">
                <a:solidFill>
                  <a:srgbClr val="1C1D1E"/>
                </a:solidFill>
                <a:effectLst/>
              </a:rPr>
              <a:t>.***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1C1D1E"/>
                </a:solidFill>
              </a:rPr>
              <a:t>Распространенные расстройства переходного периода</a:t>
            </a:r>
            <a:r>
              <a:rPr lang="en-GB" sz="2800" b="0" i="0" dirty="0">
                <a:solidFill>
                  <a:srgbClr val="1C1D1E"/>
                </a:solidFill>
                <a:effectLst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D1E"/>
                </a:solidFill>
              </a:rPr>
              <a:t>Молочная лихорадка (</a:t>
            </a:r>
            <a:r>
              <a:rPr lang="en-US" dirty="0">
                <a:solidFill>
                  <a:srgbClr val="1C1D1E"/>
                </a:solidFill>
              </a:rPr>
              <a:t>MF</a:t>
            </a:r>
            <a:r>
              <a:rPr lang="ru-RU" dirty="0">
                <a:solidFill>
                  <a:srgbClr val="1C1D1E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D1E"/>
                </a:solidFill>
              </a:rPr>
              <a:t>Задержка плаценты</a:t>
            </a:r>
            <a:r>
              <a:rPr lang="en-GB" dirty="0">
                <a:solidFill>
                  <a:srgbClr val="1C1D1E"/>
                </a:solidFill>
              </a:rPr>
              <a:t>(RP)</a:t>
            </a:r>
            <a:endParaRPr lang="en-GB" b="0" i="0" dirty="0">
              <a:solidFill>
                <a:srgbClr val="1C1D1E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D1E"/>
                </a:solidFill>
              </a:rPr>
              <a:t>Кетоз</a:t>
            </a:r>
            <a:r>
              <a:rPr lang="en-GB" b="0" i="0" dirty="0">
                <a:solidFill>
                  <a:srgbClr val="1C1D1E"/>
                </a:solidFill>
                <a:effectLst/>
              </a:rPr>
              <a:t>/NEB (KET)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D1E"/>
                </a:solidFill>
              </a:rPr>
              <a:t>Мастит</a:t>
            </a:r>
            <a:r>
              <a:rPr lang="en-GB" dirty="0">
                <a:solidFill>
                  <a:srgbClr val="1C1D1E"/>
                </a:solidFill>
              </a:rPr>
              <a:t>/ SCC (MAS)</a:t>
            </a:r>
            <a:endParaRPr lang="en-GB" b="0" i="0" dirty="0">
              <a:solidFill>
                <a:srgbClr val="1C1D1E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D1E"/>
                </a:solidFill>
              </a:rPr>
              <a:t>Метрит</a:t>
            </a:r>
            <a:r>
              <a:rPr lang="en-GB" b="0" i="0" dirty="0">
                <a:solidFill>
                  <a:srgbClr val="1C1D1E"/>
                </a:solidFill>
                <a:effectLst/>
              </a:rPr>
              <a:t> (MET)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D1E"/>
                </a:solidFill>
              </a:rPr>
              <a:t>Смещенный сычуг</a:t>
            </a:r>
            <a:r>
              <a:rPr lang="en-GB" dirty="0">
                <a:solidFill>
                  <a:srgbClr val="1C1D1E"/>
                </a:solidFill>
              </a:rPr>
              <a:t>(LDA)</a:t>
            </a:r>
            <a:r>
              <a:rPr lang="en-GB" b="0" i="0" dirty="0">
                <a:solidFill>
                  <a:srgbClr val="1C1D1E"/>
                </a:solidFill>
                <a:effectLst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D1E"/>
                </a:solidFill>
              </a:rPr>
              <a:t>Хромота</a:t>
            </a:r>
            <a:r>
              <a:rPr lang="en-GB" b="0" i="0" dirty="0">
                <a:solidFill>
                  <a:srgbClr val="1C1D1E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ru-RU" sz="2000" dirty="0"/>
              <a:t>80-</a:t>
            </a:r>
            <a:r>
              <a:rPr lang="en-GB" sz="2000" dirty="0"/>
              <a:t>90</a:t>
            </a:r>
            <a:r>
              <a:rPr lang="ru-RU" sz="2000" dirty="0"/>
              <a:t>% любых потенциальных проблем со здоровьем находятся в течение первых 30 дней в лактации</a:t>
            </a:r>
            <a:r>
              <a:rPr lang="en-GB" sz="3200" b="1" dirty="0">
                <a:solidFill>
                  <a:srgbClr val="FF0000"/>
                </a:solidFill>
              </a:rPr>
              <a:t>    </a:t>
            </a:r>
            <a:r>
              <a:rPr lang="ru-RU" sz="3200" b="1" dirty="0">
                <a:solidFill>
                  <a:srgbClr val="FF0000"/>
                </a:solidFill>
              </a:rPr>
              <a:t>Все это снижает последующую фертильность!</a:t>
            </a:r>
            <a:endParaRPr lang="en-GB" sz="3200" b="1" i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EA27A-EF82-70BF-BD0A-93699BC8C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700" y="1478034"/>
            <a:ext cx="3315865" cy="2605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6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F1B4-3B17-4160-A14B-5B7A1236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50414"/>
            <a:ext cx="5778356" cy="44965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Максимизация пиковых надоев молока</a:t>
            </a:r>
            <a:r>
              <a:rPr lang="en-GB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Содержание коров &lt;60 дн. в лактации</a:t>
            </a:r>
            <a:r>
              <a:rPr lang="en-GB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/>
              <a:t>Низкие потери во время отела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Отсутствие случаев мастита</a:t>
            </a:r>
            <a:r>
              <a:rPr lang="en-GB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/>
              <a:t>Низкий показатель содержания соматических клеток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Никаких дополнительных оздоровительных процедур после отела</a:t>
            </a:r>
            <a:r>
              <a:rPr lang="en-GB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/>
              <a:t>Никакой хромоты</a:t>
            </a:r>
            <a:r>
              <a:rPr lang="en-GB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Оптимизация потребления кормов в сухом веществе</a:t>
            </a:r>
            <a:r>
              <a:rPr lang="en-GB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/>
              <a:t>Минимизация потери упитанности</a:t>
            </a:r>
            <a:r>
              <a:rPr lang="en-GB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Стать стельной в 150 дней лактации</a:t>
            </a:r>
            <a:r>
              <a:rPr lang="en-GB" sz="24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C9943-E08E-D8DC-602B-BBB8DB52C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4078" y="1699218"/>
            <a:ext cx="5181600" cy="378196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AB168-4359-499E-B60E-8141B805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65" y="147484"/>
            <a:ext cx="10515600" cy="1102930"/>
          </a:xfrm>
        </p:spPr>
        <p:txBody>
          <a:bodyPr>
            <a:normAutofit/>
          </a:bodyPr>
          <a:lstStyle/>
          <a:p>
            <a:r>
              <a:rPr lang="ru-RU" sz="3600" dirty="0"/>
              <a:t>Цели успешного перехода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E3721-853B-1676-0CCB-61500599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98" y="565385"/>
            <a:ext cx="5455902" cy="5204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6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CDC9C-5D6F-19E2-9070-864B4A8DF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3458498" cy="37819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Цель - сокращение этих потерь</a:t>
            </a:r>
            <a:r>
              <a:rPr lang="en-GB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Свяжите эти потери с ситуацией на ферме</a:t>
            </a:r>
            <a:r>
              <a:rPr lang="en-GB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Управление переходным периодом оказывает непосредственное влияние</a:t>
            </a:r>
            <a:r>
              <a:rPr lang="en-GB" sz="24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48523-7E0A-8D73-8136-8824E8E6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419736" cy="1305596"/>
          </a:xfrm>
        </p:spPr>
        <p:txBody>
          <a:bodyPr>
            <a:normAutofit/>
          </a:bodyPr>
          <a:lstStyle/>
          <a:p>
            <a:r>
              <a:rPr lang="ru-RU" sz="3600" dirty="0"/>
              <a:t>Минимизируйте потери в начале лактации</a:t>
            </a:r>
            <a:r>
              <a:rPr lang="en-GB" sz="3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57780-AD40-6D27-C784-3F1D164DD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3" r="53920"/>
          <a:stretch/>
        </p:blipFill>
        <p:spPr>
          <a:xfrm>
            <a:off x="4296698" y="1205206"/>
            <a:ext cx="7649496" cy="4625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5EEB61-AC7A-273B-DE7A-8ECEC83A3D1A}"/>
              </a:ext>
            </a:extLst>
          </p:cNvPr>
          <p:cNvSpPr/>
          <p:nvPr/>
        </p:nvSpPr>
        <p:spPr>
          <a:xfrm>
            <a:off x="5319253" y="1305598"/>
            <a:ext cx="609600" cy="40136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0DB3-06B8-CE77-106E-12F9E970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Роль физического состояния упитанности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0E3F-46BB-07D7-493F-2F2D215B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1353800" cy="412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Показатель упитанности (BCS) является важным показателем того, насколько хорошо коровы проходят переходный период.</a:t>
            </a:r>
          </a:p>
          <a:p>
            <a:pPr marL="0" indent="0">
              <a:buNone/>
            </a:pPr>
            <a:r>
              <a:rPr lang="ru-RU" sz="2800" dirty="0"/>
              <a:t>Нужно сохранять показатель упитанности при переходе на сухостой</a:t>
            </a:r>
            <a:r>
              <a:rPr lang="en-GB" sz="2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800" dirty="0"/>
              <a:t>Потеря более 1.0 балла упитанности от отела до 1-го осеменения будет иметь больший </a:t>
            </a:r>
            <a:r>
              <a:rPr lang="en-US" sz="2800" dirty="0"/>
              <a:t>NEB (</a:t>
            </a:r>
            <a:r>
              <a:rPr lang="ru-RU" sz="2800" dirty="0"/>
              <a:t>НБЭ - негативный баланс энергии).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6" name="Content Placeholder 3" descr="A black cow&#10;&#10;Description generated with high confidence">
            <a:extLst>
              <a:ext uri="{FF2B5EF4-FFF2-40B4-BE49-F238E27FC236}">
                <a16:creationId xmlns:a16="http://schemas.microsoft.com/office/drawing/2014/main" id="{06A1DCEB-5485-B02B-974B-D7FD24F194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39819" y="4165525"/>
            <a:ext cx="2781300" cy="2451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3000F-00A3-FB7B-EC58-0D5CEE69BE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154" y="4000499"/>
            <a:ext cx="2806356" cy="2781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6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09107-0BF2-E6FB-6650-E0251604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877" y="1102790"/>
            <a:ext cx="4314825" cy="492587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Коровы с избыточной упитанностью имеют более низкий суточный DMI%BW в сухостойный период</a:t>
            </a:r>
            <a:r>
              <a:rPr lang="en-GB" sz="2800" dirty="0"/>
              <a:t>.</a:t>
            </a:r>
          </a:p>
          <a:p>
            <a:r>
              <a:rPr lang="ru-RU" dirty="0"/>
              <a:t>Низкий DMI у предотёльных коров даёт больше случаев заболевания 2x SCK-2.9x Метритами</a:t>
            </a:r>
            <a:endParaRPr lang="en-GB" sz="2800" dirty="0"/>
          </a:p>
          <a:p>
            <a:r>
              <a:rPr lang="ru-RU" dirty="0"/>
              <a:t>Коровы, у которых не снизился </a:t>
            </a:r>
            <a:r>
              <a:rPr lang="en-US" dirty="0"/>
              <a:t>DMI</a:t>
            </a:r>
            <a:r>
              <a:rPr lang="ru-RU" dirty="0"/>
              <a:t>, не болеют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18BA8-FA19-6F8C-B2BE-A5E18595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-817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Уровень упитанности и потребление сухого вещества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123C0-841E-58C0-B756-63302679F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41" y="580983"/>
            <a:ext cx="5309419" cy="3357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C5DBF-1138-42FE-E147-BEF7B2FA7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702" y="3713429"/>
            <a:ext cx="4200008" cy="3004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2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E679-6D4F-56ED-280C-9E6B297B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Пик надоев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9A6B5-B5AC-FD04-957E-5A972656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8" y="1451500"/>
            <a:ext cx="11604763" cy="3430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DB644F-13B8-3DBC-50C4-A139E28BE601}"/>
              </a:ext>
            </a:extLst>
          </p:cNvPr>
          <p:cNvSpPr/>
          <p:nvPr/>
        </p:nvSpPr>
        <p:spPr>
          <a:xfrm>
            <a:off x="3238500" y="2777062"/>
            <a:ext cx="8496300" cy="509481"/>
          </a:xfrm>
          <a:prstGeom prst="rect">
            <a:avLst/>
          </a:prstGeom>
          <a:noFill/>
          <a:ln w="38100">
            <a:solidFill>
              <a:srgbClr val="FF4C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51B72-2DBA-C581-013A-632A2F65218C}"/>
              </a:ext>
            </a:extLst>
          </p:cNvPr>
          <p:cNvSpPr txBox="1"/>
          <p:nvPr/>
        </p:nvSpPr>
        <p:spPr>
          <a:xfrm>
            <a:off x="1171574" y="5199193"/>
            <a:ext cx="83915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Каждый литр увеличенной молочной продуктивности на пике равен дополнительным 500-700 литрам молока в течение лактации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9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E2EC-C4C2-459A-7ED0-1E81B191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2" y="0"/>
            <a:ext cx="10562968" cy="741406"/>
          </a:xfrm>
        </p:spPr>
        <p:txBody>
          <a:bodyPr>
            <a:normAutofit/>
          </a:bodyPr>
          <a:lstStyle/>
          <a:p>
            <a:r>
              <a:rPr lang="ru-RU" sz="3200" dirty="0"/>
              <a:t>Потери стельностей</a:t>
            </a:r>
            <a:r>
              <a:rPr lang="en-GB" sz="32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E4A0E-9D2E-B1B3-88BC-6E86DCB52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104" y="1042738"/>
            <a:ext cx="4455695" cy="456484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56789-8D47-8F64-1463-C95396FA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75" y="741406"/>
            <a:ext cx="11578281" cy="5856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5A25-CA95-431E-A413-C54760BF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90" y="108155"/>
            <a:ext cx="10732713" cy="1138926"/>
          </a:xfrm>
        </p:spPr>
        <p:txBody>
          <a:bodyPr>
            <a:normAutofit/>
          </a:bodyPr>
          <a:lstStyle/>
          <a:p>
            <a:r>
              <a:rPr lang="ru-RU" sz="3600" dirty="0"/>
              <a:t>Оценка данных репродуктивного успеха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3E7AD-9401-4801-A37F-62A8A5A4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393" y="1513577"/>
            <a:ext cx="4923454" cy="409400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Сравнение стада</a:t>
            </a:r>
            <a:r>
              <a:rPr lang="en-GB" sz="2800" dirty="0"/>
              <a:t>: </a:t>
            </a:r>
            <a:r>
              <a:rPr lang="ru-RU" sz="2800" dirty="0"/>
              <a:t>Тот же </a:t>
            </a:r>
            <a:r>
              <a:rPr lang="en-GB" sz="2800" dirty="0"/>
              <a:t>VWP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Какое стадо имеет наибольший успех в переходный период</a:t>
            </a:r>
            <a:r>
              <a:rPr lang="en-GB" sz="24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Почему это хороший показатель Перехода?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Уровень стельностей по первому осеменению</a:t>
            </a:r>
            <a:r>
              <a:rPr lang="en-US" sz="2800" dirty="0"/>
              <a:t> </a:t>
            </a:r>
            <a:r>
              <a:rPr lang="ru-RU" sz="2800" dirty="0"/>
              <a:t>является лучшим индикатором состояния переходного периода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05A5-7209-FA87-2232-A0E8F4DF7F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" y="1429827"/>
            <a:ext cx="6168367" cy="2268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0F310-5B73-7F94-109C-065208B0EB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0" y="3881534"/>
            <a:ext cx="6168365" cy="2164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718A22-9172-EB0B-6690-97139F81C92A}"/>
              </a:ext>
            </a:extLst>
          </p:cNvPr>
          <p:cNvSpPr txBox="1"/>
          <p:nvPr/>
        </p:nvSpPr>
        <p:spPr>
          <a:xfrm>
            <a:off x="6096000" y="1513577"/>
            <a:ext cx="9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Herd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8BCBE-E4DE-9433-B9DE-93FD9F54AAC3}"/>
              </a:ext>
            </a:extLst>
          </p:cNvPr>
          <p:cNvSpPr txBox="1"/>
          <p:nvPr/>
        </p:nvSpPr>
        <p:spPr>
          <a:xfrm>
            <a:off x="6096000" y="3881534"/>
            <a:ext cx="89573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Herd 2</a:t>
            </a:r>
          </a:p>
        </p:txBody>
      </p:sp>
    </p:spTree>
    <p:extLst>
      <p:ext uri="{BB962C8B-B14F-4D97-AF65-F5344CB8AC3E}">
        <p14:creationId xmlns:p14="http://schemas.microsoft.com/office/powerpoint/2010/main" val="22669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/object&gt;&lt;object type=&quot;8&quot; unique_id=&quot;1001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00958E"/>
      </a:dk2>
      <a:lt2>
        <a:srgbClr val="FFFFFF"/>
      </a:lt2>
      <a:accent1>
        <a:srgbClr val="00958F"/>
      </a:accent1>
      <a:accent2>
        <a:srgbClr val="2B8FA1"/>
      </a:accent2>
      <a:accent3>
        <a:srgbClr val="3EB2CD"/>
      </a:accent3>
      <a:accent4>
        <a:srgbClr val="0D3359"/>
      </a:accent4>
      <a:accent5>
        <a:srgbClr val="442356"/>
      </a:accent5>
      <a:accent6>
        <a:srgbClr val="7F1815"/>
      </a:accent6>
      <a:hlink>
        <a:srgbClr val="000000"/>
      </a:hlink>
      <a:folHlink>
        <a:srgbClr val="000000"/>
      </a:folHlink>
    </a:clrScheme>
    <a:fontScheme name="Custom 2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E5A80C-86C1-466A-97B6-9D6381FBD12E}">
  <we:reference id="wa200000729" version="3.6.75.0" store="en-US" storeType="OMEX"/>
  <we:alternateReferences>
    <we:reference id="WA200000729" version="3.6.75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6418</TotalTime>
  <Words>669</Words>
  <Application>Microsoft Office PowerPoint</Application>
  <PresentationFormat>Широкоэкранный</PresentationFormat>
  <Paragraphs>115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 Light</vt:lpstr>
      <vt:lpstr>Segoe UI Semibold</vt:lpstr>
      <vt:lpstr>Office Theme</vt:lpstr>
      <vt:lpstr> Управление коровами переходного периода для достижения успеха в воспроизводстве</vt:lpstr>
      <vt:lpstr>Что такое переходный период?</vt:lpstr>
      <vt:lpstr>Цели успешного перехода</vt:lpstr>
      <vt:lpstr>Минимизируйте потери в начале лактации </vt:lpstr>
      <vt:lpstr>Роль физического состояния упитанности</vt:lpstr>
      <vt:lpstr>Уровень упитанности и потребление сухого вещества</vt:lpstr>
      <vt:lpstr>Пик надоев</vt:lpstr>
      <vt:lpstr>Потери стельностей:</vt:lpstr>
      <vt:lpstr>Оценка данных репродуктивного успеха</vt:lpstr>
      <vt:lpstr>Освоение технологий</vt:lpstr>
      <vt:lpstr>Системы активности для отслеживание состояния здоровья и воспроизводства</vt:lpstr>
      <vt:lpstr>Снижение потребления гормонов:</vt:lpstr>
      <vt:lpstr>Важность анализа данных:</vt:lpstr>
      <vt:lpstr>Что еще влияет на переходный период?</vt:lpstr>
      <vt:lpstr>Цели переходного периода: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Handy</dc:creator>
  <cp:lastModifiedBy>Пользователь</cp:lastModifiedBy>
  <cp:revision>212</cp:revision>
  <dcterms:created xsi:type="dcterms:W3CDTF">2016-12-08T16:25:00Z</dcterms:created>
  <dcterms:modified xsi:type="dcterms:W3CDTF">2024-07-04T10:48:52Z</dcterms:modified>
</cp:coreProperties>
</file>