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8" r:id="rId2"/>
    <p:sldId id="266" r:id="rId3"/>
    <p:sldId id="305" r:id="rId4"/>
    <p:sldId id="312" r:id="rId5"/>
    <p:sldId id="313" r:id="rId6"/>
    <p:sldId id="307" r:id="rId7"/>
    <p:sldId id="306" r:id="rId8"/>
    <p:sldId id="316" r:id="rId9"/>
    <p:sldId id="317" r:id="rId10"/>
    <p:sldId id="318" r:id="rId11"/>
    <p:sldId id="319" r:id="rId12"/>
    <p:sldId id="314" r:id="rId13"/>
    <p:sldId id="322" r:id="rId14"/>
    <p:sldId id="308" r:id="rId15"/>
    <p:sldId id="321" r:id="rId16"/>
    <p:sldId id="320" r:id="rId17"/>
    <p:sldId id="309" r:id="rId18"/>
    <p:sldId id="310" r:id="rId19"/>
    <p:sldId id="30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7" autoAdjust="0"/>
    <p:restoredTop sz="94708" autoAdjust="0"/>
  </p:normalViewPr>
  <p:slideViewPr>
    <p:cSldViewPr>
      <p:cViewPr>
        <p:scale>
          <a:sx n="93" d="100"/>
          <a:sy n="93" d="100"/>
        </p:scale>
        <p:origin x="-1234" y="3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OFFICIAL USE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51ED4-80FD-4227-92CE-2E0D634B8B33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WWW.EBRD.COM/KNOWHOW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D7CC3-5BCF-489E-AFD7-F25FC4054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OFFICIAL USE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CC50C-9CDF-4617-A7D4-7C17CE6A54CB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WWW.EBRD.COM/KNOWHOW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2B25D-AF7D-4FDD-8706-B4B4940ED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37803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2B25D-AF7D-4FDD-8706-B4B4940ED219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WWW.EBRD.COM/KNOWHOW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OFFICIAL USE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7821-E3D3-4955-B242-395913E2F6BC}" type="datetime1">
              <a:rPr lang="ru-RU" smtClean="0"/>
              <a:pPr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www.ebrd.com/knowhow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B2E8-034E-4A95-908D-EF427420C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57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B7A4-73FF-4CBE-AD00-D21CD9AE3C72}" type="datetime1">
              <a:rPr lang="ru-RU" smtClean="0"/>
              <a:pPr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www.ebrd.com/knowhow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B2E8-034E-4A95-908D-EF427420C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18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9488-E7FB-46B6-B9F1-853DEF00BDEB}" type="datetime1">
              <a:rPr lang="ru-RU" smtClean="0"/>
              <a:pPr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www.ebrd.com/knowhow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B2E8-034E-4A95-908D-EF427420C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19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315-C400-4BA4-8FB2-1C3107B47925}" type="datetime1">
              <a:rPr lang="ru-RU" smtClean="0"/>
              <a:pPr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www.ebrd.com/knowhow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B2E8-034E-4A95-908D-EF427420C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42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9108-A713-46C4-A6EF-73F7467BB4B9}" type="datetime1">
              <a:rPr lang="ru-RU" smtClean="0"/>
              <a:pPr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www.ebrd.com/knowhow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B2E8-034E-4A95-908D-EF427420C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17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8457-B7E7-48D3-8D19-8A473D2CE74C}" type="datetime1">
              <a:rPr lang="ru-RU" smtClean="0"/>
              <a:pPr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www.ebrd.com/knowhow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B2E8-034E-4A95-908D-EF427420C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754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2B42-3251-44F9-B459-6D011D7E3EF1}" type="datetime1">
              <a:rPr lang="ru-RU" smtClean="0"/>
              <a:pPr/>
              <a:t>01.07.2024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www.ebrd.com/knowhow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B2E8-034E-4A95-908D-EF427420C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552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CE26-9363-4C5D-A8E3-2BC62F667A80}" type="datetime1">
              <a:rPr lang="ru-RU" smtClean="0"/>
              <a:pPr/>
              <a:t>01.07.2024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www.ebrd.com/knowhow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B2E8-034E-4A95-908D-EF427420C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130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9C42-990E-495B-A271-8E079B7582A5}" type="datetime1">
              <a:rPr lang="ru-RU" smtClean="0"/>
              <a:pPr/>
              <a:t>01.07.2024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www.ebrd.com/knowhow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B2E8-034E-4A95-908D-EF427420C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484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7E4-B9DB-4452-AED3-F0EE4F675571}" type="datetime1">
              <a:rPr lang="ru-RU" smtClean="0"/>
              <a:pPr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www.ebrd.com/knowhow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B2E8-034E-4A95-908D-EF427420C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624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E9D6-73B2-45EC-AD19-E17AA26B5FB0}" type="datetime1">
              <a:rPr lang="ru-RU" smtClean="0"/>
              <a:pPr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www.ebrd.com/knowhow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B2E8-034E-4A95-908D-EF427420C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2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32D92-03B9-4CE0-9EB6-314F24278F7D}" type="datetime1">
              <a:rPr lang="ru-RU" smtClean="0"/>
              <a:pPr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www.ebrd.com/knowhow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8B2E8-034E-4A95-908D-EF427420C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44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772400" cy="316094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Планирование и контроль себестоимости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/>
              <a:t>Международный казахстанский форум PRO Молоко. Тренды </a:t>
            </a:r>
            <a:r>
              <a:rPr lang="ru-RU" b="1" i="1" dirty="0" smtClean="0"/>
              <a:t>24.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272808" cy="271115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Тен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Степан</a:t>
            </a:r>
          </a:p>
          <a:p>
            <a:endParaRPr lang="ru-RU" sz="40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6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Стоимость кормов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www.ebrd.com/knowhow</a:t>
            </a:r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551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448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Arial"/>
                        </a:rPr>
                        <a:t>Корма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Arial"/>
                        </a:rPr>
                        <a:t>Количество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Цена себестоимость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latin typeface="Arial"/>
                        </a:rPr>
                        <a:t>Стоимость, тенге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Сено, корм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1 230,28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20 939,00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25 760 912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Силос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9 641,67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12 315,00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118 737 180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Сенаж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8 859,37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14 337,00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127 016 845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Солома корм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1 196,83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5 642,00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6 752 529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Пшеница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640,44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87 346,00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55 940 295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Ячмень расход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1 785,81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67 142,00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119 902 981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B0F0"/>
                          </a:solidFill>
                          <a:latin typeface="Arial"/>
                        </a:rPr>
                        <a:t>Итого собственных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B0F0"/>
                          </a:solidFill>
                          <a:latin typeface="Arial"/>
                        </a:rPr>
                        <a:t>23 354,42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B0F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B0F0"/>
                          </a:solidFill>
                          <a:latin typeface="Arial"/>
                        </a:rPr>
                        <a:t>454 110 </a:t>
                      </a:r>
                      <a:r>
                        <a:rPr lang="ru-RU" sz="1600" b="0" i="0" u="none" strike="noStrike" dirty="0" smtClean="0">
                          <a:solidFill>
                            <a:srgbClr val="00B0F0"/>
                          </a:solidFill>
                          <a:latin typeface="Arial"/>
                        </a:rPr>
                        <a:t>741</a:t>
                      </a:r>
                      <a:endParaRPr lang="en-US" sz="1600" b="0" i="0" u="none" strike="noStrike" dirty="0" smtClean="0">
                        <a:solidFill>
                          <a:srgbClr val="00B0F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Arial"/>
                        </a:rPr>
                        <a:t>Жмых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latin typeface="Arial"/>
                        </a:rPr>
                        <a:t>1 278,33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138 969,41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177 648 840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latin typeface="Arial"/>
                        </a:rPr>
                        <a:t>LI-R 18 PRO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60,07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540 000,00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32 435 694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Соль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38,89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8 206,90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319 185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Сода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56,75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29 200,00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1 657 216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Мел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90,77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74 857,20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6 794 752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фунгистат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79,22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45 000,00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3 564 997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B0F0"/>
                          </a:solidFill>
                          <a:latin typeface="Arial"/>
                        </a:rPr>
                        <a:t>Итого покупных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B0F0"/>
                          </a:solidFill>
                          <a:latin typeface="Arial"/>
                        </a:rPr>
                        <a:t>1 604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B0F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B0F0"/>
                          </a:solidFill>
                          <a:latin typeface="Arial"/>
                        </a:rPr>
                        <a:t>222 420 683</a:t>
                      </a:r>
                    </a:p>
                  </a:txBody>
                  <a:tcPr marL="0" marR="0" marT="0" marB="0" anchor="b"/>
                </a:tc>
              </a:tr>
              <a:tr h="34482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latin typeface="Arial"/>
                        </a:rPr>
                        <a:t>Всего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676 531 424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Стоимость кормов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www.ebrd.com/knowhow</a:t>
            </a:r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551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448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Arial"/>
                        </a:rPr>
                        <a:t>Корма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Arial"/>
                        </a:rPr>
                        <a:t>Количество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Цена себестоимость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latin typeface="Arial"/>
                        </a:rPr>
                        <a:t>Стоимость, тенге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Сено, корм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1 230,28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20 939,00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25 760 912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Силос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9 641,67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12 315,00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118 737 180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Сенаж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8 859,37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14 337,00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127 016 845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Солома корм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1 196,83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5 642,00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6 752 529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Пшеница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640,44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87 346,00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55 940 295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Ячмень расход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1 785,81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67 142,00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119 902 981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B0F0"/>
                          </a:solidFill>
                          <a:latin typeface="Arial"/>
                        </a:rPr>
                        <a:t>Итого собственных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B0F0"/>
                          </a:solidFill>
                          <a:latin typeface="Arial"/>
                        </a:rPr>
                        <a:t>23 354,42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B0F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B0F0"/>
                          </a:solidFill>
                          <a:latin typeface="Arial"/>
                        </a:rPr>
                        <a:t>454 110 </a:t>
                      </a:r>
                      <a:r>
                        <a:rPr lang="ru-RU" sz="1600" b="0" i="0" u="none" strike="noStrike" dirty="0" smtClean="0">
                          <a:solidFill>
                            <a:srgbClr val="00B0F0"/>
                          </a:solidFill>
                          <a:latin typeface="Arial"/>
                        </a:rPr>
                        <a:t>741</a:t>
                      </a:r>
                      <a:endParaRPr lang="en-US" sz="1600" b="0" i="0" u="none" strike="noStrike" dirty="0" smtClean="0">
                        <a:solidFill>
                          <a:srgbClr val="00B0F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Arial"/>
                        </a:rPr>
                        <a:t>Жмых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latin typeface="Arial"/>
                        </a:rPr>
                        <a:t>1 278,33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138 969,41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177 648 840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latin typeface="Arial"/>
                        </a:rPr>
                        <a:t>LI-R 18 PRO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60,07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540 000,00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32 435 694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Соль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38,89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latin typeface="Arial"/>
                        </a:rPr>
                        <a:t>8 206,90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319 185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Сода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56,75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29 200,00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1 657 216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Мел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90,77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74 857,20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6 794 752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фунгистат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79,22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45 000,00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3 564 997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B0F0"/>
                          </a:solidFill>
                          <a:latin typeface="Arial"/>
                        </a:rPr>
                        <a:t>Итого покупных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B0F0"/>
                          </a:solidFill>
                          <a:latin typeface="Arial"/>
                        </a:rPr>
                        <a:t>1 604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B0F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B0F0"/>
                          </a:solidFill>
                          <a:latin typeface="Arial"/>
                        </a:rPr>
                        <a:t>222 420 683</a:t>
                      </a:r>
                    </a:p>
                  </a:txBody>
                  <a:tcPr marL="0" marR="0" marT="0" marB="0" anchor="b"/>
                </a:tc>
              </a:tr>
              <a:tr h="34482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latin typeface="Arial"/>
                        </a:rPr>
                        <a:t>Всего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676 531 424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7308304" y="3645024"/>
            <a:ext cx="1584176" cy="50405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308304" y="6093296"/>
            <a:ext cx="1584176" cy="50405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3429000"/>
            <a:ext cx="17281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67%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5934670"/>
            <a:ext cx="17281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33%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Качество основных кормов силос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www.ebrd.com/knowhow</a:t>
            </a:r>
            <a:endParaRPr lang="ru-RU"/>
          </a:p>
        </p:txBody>
      </p:sp>
      <p:graphicFrame>
        <p:nvGraphicFramePr>
          <p:cNvPr id="7" name="Содержимое 6"/>
          <p:cNvGraphicFramePr>
            <a:graphicFrameLocks noChangeAspect="1"/>
          </p:cNvGraphicFramePr>
          <p:nvPr>
            <p:ph idx="1"/>
          </p:nvPr>
        </p:nvGraphicFramePr>
        <p:xfrm>
          <a:off x="1331639" y="-459432"/>
          <a:ext cx="6592067" cy="9328605"/>
        </p:xfrm>
        <a:graphic>
          <a:graphicData uri="http://schemas.openxmlformats.org/presentationml/2006/ole">
            <p:oleObj spid="_x0000_s1029" name="Acrobat Document" r:id="rId3" imgW="5668166" imgH="8019048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Качество основных кормов силос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www.ebrd.com/knowhow</a:t>
            </a:r>
            <a:endParaRPr lang="ru-RU"/>
          </a:p>
        </p:txBody>
      </p:sp>
      <p:graphicFrame>
        <p:nvGraphicFramePr>
          <p:cNvPr id="7" name="Содержимое 6"/>
          <p:cNvGraphicFramePr>
            <a:graphicFrameLocks noChangeAspect="1"/>
          </p:cNvGraphicFramePr>
          <p:nvPr>
            <p:ph idx="1"/>
          </p:nvPr>
        </p:nvGraphicFramePr>
        <p:xfrm>
          <a:off x="0" y="-3123728"/>
          <a:ext cx="9184354" cy="12997018"/>
        </p:xfrm>
        <a:graphic>
          <a:graphicData uri="http://schemas.openxmlformats.org/presentationml/2006/ole">
            <p:oleObj spid="_x0000_s2050" name="Acrobat Document" r:id="rId3" imgW="5668166" imgH="8019048" progId="AcroExch.Document.7">
              <p:embed/>
            </p:oleObj>
          </a:graphicData>
        </a:graphic>
      </p:graphicFrame>
      <p:sp>
        <p:nvSpPr>
          <p:cNvPr id="5" name="Овал 4"/>
          <p:cNvSpPr/>
          <p:nvPr/>
        </p:nvSpPr>
        <p:spPr>
          <a:xfrm>
            <a:off x="1691680" y="1700808"/>
            <a:ext cx="576064" cy="28803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56176" y="4653136"/>
            <a:ext cx="576064" cy="28803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56176" y="3933056"/>
            <a:ext cx="576064" cy="28803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267744" y="4653136"/>
            <a:ext cx="576064" cy="28803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156176" y="5157192"/>
            <a:ext cx="576064" cy="28803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качества силоса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latin typeface="Arial"/>
                        </a:rPr>
                        <a:t>Яма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latin typeface="Arial"/>
                        </a:rPr>
                        <a:t>Сухое вещество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latin typeface="Arial"/>
                        </a:rPr>
                        <a:t>Обменная энергия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latin typeface="Arial"/>
                        </a:rPr>
                        <a:t>Крахмал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latin typeface="Arial"/>
                        </a:rPr>
                        <a:t>НДК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latin typeface="Arial"/>
                        </a:rPr>
                        <a:t>КДК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0" i="0" u="none" strike="noStrike">
                          <a:latin typeface="Arial"/>
                        </a:rPr>
                        <a:t>Яма 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>
                          <a:latin typeface="Arial"/>
                        </a:rPr>
                        <a:t>305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>
                          <a:latin typeface="Arial"/>
                        </a:rPr>
                        <a:t>10,5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>
                          <a:latin typeface="Arial"/>
                        </a:rPr>
                        <a:t>316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>
                          <a:latin typeface="Arial"/>
                        </a:rPr>
                        <a:t>404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>
                          <a:latin typeface="Arial"/>
                        </a:rPr>
                        <a:t>225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0" i="0" u="none" strike="noStrike">
                          <a:latin typeface="Arial"/>
                        </a:rPr>
                        <a:t>Яма 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>
                          <a:latin typeface="Arial"/>
                        </a:rPr>
                        <a:t>332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latin typeface="Arial"/>
                        </a:rPr>
                        <a:t>11,4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>
                          <a:latin typeface="Arial"/>
                        </a:rPr>
                        <a:t>345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>
                          <a:latin typeface="Arial"/>
                        </a:rPr>
                        <a:t>345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>
                          <a:latin typeface="Arial"/>
                        </a:rPr>
                        <a:t>188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0" i="0" u="none" strike="noStrike">
                          <a:latin typeface="Arial"/>
                        </a:rPr>
                        <a:t>Яма 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latin typeface="Arial"/>
                        </a:rPr>
                        <a:t>350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>
                          <a:latin typeface="Arial"/>
                        </a:rPr>
                        <a:t>324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>
                          <a:latin typeface="Arial"/>
                        </a:rPr>
                        <a:t>438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latin typeface="Arial"/>
                        </a:rPr>
                        <a:t>231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 кормления</a:t>
            </a:r>
            <a:endParaRPr lang="ru-RU" dirty="0"/>
          </a:p>
        </p:txBody>
      </p:sp>
      <p:pic>
        <p:nvPicPr>
          <p:cNvPr id="5" name="Содержимое 4">
            <a:extLst>
              <a:ext uri="{FF2B5EF4-FFF2-40B4-BE49-F238E27FC236}">
                <a16:creationId xmlns="" xmlns:a16="http://schemas.microsoft.com/office/drawing/2014/main" id="{A6DC62EA-C37B-4B00-B679-19098EB0F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6461167" cy="484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08D04869-57A0-4E75-9446-55AF6208E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9051776"/>
              </p:ext>
            </p:extLst>
          </p:nvPr>
        </p:nvGraphicFramePr>
        <p:xfrm>
          <a:off x="489858" y="537035"/>
          <a:ext cx="7848600" cy="5908748"/>
        </p:xfrm>
        <a:graphic>
          <a:graphicData uri="http://schemas.openxmlformats.org/drawingml/2006/table">
            <a:tbl>
              <a:tblPr firstRow="1" firstCol="1" bandRow="1"/>
              <a:tblGrid>
                <a:gridCol w="4887905">
                  <a:extLst>
                    <a:ext uri="{9D8B030D-6E8A-4147-A177-3AD203B41FA5}">
                      <a16:colId xmlns:a16="http://schemas.microsoft.com/office/drawing/2014/main" xmlns="" val="4208323755"/>
                    </a:ext>
                  </a:extLst>
                </a:gridCol>
                <a:gridCol w="1588301">
                  <a:extLst>
                    <a:ext uri="{9D8B030D-6E8A-4147-A177-3AD203B41FA5}">
                      <a16:colId xmlns:a16="http://schemas.microsoft.com/office/drawing/2014/main" xmlns="" val="750076388"/>
                    </a:ext>
                  </a:extLst>
                </a:gridCol>
                <a:gridCol w="1372394">
                  <a:extLst>
                    <a:ext uri="{9D8B030D-6E8A-4147-A177-3AD203B41FA5}">
                      <a16:colId xmlns:a16="http://schemas.microsoft.com/office/drawing/2014/main" xmlns="" val="2469226566"/>
                    </a:ext>
                  </a:extLst>
                </a:gridCol>
              </a:tblGrid>
              <a:tr h="105058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Рекомендуемая эффективность кормов (ЭК) у коров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зависимости от группы и периода лактации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6897878"/>
                  </a:ext>
                </a:extLst>
              </a:tr>
              <a:tr h="400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Дни в лактации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6817042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 коровы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5312888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Коровы первой лактации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&lt;90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1,50-1,70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0949449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Коровы первой лактации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&gt;200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1,20-1,40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9024065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Коровы второй и последующих лактаций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&lt;90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1,60-1,80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9789013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Коровы второй и последующих лактаций 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&gt;200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1,30-1,50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0080245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Новотельные коровы 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&lt;21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1,30-1,60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494498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Проблемные стада/группы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150-200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</a:t>
                      </a: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0330541"/>
                  </a:ext>
                </a:extLst>
              </a:tr>
              <a:tr h="825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*указанные рекомендации основаны на надоях молока,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скорректированного по энергии.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2784199"/>
                  </a:ext>
                </a:extLst>
              </a:tr>
              <a:tr h="403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Источник</a:t>
                      </a: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M.Hutens, University of Ilinois.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0185407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33A34C2B-04AA-4227-AF4C-7CF2F056D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9783" y="2852222"/>
            <a:ext cx="143440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2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026368"/>
          </a:xfrm>
        </p:spPr>
        <p:txBody>
          <a:bodyPr/>
          <a:lstStyle/>
          <a:p>
            <a:r>
              <a:rPr lang="ru-RU" dirty="0" smtClean="0"/>
              <a:t>Анализ заработной платы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5" y="764711"/>
          <a:ext cx="8424936" cy="6030754"/>
        </p:xfrm>
        <a:graphic>
          <a:graphicData uri="http://schemas.openxmlformats.org/drawingml/2006/table">
            <a:tbl>
              <a:tblPr/>
              <a:tblGrid>
                <a:gridCol w="358508"/>
                <a:gridCol w="2666402"/>
                <a:gridCol w="1254778"/>
                <a:gridCol w="1590879"/>
                <a:gridCol w="1254778"/>
                <a:gridCol w="1299591"/>
              </a:tblGrid>
              <a:tr h="5369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latin typeface="Arial"/>
                        </a:rPr>
                        <a:t>№</a:t>
                      </a:r>
                      <a:br>
                        <a:rPr lang="ru-RU" sz="1300" b="0" i="0" u="none" strike="noStrike" dirty="0">
                          <a:latin typeface="Arial"/>
                        </a:rPr>
                      </a:br>
                      <a:r>
                        <a:rPr lang="ru-RU" sz="1300" b="0" i="0" u="none" strike="noStrike" dirty="0" err="1">
                          <a:latin typeface="Arial"/>
                        </a:rPr>
                        <a:t>п</a:t>
                      </a:r>
                      <a:r>
                        <a:rPr lang="ru-RU" sz="1300" b="0" i="0" u="none" strike="noStrike" dirty="0">
                          <a:latin typeface="Arial"/>
                        </a:rPr>
                        <a:t>/</a:t>
                      </a:r>
                      <a:r>
                        <a:rPr lang="ru-RU" sz="1300" b="0" i="0" u="none" strike="noStrike" dirty="0" err="1">
                          <a:latin typeface="Arial"/>
                        </a:rPr>
                        <a:t>п</a:t>
                      </a:r>
                      <a:endParaRPr lang="ru-RU" sz="13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latin typeface="Arial"/>
                        </a:rPr>
                        <a:t>Должность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latin typeface="Arial"/>
                        </a:rPr>
                        <a:t>Количество</a:t>
                      </a:r>
                      <a:br>
                        <a:rPr lang="ru-RU" sz="1300" b="0" i="0" u="none" strike="noStrike" dirty="0">
                          <a:latin typeface="Arial"/>
                        </a:rPr>
                      </a:br>
                      <a:r>
                        <a:rPr lang="ru-RU" sz="1300" b="0" i="0" u="none" strike="noStrike" dirty="0">
                          <a:latin typeface="Arial"/>
                        </a:rPr>
                        <a:t>штатных</a:t>
                      </a:r>
                      <a:br>
                        <a:rPr lang="ru-RU" sz="1300" b="0" i="0" u="none" strike="noStrike" dirty="0">
                          <a:latin typeface="Arial"/>
                        </a:rPr>
                      </a:br>
                      <a:r>
                        <a:rPr lang="ru-RU" sz="1300" b="0" i="0" u="none" strike="noStrike" dirty="0">
                          <a:latin typeface="Arial"/>
                        </a:rPr>
                        <a:t>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Arial"/>
                        </a:rPr>
                        <a:t> Тарифная ставка</a:t>
                      </a:r>
                      <a:br>
                        <a:rPr lang="ru-RU" sz="1300" b="0" i="0" u="none" strike="noStrike">
                          <a:latin typeface="Arial"/>
                        </a:rPr>
                      </a:br>
                      <a:r>
                        <a:rPr lang="ru-RU" sz="13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Arial"/>
                        </a:rPr>
                        <a:t> Месячный фонд заработной платы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Arial"/>
                        </a:rPr>
                        <a:t>Годовой фонд заработной платы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64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>
                          <a:latin typeface="Arial"/>
                        </a:rPr>
                        <a:t>    Административно-управленческий   персонал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latin typeface="Arial"/>
                        </a:rPr>
                        <a:t>    3 300 000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latin typeface="Arial"/>
                        </a:rPr>
                        <a:t>   39 600 000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latin typeface="Arial"/>
                        </a:rPr>
                        <a:t>Главный зоотехник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Arial"/>
                        </a:rPr>
                        <a:t>             </a:t>
                      </a:r>
                      <a:r>
                        <a:rPr lang="ru-RU" sz="1300" b="0" i="0" u="none" strike="noStrike" dirty="0" smtClean="0">
                          <a:latin typeface="Arial"/>
                        </a:rPr>
                        <a:t>500 </a:t>
                      </a:r>
                      <a:r>
                        <a:rPr lang="ru-RU" sz="1300" b="0" i="0" u="none" strike="noStrike" dirty="0">
                          <a:latin typeface="Arial"/>
                        </a:rPr>
                        <a:t>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Arial"/>
                        </a:rPr>
                        <a:t>       500 000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Arial"/>
                        </a:rPr>
                        <a:t>     6 000 000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latin typeface="Arial"/>
                        </a:rPr>
                        <a:t>Зоотехник по кормам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Arial"/>
                        </a:rPr>
                        <a:t>             300 000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Arial"/>
                        </a:rPr>
                        <a:t>       300 000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Arial"/>
                        </a:rPr>
                        <a:t>     3 600 000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latin typeface="Arial"/>
                        </a:rPr>
                        <a:t>Зоотехник-селекционер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Arial"/>
                        </a:rPr>
                        <a:t>             300 000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Arial"/>
                        </a:rPr>
                        <a:t>       300 000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Arial"/>
                        </a:rPr>
                        <a:t>     3 600 000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latin typeface="Arial"/>
                        </a:rPr>
                        <a:t>Главный ветврач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Arial"/>
                        </a:rPr>
                        <a:t>             </a:t>
                      </a:r>
                      <a:r>
                        <a:rPr lang="ru-RU" sz="1300" b="0" i="0" u="none" strike="noStrike" dirty="0" smtClean="0">
                          <a:latin typeface="Arial"/>
                        </a:rPr>
                        <a:t>500 </a:t>
                      </a:r>
                      <a:r>
                        <a:rPr lang="ru-RU" sz="1300" b="0" i="0" u="none" strike="noStrike" dirty="0">
                          <a:latin typeface="Arial"/>
                        </a:rPr>
                        <a:t>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Arial"/>
                        </a:rPr>
                        <a:t>       500 000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Arial"/>
                        </a:rPr>
                        <a:t>     6 000 000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latin typeface="Arial"/>
                        </a:rPr>
                        <a:t>Вет. Врач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Arial"/>
                        </a:rPr>
                        <a:t>             300 000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Arial"/>
                        </a:rPr>
                        <a:t>       300 000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Arial"/>
                        </a:rPr>
                        <a:t>     3 600 000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latin typeface="Arial"/>
                        </a:rPr>
                        <a:t>Агент по снабжению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Arial"/>
                        </a:rPr>
                        <a:t>             300 000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Arial"/>
                        </a:rPr>
                        <a:t>       300 000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Arial"/>
                        </a:rPr>
                        <a:t>     3 600 000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latin typeface="Arial"/>
                        </a:rPr>
                        <a:t>Бухгалтер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Arial"/>
                        </a:rPr>
                        <a:t>             300 000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Arial"/>
                        </a:rPr>
                        <a:t>       600 000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Arial"/>
                        </a:rPr>
                        <a:t>     7 200 000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latin typeface="Arial"/>
                        </a:rPr>
                        <a:t>Инспектор ОК, секретарь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Arial"/>
                        </a:rPr>
                        <a:t>             250 000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Arial"/>
                        </a:rPr>
                        <a:t>       250 000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Arial"/>
                        </a:rPr>
                        <a:t>     3 000 000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latin typeface="Arial"/>
                        </a:rPr>
                        <a:t>Зав.складом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Arial"/>
                        </a:rPr>
                        <a:t>             250 000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Arial"/>
                        </a:rPr>
                        <a:t>       250 000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Arial"/>
                        </a:rPr>
                        <a:t>     3 000 000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88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latin typeface="Arial"/>
                        </a:rPr>
                        <a:t>      Отдел животноводства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latin typeface="Arial"/>
                        </a:rPr>
                        <a:t>   10 620 000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latin typeface="Arial"/>
                        </a:rPr>
                        <a:t>  127 440 000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latin typeface="Arial"/>
                        </a:rPr>
                        <a:t>Оператор Дейри План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             235 000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latin typeface="Arial"/>
                        </a:rPr>
                        <a:t>       470 000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Arial"/>
                        </a:rPr>
                        <a:t>     5 640 000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Arial"/>
                        </a:rPr>
                        <a:t>Телятницы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             230 000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latin typeface="Arial"/>
                        </a:rPr>
                        <a:t>       920 000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Arial"/>
                        </a:rPr>
                        <a:t>   11 040 000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Arial"/>
                        </a:rPr>
                        <a:t>Оператор машинного доения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             230 000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latin typeface="Arial"/>
                        </a:rPr>
                        <a:t>    2 070 000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Arial"/>
                        </a:rPr>
                        <a:t>   24 840 000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Arial"/>
                        </a:rPr>
                        <a:t>Скотники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             230 000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latin typeface="Arial"/>
                        </a:rPr>
                        <a:t>    2 070 000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Arial"/>
                        </a:rPr>
                        <a:t>   24 840 000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Arial"/>
                        </a:rPr>
                        <a:t>Скотники-копытчики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             250 000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latin typeface="Arial"/>
                        </a:rPr>
                        <a:t>       500 000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Arial"/>
                        </a:rPr>
                        <a:t>     6 000 000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Arial"/>
                        </a:rPr>
                        <a:t>Техник-осеменатор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             250 000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latin typeface="Arial"/>
                        </a:rPr>
                        <a:t>       500 000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Arial"/>
                        </a:rPr>
                        <a:t>     6 000 000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Arial"/>
                        </a:rPr>
                        <a:t>Слесарь-наладчик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             240 000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latin typeface="Arial"/>
                        </a:rPr>
                        <a:t>       720 000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Arial"/>
                        </a:rPr>
                        <a:t>     8 640 000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Arial"/>
                        </a:rPr>
                        <a:t>Фуражир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             250 000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       250 000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Arial"/>
                        </a:rPr>
                        <a:t>     3 000 000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Arial"/>
                        </a:rPr>
                        <a:t>Ветеринарный санитар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             250 000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    1 000 000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Arial"/>
                        </a:rPr>
                        <a:t>   12 000 000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Arial"/>
                        </a:rPr>
                        <a:t>Уборщик производственных пом.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             150 000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       300 000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Arial"/>
                        </a:rPr>
                        <a:t>     3 600 000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Arial"/>
                        </a:rPr>
                        <a:t>Слесарь-оператор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             230 000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       460 000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Arial"/>
                        </a:rPr>
                        <a:t>     5 520 000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Arial"/>
                        </a:rPr>
                        <a:t>Механизатор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             280 000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    1 120 000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Arial"/>
                        </a:rPr>
                        <a:t>   13 440 000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Arial"/>
                        </a:rPr>
                        <a:t>Заведующий хозяйством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             240 000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latin typeface="Arial"/>
                        </a:rPr>
                        <a:t>       240 000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Arial"/>
                        </a:rPr>
                        <a:t>     2 880 000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latin typeface="Arial"/>
                        </a:rPr>
                        <a:t>ИТОГО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latin typeface="Arial"/>
                        </a:rPr>
                        <a:t>   13 920 000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latin typeface="Arial"/>
                        </a:rPr>
                        <a:t>  167 040 000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www.ebrd.com/knowhow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Зависимость увеличение поголовья от применения различной </a:t>
            </a:r>
            <a:r>
              <a:rPr lang="ru-RU" sz="3200" dirty="0" err="1" smtClean="0"/>
              <a:t>спермопродукции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4569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602"/>
                <a:gridCol w="785818"/>
                <a:gridCol w="714380"/>
                <a:gridCol w="1000132"/>
                <a:gridCol w="763353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Традиционное семя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Однополое семя на телках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Однополое семя два оссеменния на телках и коровах первой и второй лактации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Телки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Быки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Телки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Быки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Телки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Быки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Процент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выхода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32%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Количество животных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0,96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отход до оссеменение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невозможность оссеменить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аборты и падеж после отела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Количество телок, перешедших в коровы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1,1421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1,3365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1,6524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Увеличение поголовья за 3 года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0,1421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0,6524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Увеличение поголовья за год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www.ebrd.com/knowhow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Moo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928671"/>
            <a:ext cx="7848600" cy="428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905001" y="304801"/>
            <a:ext cx="66175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4000" dirty="0" smtClean="0"/>
              <a:t>Вопросы</a:t>
            </a:r>
            <a:r>
              <a:rPr lang="en-US" sz="4000" dirty="0" smtClean="0"/>
              <a:t>? </a:t>
            </a:r>
            <a:r>
              <a:rPr lang="ru-RU" sz="4000" dirty="0" smtClean="0"/>
              <a:t>Комментарии 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00034" y="5286388"/>
            <a:ext cx="79034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4000" dirty="0" err="1" smtClean="0"/>
              <a:t>Тен</a:t>
            </a:r>
            <a:r>
              <a:rPr lang="ru-RU" sz="4000" dirty="0" smtClean="0"/>
              <a:t> Степан  </a:t>
            </a:r>
            <a:r>
              <a:rPr lang="en-US" sz="4000" dirty="0" smtClean="0"/>
              <a:t>+77015999855</a:t>
            </a:r>
            <a:r>
              <a:rPr lang="ru-RU" sz="4000" dirty="0" smtClean="0"/>
              <a:t> </a:t>
            </a:r>
            <a:endParaRPr lang="en-US" sz="4000" dirty="0" smtClean="0"/>
          </a:p>
          <a:p>
            <a:pPr eaLnBrk="1" hangingPunct="1"/>
            <a:r>
              <a:rPr lang="en-US" sz="4000" dirty="0" smtClean="0"/>
              <a:t>stepan-ten@rambler.ru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91693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Давайте договоримся о терминах</a:t>
            </a:r>
            <a:endParaRPr lang="ru-RU" dirty="0"/>
          </a:p>
        </p:txBody>
      </p:sp>
      <p:pic>
        <p:nvPicPr>
          <p:cNvPr id="10" name="Содержимое 9" descr="собач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3714776" cy="3714776"/>
          </a:xfrm>
        </p:spPr>
      </p:pic>
      <p:pic>
        <p:nvPicPr>
          <p:cNvPr id="11" name="Рисунок 10" descr="собачка э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428736"/>
            <a:ext cx="4388334" cy="3714776"/>
          </a:xfrm>
          <a:prstGeom prst="rect">
            <a:avLst/>
          </a:prstGeom>
        </p:spPr>
      </p:pic>
      <p:pic>
        <p:nvPicPr>
          <p:cNvPr id="12" name="Рисунок 11" descr="собачка мол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929198"/>
            <a:ext cx="8215370" cy="214314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38150" y="1409700"/>
            <a:ext cx="8077200" cy="108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600" b="1" i="1" u="none" strike="noStrike" kern="120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6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Собачка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644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Экономика фермы, некоторые неочевидные вещи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4525963"/>
          </a:xfrm>
        </p:spPr>
        <p:txBody>
          <a:bodyPr/>
          <a:lstStyle/>
          <a:p>
            <a:r>
              <a:rPr lang="ru-RU" dirty="0" smtClean="0"/>
              <a:t>Затраты по молочным коровам</a:t>
            </a:r>
          </a:p>
          <a:p>
            <a:r>
              <a:rPr lang="ru-RU" dirty="0" smtClean="0"/>
              <a:t>Затраты по молодняку</a:t>
            </a:r>
          </a:p>
          <a:p>
            <a:r>
              <a:rPr lang="ru-RU" dirty="0" smtClean="0"/>
              <a:t>Затраты по кормозаготовке</a:t>
            </a:r>
          </a:p>
          <a:p>
            <a:r>
              <a:rPr lang="ru-RU" dirty="0" smtClean="0"/>
              <a:t>Перенос на стоимость молока стоимости молочных коров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www.ebrd.com/knowhow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доходов МТФ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Молоко</a:t>
            </a:r>
          </a:p>
          <a:p>
            <a:r>
              <a:rPr lang="ru-RU" dirty="0" smtClean="0"/>
              <a:t>Мясо</a:t>
            </a:r>
          </a:p>
          <a:p>
            <a:r>
              <a:rPr lang="ru-RU" dirty="0" smtClean="0"/>
              <a:t>Субсидии</a:t>
            </a:r>
          </a:p>
          <a:p>
            <a:r>
              <a:rPr lang="ru-RU" dirty="0" smtClean="0"/>
              <a:t>Молодняк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Не всегда увеличение доходов увеличивает прибыль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www.ebrd.com/knowhow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расходов МТФ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Прямые затраты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Косвенные затраты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Расходы </a:t>
            </a:r>
            <a:r>
              <a:rPr lang="ru-RU" dirty="0" smtClean="0">
                <a:solidFill>
                  <a:srgbClr val="FFFF00"/>
                </a:solidFill>
              </a:rPr>
              <a:t>периода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Кормление дойных коров (дает доход сейчас)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Транзитный период и комфорт (дает доход в течении этого года)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Воспроизводство ( доход в следующем году)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Молодняк (доходы через 2-3 года)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www.ebrd.com/knowhow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Расчет себестоимости 1 кг молока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545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30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статьи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Сумма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Процент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</a:tr>
              <a:tr h="330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  Заработная плата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198 360 825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14,07%</a:t>
                      </a:r>
                    </a:p>
                  </a:txBody>
                  <a:tcPr marL="7620" marR="7620" marT="7620" marB="0" anchor="b"/>
                </a:tc>
              </a:tr>
              <a:tr h="330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  Корма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676 531 424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47,98%</a:t>
                      </a:r>
                    </a:p>
                  </a:txBody>
                  <a:tcPr marL="7620" marR="7620" marT="7620" marB="0" anchor="b"/>
                </a:tc>
              </a:tr>
              <a:tr h="330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  Э-э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36 719 634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2,60%</a:t>
                      </a:r>
                    </a:p>
                  </a:txBody>
                  <a:tcPr marL="7620" marR="7620" marT="7620" marB="0" anchor="b"/>
                </a:tc>
              </a:tr>
              <a:tr h="330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 Сперма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35 130 023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2,49%</a:t>
                      </a:r>
                    </a:p>
                  </a:txBody>
                  <a:tcPr marL="7620" marR="7620" marT="7620" marB="0" anchor="b"/>
                </a:tc>
              </a:tr>
              <a:tr h="330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 ГСМ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48 141 700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3,41%</a:t>
                      </a:r>
                    </a:p>
                  </a:txBody>
                  <a:tcPr marL="7620" marR="7620" marT="7620" marB="0" anchor="b"/>
                </a:tc>
              </a:tr>
              <a:tr h="330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 Текущий ремонт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63 263 752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4,49%</a:t>
                      </a:r>
                    </a:p>
                  </a:txBody>
                  <a:tcPr marL="7620" marR="7620" marT="7620" marB="0" anchor="b"/>
                </a:tc>
              </a:tr>
              <a:tr h="330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 Амортизация стада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84 916 327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6,02%</a:t>
                      </a:r>
                    </a:p>
                  </a:txBody>
                  <a:tcPr marL="7620" marR="7620" marT="7620" marB="0" anchor="b"/>
                </a:tc>
              </a:tr>
              <a:tr h="330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Амортизация техники и сооружений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76 316 975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5,41%</a:t>
                      </a:r>
                    </a:p>
                  </a:txBody>
                  <a:tcPr marL="7620" marR="7620" marT="7620" marB="0" anchor="b"/>
                </a:tc>
              </a:tr>
              <a:tr h="330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1600" b="0" i="0" u="none" strike="noStrike" dirty="0" err="1">
                          <a:solidFill>
                            <a:srgbClr val="0000FF"/>
                          </a:solidFill>
                          <a:latin typeface="Times New Roman"/>
                        </a:rPr>
                        <a:t>Ветпрепараты</a:t>
                      </a:r>
                      <a:endParaRPr lang="ru-RU" sz="1600" b="0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37 391 432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2,65%</a:t>
                      </a:r>
                    </a:p>
                  </a:txBody>
                  <a:tcPr marL="7620" marR="7620" marT="7620" marB="0" anchor="b"/>
                </a:tc>
              </a:tr>
              <a:tr h="330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33CC"/>
                          </a:solidFill>
                          <a:latin typeface="Times New Roman"/>
                        </a:rPr>
                        <a:t>   налоги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30 258 431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2,15%</a:t>
                      </a:r>
                    </a:p>
                  </a:txBody>
                  <a:tcPr marL="7620" marR="7620" marT="7620" marB="0" anchor="b"/>
                </a:tc>
              </a:tr>
              <a:tr h="330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33CC"/>
                          </a:solidFill>
                          <a:latin typeface="Times New Roman"/>
                        </a:rPr>
                        <a:t>  Расходы периода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98 935 795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7,02%</a:t>
                      </a:r>
                    </a:p>
                  </a:txBody>
                  <a:tcPr marL="7620" marR="7620" marT="7620" marB="0" anchor="b"/>
                </a:tc>
              </a:tr>
              <a:tr h="330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33CC"/>
                          </a:solidFill>
                          <a:latin typeface="Times New Roman"/>
                        </a:rPr>
                        <a:t>  Услуги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12 643 971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0,90%</a:t>
                      </a:r>
                    </a:p>
                  </a:txBody>
                  <a:tcPr marL="7620" marR="7620" marT="7620" marB="0" anchor="b"/>
                </a:tc>
              </a:tr>
              <a:tr h="330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33CC"/>
                          </a:solidFill>
                          <a:latin typeface="Times New Roman"/>
                        </a:rPr>
                        <a:t>  Прочее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11 549 763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0,82%</a:t>
                      </a:r>
                    </a:p>
                  </a:txBody>
                  <a:tcPr marL="7620" marR="7620" marT="7620" marB="0" anchor="b"/>
                </a:tc>
              </a:tr>
              <a:tr h="330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Итого затрат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1 410 160 052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</a:tr>
              <a:tr h="330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Себестоимость 1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кг молока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Стоимость кормов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www.ebrd.com/knowhow</a:t>
            </a:r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23528" y="1268760"/>
          <a:ext cx="82296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Arial"/>
                        </a:rPr>
                        <a:t>Корма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Arial"/>
                        </a:rPr>
                        <a:t>Количество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Arial"/>
                        </a:rPr>
                        <a:t>Цена себестоимость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latin typeface="Arial"/>
                        </a:rPr>
                        <a:t>Стоимость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Arial"/>
                        </a:rPr>
                        <a:t>Сено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latin typeface="Arial"/>
                        </a:rPr>
                        <a:t>1 230,28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20 939,00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25 760 912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Arial"/>
                        </a:rPr>
                        <a:t>Силос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latin typeface="Arial"/>
                        </a:rPr>
                        <a:t>9 641,67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12 315,00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118 737 180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Arial"/>
                        </a:rPr>
                        <a:t>Сенаж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8 859,37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14 337,00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127 016 845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Arial"/>
                        </a:rPr>
                        <a:t>Солома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1 196,83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5 642,00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6 752 529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Arial"/>
                        </a:rPr>
                        <a:t>Пшеница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640,44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87 346,00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55 940 295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Arial"/>
                        </a:rPr>
                        <a:t>Ячмень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latin typeface="Arial"/>
                        </a:rPr>
                        <a:t>1 785,81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67 142,00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119 902 981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Жмых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latin typeface="Arial"/>
                        </a:rPr>
                        <a:t>1 278,33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Arial"/>
                        </a:rPr>
                        <a:t>138 969,41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177 648 840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latin typeface="Arial"/>
                        </a:rPr>
                        <a:t>LI-R 18 </a:t>
                      </a:r>
                      <a:r>
                        <a:rPr lang="en-US" sz="1600" b="0" i="0" u="none" strike="noStrike" dirty="0" smtClean="0">
                          <a:latin typeface="Arial"/>
                        </a:rPr>
                        <a:t>PRO</a:t>
                      </a:r>
                      <a:r>
                        <a:rPr lang="ru-RU" sz="1600" b="0" i="0" u="none" strike="noStrike" dirty="0" smtClean="0">
                          <a:latin typeface="Arial"/>
                        </a:rPr>
                        <a:t> (премикс)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60,07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latin typeface="Arial"/>
                        </a:rPr>
                        <a:t>540 000,00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32 435 694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Соль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38,89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latin typeface="Arial"/>
                        </a:rPr>
                        <a:t>8 206,90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319 185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Сода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56,75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latin typeface="Arial"/>
                        </a:rPr>
                        <a:t>29 200,00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1 657 216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Arial"/>
                        </a:rPr>
                        <a:t>Мел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90,77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latin typeface="Arial"/>
                        </a:rPr>
                        <a:t>74 857,20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6 794 752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 smtClean="0">
                          <a:latin typeface="Arial"/>
                        </a:rPr>
                        <a:t>Фунгистат</a:t>
                      </a:r>
                      <a:r>
                        <a:rPr lang="ru-RU" sz="1600" b="0" i="0" u="none" strike="noStrike" dirty="0" smtClean="0">
                          <a:latin typeface="Arial"/>
                        </a:rPr>
                        <a:t> абсорбент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79,22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latin typeface="Arial"/>
                        </a:rPr>
                        <a:t>45 000,00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3 564 997</a:t>
                      </a:r>
                    </a:p>
                  </a:txBody>
                  <a:tcPr marL="0" marR="0" marT="0" marB="0" anchor="b"/>
                </a:tc>
              </a:tr>
              <a:tr h="37084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Arial"/>
                        </a:rPr>
                        <a:t>Итого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Arial"/>
                        </a:rPr>
                        <a:t>676 531 424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Стоимость кормов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www.ebrd.com/knowhow</a:t>
            </a:r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551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448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Arial"/>
                        </a:rPr>
                        <a:t>Корма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Arial"/>
                        </a:rPr>
                        <a:t>Количество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Цена себестоимость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latin typeface="Arial"/>
                        </a:rPr>
                        <a:t>Стоимость, тенге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Сено, корм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1 230,28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20 939,00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25 760 912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Силос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9 641,67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12 315,00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118 737 180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Сенаж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8 859,37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14 337,00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127 016 845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Солома корм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1 196,83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5 642,00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6 752 529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B0F0"/>
                          </a:solidFill>
                          <a:latin typeface="Arial"/>
                          <a:ea typeface="+mn-ea"/>
                          <a:cs typeface="+mn-cs"/>
                        </a:rPr>
                        <a:t>Итого основных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B0F0"/>
                          </a:solidFill>
                          <a:latin typeface="Arial"/>
                          <a:ea typeface="+mn-ea"/>
                          <a:cs typeface="+mn-cs"/>
                        </a:rPr>
                        <a:t>20 928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1600" b="1" i="0" u="none" strike="noStrike" kern="1200" dirty="0">
                        <a:solidFill>
                          <a:srgbClr val="00B0F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B0F0"/>
                          </a:solidFill>
                          <a:latin typeface="Arial"/>
                          <a:ea typeface="+mn-ea"/>
                          <a:cs typeface="+mn-cs"/>
                        </a:rPr>
                        <a:t>278 267 465</a:t>
                      </a:r>
                    </a:p>
                  </a:txBody>
                  <a:tcPr marL="0" marR="0" marT="0" marB="0" anchor="ctr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Пшеница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640,44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87 346,00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55 940 295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Ячмень расход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1 785,81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67 142,00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119 902 981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Жмых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1 278,33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138 969,41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177 648 840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LI-R 18 PRO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60,07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540 000,00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32 435 694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Соль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38,89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8 206,90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319 185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Сода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56,75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29 200,00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1 657 216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Мел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90,77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74 857,20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6 794 752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фунгистат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79,22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45 000,00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3 564 997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B0F0"/>
                          </a:solidFill>
                          <a:latin typeface="Arial"/>
                          <a:ea typeface="+mn-ea"/>
                          <a:cs typeface="+mn-cs"/>
                        </a:rPr>
                        <a:t>Итого концентратов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B0F0"/>
                          </a:solidFill>
                          <a:latin typeface="Arial"/>
                          <a:ea typeface="+mn-ea"/>
                          <a:cs typeface="+mn-cs"/>
                        </a:rPr>
                        <a:t>4 030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B0F0"/>
                          </a:solidFill>
                          <a:latin typeface="Arial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B0F0"/>
                          </a:solidFill>
                          <a:latin typeface="Arial"/>
                          <a:ea typeface="+mn-ea"/>
                          <a:cs typeface="+mn-cs"/>
                        </a:rPr>
                        <a:t>398 263 959</a:t>
                      </a:r>
                    </a:p>
                  </a:txBody>
                  <a:tcPr marL="0" marR="0" marT="0" marB="0" anchor="b"/>
                </a:tc>
              </a:tr>
              <a:tr h="344827">
                <a:tc gridSpan="3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676 531 424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Стоимость кормов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www.ebrd.com/knowhow</a:t>
            </a:r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551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448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Arial"/>
                        </a:rPr>
                        <a:t>Корма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Arial"/>
                        </a:rPr>
                        <a:t>Количество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latin typeface="Arial"/>
                        </a:rPr>
                        <a:t>Цена себестоимость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latin typeface="Arial"/>
                        </a:rPr>
                        <a:t>Стоимость, тенге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Сено, корм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1 230,28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20 939,00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25 760 912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Силос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9 641,67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12 315,00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118 737 180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Сенаж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8 859,37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14 337,00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127 016 845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Солома корм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1 196,83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5 642,00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6 752 529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B0F0"/>
                          </a:solidFill>
                          <a:latin typeface="Arial"/>
                          <a:ea typeface="+mn-ea"/>
                          <a:cs typeface="+mn-cs"/>
                        </a:rPr>
                        <a:t>Итого основных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B0F0"/>
                          </a:solidFill>
                          <a:latin typeface="Arial"/>
                          <a:ea typeface="+mn-ea"/>
                          <a:cs typeface="+mn-cs"/>
                        </a:rPr>
                        <a:t>20 928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1600" b="1" i="0" u="none" strike="noStrike" kern="1200" dirty="0">
                        <a:solidFill>
                          <a:srgbClr val="00B0F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B0F0"/>
                          </a:solidFill>
                          <a:latin typeface="Arial"/>
                          <a:ea typeface="+mn-ea"/>
                          <a:cs typeface="+mn-cs"/>
                        </a:rPr>
                        <a:t>278 267 465</a:t>
                      </a:r>
                    </a:p>
                  </a:txBody>
                  <a:tcPr marL="0" marR="0" marT="0" marB="0" anchor="ctr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Пшеница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640,44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87 346,00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55 940 295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Ячмень расход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1 785,81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67 142,00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119 902 981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Жмых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1 278,33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138 969,41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177 648 840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LI-R 18 PRO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60,07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540 000,00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32 435 694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Соль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38,89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8 206,90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319 185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Сода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56,75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29 200,00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1 657 216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Мел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90,77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74 857,20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6 794 752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фунгистат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79,22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45 000,00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3 564 997</a:t>
                      </a:r>
                    </a:p>
                  </a:txBody>
                  <a:tcPr marL="0" marR="0" marT="0" marB="0" anchor="b"/>
                </a:tc>
              </a:tr>
              <a:tr h="34482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B0F0"/>
                          </a:solidFill>
                          <a:latin typeface="Arial"/>
                          <a:ea typeface="+mn-ea"/>
                          <a:cs typeface="+mn-cs"/>
                        </a:rPr>
                        <a:t>Итого концентратов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B0F0"/>
                          </a:solidFill>
                          <a:latin typeface="Arial"/>
                          <a:ea typeface="+mn-ea"/>
                          <a:cs typeface="+mn-cs"/>
                        </a:rPr>
                        <a:t>4 030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B0F0"/>
                          </a:solidFill>
                          <a:latin typeface="Arial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B0F0"/>
                          </a:solidFill>
                          <a:latin typeface="Arial"/>
                          <a:ea typeface="+mn-ea"/>
                          <a:cs typeface="+mn-cs"/>
                        </a:rPr>
                        <a:t>398 263 959</a:t>
                      </a:r>
                    </a:p>
                  </a:txBody>
                  <a:tcPr marL="0" marR="0" marT="0" marB="0" anchor="b"/>
                </a:tc>
              </a:tr>
              <a:tr h="344827">
                <a:tc gridSpan="3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676 531 424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7236296" y="2996952"/>
            <a:ext cx="1584176" cy="50405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308304" y="6093296"/>
            <a:ext cx="1584176" cy="50405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2924944"/>
            <a:ext cx="17281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41%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6021288"/>
            <a:ext cx="17281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59%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15126</TotalTime>
  <Words>1427</Words>
  <Application>Microsoft Office PowerPoint</Application>
  <PresentationFormat>Экран (4:3)</PresentationFormat>
  <Paragraphs>664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Adobe Acrobat Document</vt:lpstr>
      <vt:lpstr>Планирование и контроль себестоимости  Международный казахстанский форум PRO Молоко. Тренды 24.</vt:lpstr>
      <vt:lpstr>Давайте договоримся о терминах</vt:lpstr>
      <vt:lpstr>Экономика фермы, некоторые неочевидные вещи</vt:lpstr>
      <vt:lpstr>Структура доходов МТФ</vt:lpstr>
      <vt:lpstr>Структура расходов МТФ</vt:lpstr>
      <vt:lpstr>Расчет себестоимости 1 кг молока</vt:lpstr>
      <vt:lpstr>Стоимость кормов</vt:lpstr>
      <vt:lpstr>Стоимость кормов</vt:lpstr>
      <vt:lpstr>Стоимость кормов</vt:lpstr>
      <vt:lpstr>Стоимость кормов</vt:lpstr>
      <vt:lpstr>Стоимость кормов</vt:lpstr>
      <vt:lpstr>Качество основных кормов силос</vt:lpstr>
      <vt:lpstr>Качество основных кормов силос</vt:lpstr>
      <vt:lpstr>Сравнение качества силоса</vt:lpstr>
      <vt:lpstr>Эффективность кормления</vt:lpstr>
      <vt:lpstr>Слайд 16</vt:lpstr>
      <vt:lpstr>Анализ заработной платы</vt:lpstr>
      <vt:lpstr>Зависимость увеличение поголовья от применения различной спермопродукции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HPProBook</cp:lastModifiedBy>
  <cp:revision>36</cp:revision>
  <dcterms:created xsi:type="dcterms:W3CDTF">2020-03-07T14:15:54Z</dcterms:created>
  <dcterms:modified xsi:type="dcterms:W3CDTF">2024-07-04T03:29:15Z</dcterms:modified>
</cp:coreProperties>
</file>