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13"/>
  </p:handoutMasterIdLst>
  <p:sldIdLst>
    <p:sldId id="284" r:id="rId2"/>
    <p:sldId id="257" r:id="rId3"/>
    <p:sldId id="258" r:id="rId4"/>
    <p:sldId id="261" r:id="rId5"/>
    <p:sldId id="286" r:id="rId6"/>
    <p:sldId id="287" r:id="rId7"/>
    <p:sldId id="265" r:id="rId8"/>
    <p:sldId id="266" r:id="rId9"/>
    <p:sldId id="283" r:id="rId10"/>
    <p:sldId id="276" r:id="rId11"/>
    <p:sldId id="28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291" autoAdjust="0"/>
  </p:normalViewPr>
  <p:slideViewPr>
    <p:cSldViewPr snapToGrid="0">
      <p:cViewPr>
        <p:scale>
          <a:sx n="150" d="100"/>
          <a:sy n="150" d="100"/>
        </p:scale>
        <p:origin x="-504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886" y="3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5780563-F6F0-4187-9624-0EF789B3FB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1BEF5C-230B-41E8-B953-922CB00E44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ACFD6-D97C-46AA-9C9E-E7CF5C247E11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9E867A-FED0-4AF8-B4B0-3A0676D70F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12A62A-6984-4873-A455-E47755107B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521F-777A-435D-A2D6-D3B453A5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4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BBDF-EF3D-4772-8512-5C28191B0F0E}" type="datetimeFigureOut">
              <a:rPr lang="en-ID" smtClean="0"/>
              <a:pPr/>
              <a:t>03/07/2024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7910-D9DB-4A2B-B345-A8762B0858C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08521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BBDF-EF3D-4772-8512-5C28191B0F0E}" type="datetimeFigureOut">
              <a:rPr lang="en-ID" smtClean="0"/>
              <a:pPr/>
              <a:t>03/07/2024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7910-D9DB-4A2B-B345-A8762B0858C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26165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BBDF-EF3D-4772-8512-5C28191B0F0E}" type="datetimeFigureOut">
              <a:rPr lang="en-ID" smtClean="0"/>
              <a:pPr/>
              <a:t>03/07/2024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7910-D9DB-4A2B-B345-A8762B0858C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44266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3D8514-2A14-4441-82B4-8398E1438DC8}"/>
              </a:ext>
            </a:extLst>
          </p:cNvPr>
          <p:cNvSpPr/>
          <p:nvPr userDrawn="1"/>
        </p:nvSpPr>
        <p:spPr>
          <a:xfrm>
            <a:off x="0" y="1"/>
            <a:ext cx="9144000" cy="2890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AFD8564A-D94E-2146-9BA8-3D7E9B21F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79876" y="511939"/>
            <a:ext cx="5564126" cy="4119624"/>
          </a:xfrm>
          <a:custGeom>
            <a:avLst/>
            <a:gdLst>
              <a:gd name="connsiteX0" fmla="*/ 624096 w 7418834"/>
              <a:gd name="connsiteY0" fmla="*/ 0 h 5492832"/>
              <a:gd name="connsiteX1" fmla="*/ 7418834 w 7418834"/>
              <a:gd name="connsiteY1" fmla="*/ 0 h 5492832"/>
              <a:gd name="connsiteX2" fmla="*/ 7418834 w 7418834"/>
              <a:gd name="connsiteY2" fmla="*/ 5492832 h 5492832"/>
              <a:gd name="connsiteX3" fmla="*/ 624096 w 7418834"/>
              <a:gd name="connsiteY3" fmla="*/ 5492832 h 5492832"/>
              <a:gd name="connsiteX4" fmla="*/ 0 w 7418834"/>
              <a:gd name="connsiteY4" fmla="*/ 4868736 h 5492832"/>
              <a:gd name="connsiteX5" fmla="*/ 0 w 7418834"/>
              <a:gd name="connsiteY5" fmla="*/ 624096 h 5492832"/>
              <a:gd name="connsiteX6" fmla="*/ 624096 w 7418834"/>
              <a:gd name="connsiteY6" fmla="*/ 0 h 549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8834" h="5492832">
                <a:moveTo>
                  <a:pt x="624096" y="0"/>
                </a:moveTo>
                <a:lnTo>
                  <a:pt x="7418834" y="0"/>
                </a:lnTo>
                <a:lnTo>
                  <a:pt x="7418834" y="5492832"/>
                </a:lnTo>
                <a:lnTo>
                  <a:pt x="624096" y="5492832"/>
                </a:lnTo>
                <a:cubicBezTo>
                  <a:pt x="279417" y="5492832"/>
                  <a:pt x="0" y="5213415"/>
                  <a:pt x="0" y="4868736"/>
                </a:cubicBezTo>
                <a:lnTo>
                  <a:pt x="0" y="624096"/>
                </a:lnTo>
                <a:cubicBezTo>
                  <a:pt x="0" y="279417"/>
                  <a:pt x="279417" y="0"/>
                  <a:pt x="6240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6762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xmlns="" id="{A112F63C-EA6C-8544-8A88-9445483BAF26}"/>
              </a:ext>
            </a:extLst>
          </p:cNvPr>
          <p:cNvSpPr/>
          <p:nvPr userDrawn="1"/>
        </p:nvSpPr>
        <p:spPr>
          <a:xfrm>
            <a:off x="896533" y="806042"/>
            <a:ext cx="3352677" cy="3334914"/>
          </a:xfrm>
          <a:prstGeom prst="roundRect">
            <a:avLst>
              <a:gd name="adj" fmla="val 6356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74382C5A-C197-F143-8256-6C4C04F67A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6533" y="806042"/>
            <a:ext cx="3352677" cy="3334914"/>
          </a:xfrm>
          <a:custGeom>
            <a:avLst/>
            <a:gdLst>
              <a:gd name="connsiteX0" fmla="*/ 282623 w 4470236"/>
              <a:gd name="connsiteY0" fmla="*/ 0 h 4446552"/>
              <a:gd name="connsiteX1" fmla="*/ 4187613 w 4470236"/>
              <a:gd name="connsiteY1" fmla="*/ 0 h 4446552"/>
              <a:gd name="connsiteX2" fmla="*/ 4470236 w 4470236"/>
              <a:gd name="connsiteY2" fmla="*/ 282623 h 4446552"/>
              <a:gd name="connsiteX3" fmla="*/ 4470236 w 4470236"/>
              <a:gd name="connsiteY3" fmla="*/ 4163929 h 4446552"/>
              <a:gd name="connsiteX4" fmla="*/ 4187613 w 4470236"/>
              <a:gd name="connsiteY4" fmla="*/ 4446552 h 4446552"/>
              <a:gd name="connsiteX5" fmla="*/ 282623 w 4470236"/>
              <a:gd name="connsiteY5" fmla="*/ 4446552 h 4446552"/>
              <a:gd name="connsiteX6" fmla="*/ 0 w 4470236"/>
              <a:gd name="connsiteY6" fmla="*/ 4163929 h 4446552"/>
              <a:gd name="connsiteX7" fmla="*/ 0 w 4470236"/>
              <a:gd name="connsiteY7" fmla="*/ 282623 h 4446552"/>
              <a:gd name="connsiteX8" fmla="*/ 282623 w 4470236"/>
              <a:gd name="connsiteY8" fmla="*/ 0 h 444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0236" h="4446552">
                <a:moveTo>
                  <a:pt x="282623" y="0"/>
                </a:moveTo>
                <a:lnTo>
                  <a:pt x="4187613" y="0"/>
                </a:lnTo>
                <a:cubicBezTo>
                  <a:pt x="4343701" y="0"/>
                  <a:pt x="4470236" y="126535"/>
                  <a:pt x="4470236" y="282623"/>
                </a:cubicBezTo>
                <a:lnTo>
                  <a:pt x="4470236" y="4163929"/>
                </a:lnTo>
                <a:cubicBezTo>
                  <a:pt x="4470236" y="4320017"/>
                  <a:pt x="4343701" y="4446552"/>
                  <a:pt x="4187613" y="4446552"/>
                </a:cubicBezTo>
                <a:lnTo>
                  <a:pt x="282623" y="4446552"/>
                </a:lnTo>
                <a:cubicBezTo>
                  <a:pt x="126535" y="4446552"/>
                  <a:pt x="0" y="4320017"/>
                  <a:pt x="0" y="4163929"/>
                </a:cubicBezTo>
                <a:lnTo>
                  <a:pt x="0" y="282623"/>
                </a:lnTo>
                <a:cubicBezTo>
                  <a:pt x="0" y="126535"/>
                  <a:pt x="126535" y="0"/>
                  <a:pt x="2826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26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xmlns="" id="{424612F7-AC33-8840-9F00-62C6597A728D}"/>
              </a:ext>
            </a:extLst>
          </p:cNvPr>
          <p:cNvSpPr/>
          <p:nvPr userDrawn="1"/>
        </p:nvSpPr>
        <p:spPr>
          <a:xfrm rot="16200000" flipH="1">
            <a:off x="5815477" y="658479"/>
            <a:ext cx="2903435" cy="375361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0" dist="50800" dir="54000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6D647F09-76A2-9E4A-BFC8-0025FDC60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0242" y="913503"/>
            <a:ext cx="3316496" cy="3316496"/>
          </a:xfrm>
          <a:custGeom>
            <a:avLst/>
            <a:gdLst>
              <a:gd name="connsiteX0" fmla="*/ 2210997 w 4421994"/>
              <a:gd name="connsiteY0" fmla="*/ 0 h 4421994"/>
              <a:gd name="connsiteX1" fmla="*/ 4421994 w 4421994"/>
              <a:gd name="connsiteY1" fmla="*/ 2210997 h 4421994"/>
              <a:gd name="connsiteX2" fmla="*/ 2210997 w 4421994"/>
              <a:gd name="connsiteY2" fmla="*/ 4421994 h 4421994"/>
              <a:gd name="connsiteX3" fmla="*/ 0 w 4421994"/>
              <a:gd name="connsiteY3" fmla="*/ 2210997 h 4421994"/>
              <a:gd name="connsiteX4" fmla="*/ 2210997 w 4421994"/>
              <a:gd name="connsiteY4" fmla="*/ 0 h 442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1994" h="4421994">
                <a:moveTo>
                  <a:pt x="2210997" y="0"/>
                </a:moveTo>
                <a:cubicBezTo>
                  <a:pt x="3432097" y="0"/>
                  <a:pt x="4421994" y="989897"/>
                  <a:pt x="4421994" y="2210997"/>
                </a:cubicBezTo>
                <a:cubicBezTo>
                  <a:pt x="4421994" y="3432097"/>
                  <a:pt x="3432097" y="4421994"/>
                  <a:pt x="2210997" y="4421994"/>
                </a:cubicBezTo>
                <a:cubicBezTo>
                  <a:pt x="989897" y="4421994"/>
                  <a:pt x="0" y="3432097"/>
                  <a:pt x="0" y="2210997"/>
                </a:cubicBezTo>
                <a:cubicBezTo>
                  <a:pt x="0" y="989897"/>
                  <a:pt x="989897" y="0"/>
                  <a:pt x="22109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09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xmlns="" id="{57B0026E-9645-2741-97C4-DEC5F2068597}"/>
              </a:ext>
            </a:extLst>
          </p:cNvPr>
          <p:cNvSpPr/>
          <p:nvPr userDrawn="1"/>
        </p:nvSpPr>
        <p:spPr>
          <a:xfrm flipH="1">
            <a:off x="546854" y="1010328"/>
            <a:ext cx="3782289" cy="413317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0" dist="50800" dir="54000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B354D00F-84B3-674B-B24E-0CDE070A65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854" y="1010327"/>
            <a:ext cx="3782289" cy="4133172"/>
          </a:xfrm>
          <a:custGeom>
            <a:avLst/>
            <a:gdLst>
              <a:gd name="connsiteX0" fmla="*/ 840525 w 5043052"/>
              <a:gd name="connsiteY0" fmla="*/ 0 h 5510896"/>
              <a:gd name="connsiteX1" fmla="*/ 4202527 w 5043052"/>
              <a:gd name="connsiteY1" fmla="*/ 0 h 5510896"/>
              <a:gd name="connsiteX2" fmla="*/ 5043052 w 5043052"/>
              <a:gd name="connsiteY2" fmla="*/ 840525 h 5510896"/>
              <a:gd name="connsiteX3" fmla="*/ 5043052 w 5043052"/>
              <a:gd name="connsiteY3" fmla="*/ 5510896 h 5510896"/>
              <a:gd name="connsiteX4" fmla="*/ 0 w 5043052"/>
              <a:gd name="connsiteY4" fmla="*/ 5510896 h 5510896"/>
              <a:gd name="connsiteX5" fmla="*/ 0 w 5043052"/>
              <a:gd name="connsiteY5" fmla="*/ 840525 h 5510896"/>
              <a:gd name="connsiteX6" fmla="*/ 840525 w 5043052"/>
              <a:gd name="connsiteY6" fmla="*/ 0 h 55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3052" h="5510896">
                <a:moveTo>
                  <a:pt x="840525" y="0"/>
                </a:moveTo>
                <a:lnTo>
                  <a:pt x="4202527" y="0"/>
                </a:lnTo>
                <a:cubicBezTo>
                  <a:pt x="4666736" y="0"/>
                  <a:pt x="5043052" y="376316"/>
                  <a:pt x="5043052" y="840525"/>
                </a:cubicBezTo>
                <a:lnTo>
                  <a:pt x="5043052" y="5510896"/>
                </a:lnTo>
                <a:lnTo>
                  <a:pt x="0" y="5510896"/>
                </a:lnTo>
                <a:lnTo>
                  <a:pt x="0" y="840525"/>
                </a:lnTo>
                <a:cubicBezTo>
                  <a:pt x="0" y="376316"/>
                  <a:pt x="376316" y="0"/>
                  <a:pt x="840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148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FB001F10-AA79-9E42-873D-26CD2BFD5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4287" y="1939095"/>
            <a:ext cx="5950824" cy="3204406"/>
          </a:xfrm>
          <a:custGeom>
            <a:avLst/>
            <a:gdLst>
              <a:gd name="connsiteX0" fmla="*/ 712104 w 7934432"/>
              <a:gd name="connsiteY0" fmla="*/ 0 h 4272541"/>
              <a:gd name="connsiteX1" fmla="*/ 7222328 w 7934432"/>
              <a:gd name="connsiteY1" fmla="*/ 0 h 4272541"/>
              <a:gd name="connsiteX2" fmla="*/ 7934432 w 7934432"/>
              <a:gd name="connsiteY2" fmla="*/ 712104 h 4272541"/>
              <a:gd name="connsiteX3" fmla="*/ 7934432 w 7934432"/>
              <a:gd name="connsiteY3" fmla="*/ 4272541 h 4272541"/>
              <a:gd name="connsiteX4" fmla="*/ 0 w 7934432"/>
              <a:gd name="connsiteY4" fmla="*/ 4272541 h 4272541"/>
              <a:gd name="connsiteX5" fmla="*/ 0 w 7934432"/>
              <a:gd name="connsiteY5" fmla="*/ 712104 h 4272541"/>
              <a:gd name="connsiteX6" fmla="*/ 712104 w 7934432"/>
              <a:gd name="connsiteY6" fmla="*/ 0 h 42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4432" h="4272541">
                <a:moveTo>
                  <a:pt x="712104" y="0"/>
                </a:moveTo>
                <a:lnTo>
                  <a:pt x="7222328" y="0"/>
                </a:lnTo>
                <a:cubicBezTo>
                  <a:pt x="7615612" y="0"/>
                  <a:pt x="7934432" y="318820"/>
                  <a:pt x="7934432" y="712104"/>
                </a:cubicBezTo>
                <a:lnTo>
                  <a:pt x="7934432" y="4272541"/>
                </a:lnTo>
                <a:lnTo>
                  <a:pt x="0" y="4272541"/>
                </a:lnTo>
                <a:lnTo>
                  <a:pt x="0" y="712104"/>
                </a:lnTo>
                <a:cubicBezTo>
                  <a:pt x="0" y="318820"/>
                  <a:pt x="318820" y="0"/>
                  <a:pt x="7121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002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97CF4AE-1434-0240-9660-387240D92F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044328"/>
            <a:ext cx="4572000" cy="2099174"/>
          </a:xfrm>
          <a:custGeom>
            <a:avLst/>
            <a:gdLst>
              <a:gd name="connsiteX0" fmla="*/ 0 w 6096000"/>
              <a:gd name="connsiteY0" fmla="*/ 0 h 2798898"/>
              <a:gd name="connsiteX1" fmla="*/ 5869317 w 6096000"/>
              <a:gd name="connsiteY1" fmla="*/ 0 h 2798898"/>
              <a:gd name="connsiteX2" fmla="*/ 6096000 w 6096000"/>
              <a:gd name="connsiteY2" fmla="*/ 226683 h 2798898"/>
              <a:gd name="connsiteX3" fmla="*/ 6096000 w 6096000"/>
              <a:gd name="connsiteY3" fmla="*/ 2572215 h 2798898"/>
              <a:gd name="connsiteX4" fmla="*/ 5869317 w 6096000"/>
              <a:gd name="connsiteY4" fmla="*/ 2798898 h 2798898"/>
              <a:gd name="connsiteX5" fmla="*/ 0 w 6096000"/>
              <a:gd name="connsiteY5" fmla="*/ 2798898 h 27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2798898">
                <a:moveTo>
                  <a:pt x="0" y="0"/>
                </a:moveTo>
                <a:lnTo>
                  <a:pt x="5869317" y="0"/>
                </a:lnTo>
                <a:cubicBezTo>
                  <a:pt x="5994511" y="0"/>
                  <a:pt x="6096000" y="101489"/>
                  <a:pt x="6096000" y="226683"/>
                </a:cubicBezTo>
                <a:lnTo>
                  <a:pt x="6096000" y="2572215"/>
                </a:lnTo>
                <a:cubicBezTo>
                  <a:pt x="6096000" y="2697409"/>
                  <a:pt x="5994511" y="2798898"/>
                  <a:pt x="5869317" y="2798898"/>
                </a:cubicBezTo>
                <a:lnTo>
                  <a:pt x="0" y="27988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B477D874-F7E0-694F-AF57-A5DB25D89F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79563" y="-2"/>
            <a:ext cx="2940307" cy="1824228"/>
          </a:xfrm>
          <a:custGeom>
            <a:avLst/>
            <a:gdLst>
              <a:gd name="connsiteX0" fmla="*/ 0 w 3920409"/>
              <a:gd name="connsiteY0" fmla="*/ 0 h 2432304"/>
              <a:gd name="connsiteX1" fmla="*/ 3920409 w 3920409"/>
              <a:gd name="connsiteY1" fmla="*/ 0 h 2432304"/>
              <a:gd name="connsiteX2" fmla="*/ 3920409 w 3920409"/>
              <a:gd name="connsiteY2" fmla="*/ 2161832 h 2432304"/>
              <a:gd name="connsiteX3" fmla="*/ 3649937 w 3920409"/>
              <a:gd name="connsiteY3" fmla="*/ 2432304 h 2432304"/>
              <a:gd name="connsiteX4" fmla="*/ 270472 w 3920409"/>
              <a:gd name="connsiteY4" fmla="*/ 2432304 h 2432304"/>
              <a:gd name="connsiteX5" fmla="*/ 0 w 3920409"/>
              <a:gd name="connsiteY5" fmla="*/ 2161832 h 243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0409" h="2432304">
                <a:moveTo>
                  <a:pt x="0" y="0"/>
                </a:moveTo>
                <a:lnTo>
                  <a:pt x="3920409" y="0"/>
                </a:lnTo>
                <a:lnTo>
                  <a:pt x="3920409" y="2161832"/>
                </a:lnTo>
                <a:cubicBezTo>
                  <a:pt x="3920409" y="2311210"/>
                  <a:pt x="3799315" y="2432304"/>
                  <a:pt x="3649937" y="2432304"/>
                </a:cubicBezTo>
                <a:lnTo>
                  <a:pt x="270472" y="2432304"/>
                </a:lnTo>
                <a:cubicBezTo>
                  <a:pt x="121094" y="2432304"/>
                  <a:pt x="0" y="2311210"/>
                  <a:pt x="0" y="21618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745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50D171BE-DCC9-BC45-9E2D-6D2A60AA96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2688" y="2757328"/>
            <a:ext cx="1412748" cy="1412748"/>
          </a:xfrm>
          <a:custGeom>
            <a:avLst/>
            <a:gdLst>
              <a:gd name="connsiteX0" fmla="*/ 941832 w 1883664"/>
              <a:gd name="connsiteY0" fmla="*/ 0 h 1883664"/>
              <a:gd name="connsiteX1" fmla="*/ 1883664 w 1883664"/>
              <a:gd name="connsiteY1" fmla="*/ 941832 h 1883664"/>
              <a:gd name="connsiteX2" fmla="*/ 941832 w 1883664"/>
              <a:gd name="connsiteY2" fmla="*/ 1883664 h 1883664"/>
              <a:gd name="connsiteX3" fmla="*/ 0 w 1883664"/>
              <a:gd name="connsiteY3" fmla="*/ 941832 h 1883664"/>
              <a:gd name="connsiteX4" fmla="*/ 941832 w 1883664"/>
              <a:gd name="connsiteY4" fmla="*/ 0 h 18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64" h="1883664">
                <a:moveTo>
                  <a:pt x="941832" y="0"/>
                </a:moveTo>
                <a:cubicBezTo>
                  <a:pt x="1461991" y="0"/>
                  <a:pt x="1883664" y="421673"/>
                  <a:pt x="1883664" y="941832"/>
                </a:cubicBezTo>
                <a:cubicBezTo>
                  <a:pt x="1883664" y="1461991"/>
                  <a:pt x="1461991" y="1883664"/>
                  <a:pt x="941832" y="1883664"/>
                </a:cubicBezTo>
                <a:cubicBezTo>
                  <a:pt x="421673" y="1883664"/>
                  <a:pt x="0" y="1461991"/>
                  <a:pt x="0" y="941832"/>
                </a:cubicBezTo>
                <a:cubicBezTo>
                  <a:pt x="0" y="421673"/>
                  <a:pt x="421673" y="0"/>
                  <a:pt x="941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6F891355-C55C-104B-AB4F-C28AE1EF0A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2896" y="1083975"/>
            <a:ext cx="1412748" cy="1412748"/>
          </a:xfrm>
          <a:custGeom>
            <a:avLst/>
            <a:gdLst>
              <a:gd name="connsiteX0" fmla="*/ 941832 w 1883664"/>
              <a:gd name="connsiteY0" fmla="*/ 0 h 1883664"/>
              <a:gd name="connsiteX1" fmla="*/ 1883664 w 1883664"/>
              <a:gd name="connsiteY1" fmla="*/ 941832 h 1883664"/>
              <a:gd name="connsiteX2" fmla="*/ 941832 w 1883664"/>
              <a:gd name="connsiteY2" fmla="*/ 1883664 h 1883664"/>
              <a:gd name="connsiteX3" fmla="*/ 0 w 1883664"/>
              <a:gd name="connsiteY3" fmla="*/ 941832 h 1883664"/>
              <a:gd name="connsiteX4" fmla="*/ 941832 w 1883664"/>
              <a:gd name="connsiteY4" fmla="*/ 0 h 18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64" h="1883664">
                <a:moveTo>
                  <a:pt x="941832" y="0"/>
                </a:moveTo>
                <a:cubicBezTo>
                  <a:pt x="1461991" y="0"/>
                  <a:pt x="1883664" y="421673"/>
                  <a:pt x="1883664" y="941832"/>
                </a:cubicBezTo>
                <a:cubicBezTo>
                  <a:pt x="1883664" y="1461991"/>
                  <a:pt x="1461991" y="1883664"/>
                  <a:pt x="941832" y="1883664"/>
                </a:cubicBezTo>
                <a:cubicBezTo>
                  <a:pt x="421673" y="1883664"/>
                  <a:pt x="0" y="1461991"/>
                  <a:pt x="0" y="941832"/>
                </a:cubicBezTo>
                <a:cubicBezTo>
                  <a:pt x="0" y="421673"/>
                  <a:pt x="421673" y="0"/>
                  <a:pt x="941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3BD29CF5-7BF3-684C-BF07-722CFDABB8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82896" y="2757327"/>
            <a:ext cx="1412748" cy="1412748"/>
          </a:xfrm>
          <a:custGeom>
            <a:avLst/>
            <a:gdLst>
              <a:gd name="connsiteX0" fmla="*/ 941832 w 1883664"/>
              <a:gd name="connsiteY0" fmla="*/ 0 h 1883664"/>
              <a:gd name="connsiteX1" fmla="*/ 1883664 w 1883664"/>
              <a:gd name="connsiteY1" fmla="*/ 941832 h 1883664"/>
              <a:gd name="connsiteX2" fmla="*/ 941832 w 1883664"/>
              <a:gd name="connsiteY2" fmla="*/ 1883664 h 1883664"/>
              <a:gd name="connsiteX3" fmla="*/ 0 w 1883664"/>
              <a:gd name="connsiteY3" fmla="*/ 941832 h 1883664"/>
              <a:gd name="connsiteX4" fmla="*/ 941832 w 1883664"/>
              <a:gd name="connsiteY4" fmla="*/ 0 h 18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64" h="1883664">
                <a:moveTo>
                  <a:pt x="941832" y="0"/>
                </a:moveTo>
                <a:cubicBezTo>
                  <a:pt x="1461991" y="0"/>
                  <a:pt x="1883664" y="421673"/>
                  <a:pt x="1883664" y="941832"/>
                </a:cubicBezTo>
                <a:cubicBezTo>
                  <a:pt x="1883664" y="1461991"/>
                  <a:pt x="1461991" y="1883664"/>
                  <a:pt x="941832" y="1883664"/>
                </a:cubicBezTo>
                <a:cubicBezTo>
                  <a:pt x="421673" y="1883664"/>
                  <a:pt x="0" y="1461991"/>
                  <a:pt x="0" y="941832"/>
                </a:cubicBezTo>
                <a:cubicBezTo>
                  <a:pt x="0" y="421673"/>
                  <a:pt x="421673" y="0"/>
                  <a:pt x="941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9047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51EC3F0-0FA6-44A7-9F6D-CF38261C65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5199" cy="4147460"/>
          </a:xfrm>
          <a:custGeom>
            <a:avLst/>
            <a:gdLst>
              <a:gd name="connsiteX0" fmla="*/ 0 w 4673598"/>
              <a:gd name="connsiteY0" fmla="*/ 0 h 5529947"/>
              <a:gd name="connsiteX1" fmla="*/ 4267696 w 4673598"/>
              <a:gd name="connsiteY1" fmla="*/ 0 h 5529947"/>
              <a:gd name="connsiteX2" fmla="*/ 4673598 w 4673598"/>
              <a:gd name="connsiteY2" fmla="*/ 405902 h 5529947"/>
              <a:gd name="connsiteX3" fmla="*/ 4673598 w 4673598"/>
              <a:gd name="connsiteY3" fmla="*/ 5124045 h 5529947"/>
              <a:gd name="connsiteX4" fmla="*/ 4267696 w 4673598"/>
              <a:gd name="connsiteY4" fmla="*/ 5529947 h 5529947"/>
              <a:gd name="connsiteX5" fmla="*/ 0 w 4673598"/>
              <a:gd name="connsiteY5" fmla="*/ 5529947 h 552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598" h="5529947">
                <a:moveTo>
                  <a:pt x="0" y="0"/>
                </a:moveTo>
                <a:lnTo>
                  <a:pt x="4267696" y="0"/>
                </a:lnTo>
                <a:cubicBezTo>
                  <a:pt x="4491869" y="0"/>
                  <a:pt x="4673598" y="181729"/>
                  <a:pt x="4673598" y="405902"/>
                </a:cubicBezTo>
                <a:lnTo>
                  <a:pt x="4673598" y="5124045"/>
                </a:lnTo>
                <a:cubicBezTo>
                  <a:pt x="4673598" y="5348218"/>
                  <a:pt x="4491869" y="5529947"/>
                  <a:pt x="4267696" y="5529947"/>
                </a:cubicBezTo>
                <a:lnTo>
                  <a:pt x="0" y="55299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01598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BBDF-EF3D-4772-8512-5C28191B0F0E}" type="datetimeFigureOut">
              <a:rPr lang="en-ID" smtClean="0"/>
              <a:pPr/>
              <a:t>03/07/2024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7910-D9DB-4A2B-B345-A8762B0858C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941069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63332EC-A822-4708-9EE0-78B4AA781A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6662" y="955964"/>
            <a:ext cx="3727338" cy="4176160"/>
          </a:xfrm>
          <a:custGeom>
            <a:avLst/>
            <a:gdLst>
              <a:gd name="connsiteX0" fmla="*/ 323185 w 4969784"/>
              <a:gd name="connsiteY0" fmla="*/ 0 h 5568213"/>
              <a:gd name="connsiteX1" fmla="*/ 4646599 w 4969784"/>
              <a:gd name="connsiteY1" fmla="*/ 0 h 5568213"/>
              <a:gd name="connsiteX2" fmla="*/ 4969784 w 4969784"/>
              <a:gd name="connsiteY2" fmla="*/ 323185 h 5568213"/>
              <a:gd name="connsiteX3" fmla="*/ 4969784 w 4969784"/>
              <a:gd name="connsiteY3" fmla="*/ 5568213 h 5568213"/>
              <a:gd name="connsiteX4" fmla="*/ 0 w 4969784"/>
              <a:gd name="connsiteY4" fmla="*/ 5568213 h 5568213"/>
              <a:gd name="connsiteX5" fmla="*/ 0 w 4969784"/>
              <a:gd name="connsiteY5" fmla="*/ 323185 h 5568213"/>
              <a:gd name="connsiteX6" fmla="*/ 323185 w 4969784"/>
              <a:gd name="connsiteY6" fmla="*/ 0 h 556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9784" h="5568213">
                <a:moveTo>
                  <a:pt x="323185" y="0"/>
                </a:moveTo>
                <a:lnTo>
                  <a:pt x="4646599" y="0"/>
                </a:lnTo>
                <a:cubicBezTo>
                  <a:pt x="4825089" y="0"/>
                  <a:pt x="4969784" y="144695"/>
                  <a:pt x="4969784" y="323185"/>
                </a:cubicBezTo>
                <a:lnTo>
                  <a:pt x="4969784" y="5568213"/>
                </a:lnTo>
                <a:lnTo>
                  <a:pt x="0" y="5568213"/>
                </a:lnTo>
                <a:lnTo>
                  <a:pt x="0" y="323185"/>
                </a:lnTo>
                <a:cubicBezTo>
                  <a:pt x="0" y="144695"/>
                  <a:pt x="144695" y="0"/>
                  <a:pt x="3231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436840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585B1BD3-0A31-4909-8E14-A958DD097C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1309" y="629722"/>
            <a:ext cx="2826328" cy="3662669"/>
          </a:xfrm>
          <a:custGeom>
            <a:avLst/>
            <a:gdLst>
              <a:gd name="connsiteX0" fmla="*/ 628085 w 3768437"/>
              <a:gd name="connsiteY0" fmla="*/ 0 h 4883558"/>
              <a:gd name="connsiteX1" fmla="*/ 3140352 w 3768437"/>
              <a:gd name="connsiteY1" fmla="*/ 0 h 4883558"/>
              <a:gd name="connsiteX2" fmla="*/ 3768437 w 3768437"/>
              <a:gd name="connsiteY2" fmla="*/ 628085 h 4883558"/>
              <a:gd name="connsiteX3" fmla="*/ 3768437 w 3768437"/>
              <a:gd name="connsiteY3" fmla="*/ 4255473 h 4883558"/>
              <a:gd name="connsiteX4" fmla="*/ 3140352 w 3768437"/>
              <a:gd name="connsiteY4" fmla="*/ 4883558 h 4883558"/>
              <a:gd name="connsiteX5" fmla="*/ 628085 w 3768437"/>
              <a:gd name="connsiteY5" fmla="*/ 4883558 h 4883558"/>
              <a:gd name="connsiteX6" fmla="*/ 0 w 3768437"/>
              <a:gd name="connsiteY6" fmla="*/ 4255473 h 4883558"/>
              <a:gd name="connsiteX7" fmla="*/ 0 w 3768437"/>
              <a:gd name="connsiteY7" fmla="*/ 628085 h 4883558"/>
              <a:gd name="connsiteX8" fmla="*/ 628085 w 3768437"/>
              <a:gd name="connsiteY8" fmla="*/ 0 h 48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8437" h="4883558">
                <a:moveTo>
                  <a:pt x="628085" y="0"/>
                </a:moveTo>
                <a:lnTo>
                  <a:pt x="3140352" y="0"/>
                </a:lnTo>
                <a:cubicBezTo>
                  <a:pt x="3487234" y="0"/>
                  <a:pt x="3768437" y="281203"/>
                  <a:pt x="3768437" y="628085"/>
                </a:cubicBezTo>
                <a:lnTo>
                  <a:pt x="3768437" y="4255473"/>
                </a:lnTo>
                <a:cubicBezTo>
                  <a:pt x="3768437" y="4602355"/>
                  <a:pt x="3487234" y="4883558"/>
                  <a:pt x="3140352" y="4883558"/>
                </a:cubicBezTo>
                <a:lnTo>
                  <a:pt x="628085" y="4883558"/>
                </a:lnTo>
                <a:cubicBezTo>
                  <a:pt x="281203" y="4883558"/>
                  <a:pt x="0" y="4602355"/>
                  <a:pt x="0" y="4255473"/>
                </a:cubicBezTo>
                <a:lnTo>
                  <a:pt x="0" y="628085"/>
                </a:lnTo>
                <a:cubicBezTo>
                  <a:pt x="0" y="281203"/>
                  <a:pt x="281203" y="0"/>
                  <a:pt x="6280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573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19D15F5-B250-4A42-8905-05F13A163C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89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BBDF-EF3D-4772-8512-5C28191B0F0E}" type="datetimeFigureOut">
              <a:rPr lang="en-ID" smtClean="0"/>
              <a:pPr/>
              <a:t>03/07/2024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7910-D9DB-4A2B-B345-A8762B0858C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69210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BBDF-EF3D-4772-8512-5C28191B0F0E}" type="datetimeFigureOut">
              <a:rPr lang="en-ID" smtClean="0"/>
              <a:pPr/>
              <a:t>03/07/2024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7910-D9DB-4A2B-B345-A8762B0858C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82480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BBDF-EF3D-4772-8512-5C28191B0F0E}" type="datetimeFigureOut">
              <a:rPr lang="en-ID" smtClean="0"/>
              <a:pPr/>
              <a:t>03/07/2024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7910-D9DB-4A2B-B345-A8762B0858C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05590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BBDF-EF3D-4772-8512-5C28191B0F0E}" type="datetimeFigureOut">
              <a:rPr lang="en-ID" smtClean="0"/>
              <a:pPr/>
              <a:t>03/07/2024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7910-D9DB-4A2B-B345-A8762B0858C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62203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BBDF-EF3D-4772-8512-5C28191B0F0E}" type="datetimeFigureOut">
              <a:rPr lang="en-ID" smtClean="0"/>
              <a:pPr/>
              <a:t>03/07/2024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7910-D9DB-4A2B-B345-A8762B0858C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80510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BBDF-EF3D-4772-8512-5C28191B0F0E}" type="datetimeFigureOut">
              <a:rPr lang="en-ID" smtClean="0"/>
              <a:pPr/>
              <a:t>03/07/2024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7910-D9DB-4A2B-B345-A8762B0858C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21744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BBDF-EF3D-4772-8512-5C28191B0F0E}" type="datetimeFigureOut">
              <a:rPr lang="en-ID" smtClean="0"/>
              <a:pPr/>
              <a:t>03/07/2024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7910-D9DB-4A2B-B345-A8762B0858C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40711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BBDF-EF3D-4772-8512-5C28191B0F0E}" type="datetimeFigureOut">
              <a:rPr lang="en-ID" smtClean="0"/>
              <a:pPr/>
              <a:t>03/07/2024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17910-D9DB-4A2B-B345-A8762B0858C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87978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8" r:id="rId16"/>
    <p:sldLayoutId id="2147483709" r:id="rId17"/>
    <p:sldLayoutId id="2147483712" r:id="rId18"/>
    <p:sldLayoutId id="2147483716" r:id="rId19"/>
    <p:sldLayoutId id="2147483718" r:id="rId20"/>
    <p:sldLayoutId id="2147483722" r:id="rId21"/>
    <p:sldLayoutId id="2147483731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hape&#10;&#10;Description automatically generated">
            <a:extLst>
              <a:ext uri="{FF2B5EF4-FFF2-40B4-BE49-F238E27FC236}">
                <a16:creationId xmlns:a16="http://schemas.microsoft.com/office/drawing/2014/main" xmlns="" id="{D1A1135E-5393-450D-9FA8-B599975FCE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3579876" y="1006841"/>
            <a:ext cx="5564126" cy="3129820"/>
          </a:xfr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88D54BF1-7C4F-4647-ACA8-E1DFE459CEA1}"/>
              </a:ext>
            </a:extLst>
          </p:cNvPr>
          <p:cNvSpPr/>
          <p:nvPr/>
        </p:nvSpPr>
        <p:spPr>
          <a:xfrm>
            <a:off x="0" y="4631561"/>
            <a:ext cx="9144000" cy="511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xmlns="" id="{887B2CF3-BC52-435B-8635-8ED8287606D7}"/>
              </a:ext>
            </a:extLst>
          </p:cNvPr>
          <p:cNvSpPr/>
          <p:nvPr/>
        </p:nvSpPr>
        <p:spPr>
          <a:xfrm rot="5400000">
            <a:off x="1374264" y="342988"/>
            <a:ext cx="2015976" cy="4764506"/>
          </a:xfrm>
          <a:prstGeom prst="round2SameRect">
            <a:avLst>
              <a:gd name="adj1" fmla="val 11362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A273C1-E059-2744-9775-9F1F190C97F4}"/>
              </a:ext>
            </a:extLst>
          </p:cNvPr>
          <p:cNvSpPr/>
          <p:nvPr/>
        </p:nvSpPr>
        <p:spPr>
          <a:xfrm>
            <a:off x="165100" y="2762781"/>
            <a:ext cx="4259077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50" b="1" i="1" dirty="0" smtClean="0">
                <a:solidFill>
                  <a:schemeClr val="accent1"/>
                </a:solidFill>
                <a:latin typeface="Montserrat" pitchFamily="2" charset="-52"/>
              </a:rPr>
              <a:t>ПРАВИЛЬНЫЙ ТЕХНОЛОГИЧЕСКИЙ ПРОЕКТ ДЛЯ УСПЕШНОГО ФУНКЦИОНИРОВАНИЯ МОЛОЧНОЙ ФЕРМЫ</a:t>
            </a:r>
          </a:p>
        </p:txBody>
      </p:sp>
      <p:sp>
        <p:nvSpPr>
          <p:cNvPr id="20" name="Rectangle: Rounded Corners 31">
            <a:extLst>
              <a:ext uri="{FF2B5EF4-FFF2-40B4-BE49-F238E27FC236}">
                <a16:creationId xmlns:a16="http://schemas.microsoft.com/office/drawing/2014/main" xmlns="" id="{E0751A33-8010-9045-BD60-6A0ED32B13FB}"/>
              </a:ext>
            </a:extLst>
          </p:cNvPr>
          <p:cNvSpPr/>
          <p:nvPr/>
        </p:nvSpPr>
        <p:spPr>
          <a:xfrm>
            <a:off x="6172202" y="3445171"/>
            <a:ext cx="2554334" cy="7408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21" name="Rectangle: Rounded Corners 32">
            <a:extLst>
              <a:ext uri="{FF2B5EF4-FFF2-40B4-BE49-F238E27FC236}">
                <a16:creationId xmlns:a16="http://schemas.microsoft.com/office/drawing/2014/main" xmlns="" id="{9EF9E325-3583-7448-8388-F2A313FE7378}"/>
              </a:ext>
            </a:extLst>
          </p:cNvPr>
          <p:cNvSpPr/>
          <p:nvPr/>
        </p:nvSpPr>
        <p:spPr>
          <a:xfrm>
            <a:off x="6918519" y="3349434"/>
            <a:ext cx="1808017" cy="89286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999FAC5-9B40-0C46-B809-1476AFD1FF18}"/>
              </a:ext>
            </a:extLst>
          </p:cNvPr>
          <p:cNvSpPr/>
          <p:nvPr/>
        </p:nvSpPr>
        <p:spPr>
          <a:xfrm>
            <a:off x="7044133" y="3440675"/>
            <a:ext cx="1598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Montserrat" pitchFamily="2" charset="-52"/>
              </a:rPr>
              <a:t>Современные технологии играют ключевую роль в оптимизации производства на молочных фермах.</a:t>
            </a:r>
            <a:endParaRPr lang="en-US" sz="8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8CCAE02-9443-A747-9B53-E2DBA552348D}"/>
              </a:ext>
            </a:extLst>
          </p:cNvPr>
          <p:cNvSpPr txBox="1"/>
          <p:nvPr/>
        </p:nvSpPr>
        <p:spPr>
          <a:xfrm>
            <a:off x="145694" y="1849289"/>
            <a:ext cx="4211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Montserrat" pitchFamily="2" charset="-52"/>
              </a:rPr>
              <a:t>МОЛОЧНОЕ ПРОИЗВОДСТВО</a:t>
            </a:r>
            <a:endParaRPr lang="en-US" sz="2800" b="1" spc="-113" dirty="0">
              <a:solidFill>
                <a:schemeClr val="accent3"/>
              </a:solidFill>
              <a:latin typeface="Montserrat" pitchFamily="2" charset="-52"/>
              <a:ea typeface="Roboto Slab" pitchFamily="2" charset="0"/>
              <a:cs typeface="Heebo" pitchFamily="2" charset="-79"/>
            </a:endParaRPr>
          </a:p>
        </p:txBody>
      </p:sp>
      <p:sp>
        <p:nvSpPr>
          <p:cNvPr id="46" name="Rectangle: Rounded Corners 44">
            <a:extLst>
              <a:ext uri="{FF2B5EF4-FFF2-40B4-BE49-F238E27FC236}">
                <a16:creationId xmlns:a16="http://schemas.microsoft.com/office/drawing/2014/main" xmlns="" id="{D19FE6E7-42EB-444A-B883-4B64E12E45DA}"/>
              </a:ext>
            </a:extLst>
          </p:cNvPr>
          <p:cNvSpPr/>
          <p:nvPr/>
        </p:nvSpPr>
        <p:spPr>
          <a:xfrm>
            <a:off x="568489" y="437613"/>
            <a:ext cx="1285711" cy="219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b="1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www.gea-kazakhstan.kz</a:t>
            </a:r>
            <a:endParaRPr lang="en-US" sz="675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xmlns="" id="{166B2E50-FB87-6244-A4D0-75C8385B19E0}"/>
              </a:ext>
            </a:extLst>
          </p:cNvPr>
          <p:cNvSpPr/>
          <p:nvPr/>
        </p:nvSpPr>
        <p:spPr>
          <a:xfrm flipH="1">
            <a:off x="8849896" y="217833"/>
            <a:ext cx="294104" cy="588209"/>
          </a:xfrm>
          <a:custGeom>
            <a:avLst/>
            <a:gdLst>
              <a:gd name="connsiteX0" fmla="*/ 0 w 392139"/>
              <a:gd name="connsiteY0" fmla="*/ 0 h 784278"/>
              <a:gd name="connsiteX1" fmla="*/ 392139 w 392139"/>
              <a:gd name="connsiteY1" fmla="*/ 392139 h 784278"/>
              <a:gd name="connsiteX2" fmla="*/ 0 w 392139"/>
              <a:gd name="connsiteY2" fmla="*/ 784278 h 7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139" h="784278">
                <a:moveTo>
                  <a:pt x="0" y="0"/>
                </a:moveTo>
                <a:cubicBezTo>
                  <a:pt x="216572" y="0"/>
                  <a:pt x="392139" y="175567"/>
                  <a:pt x="392139" y="392139"/>
                </a:cubicBezTo>
                <a:cubicBezTo>
                  <a:pt x="392139" y="608711"/>
                  <a:pt x="216572" y="784278"/>
                  <a:pt x="0" y="784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xmlns="" id="{69116956-3276-3C4D-AE69-D177FFDBCB5F}"/>
              </a:ext>
            </a:extLst>
          </p:cNvPr>
          <p:cNvSpPr/>
          <p:nvPr/>
        </p:nvSpPr>
        <p:spPr>
          <a:xfrm rot="5400000" flipH="1">
            <a:off x="1079187" y="763530"/>
            <a:ext cx="635815" cy="1271629"/>
          </a:xfrm>
          <a:custGeom>
            <a:avLst/>
            <a:gdLst>
              <a:gd name="connsiteX0" fmla="*/ 0 w 392139"/>
              <a:gd name="connsiteY0" fmla="*/ 0 h 784278"/>
              <a:gd name="connsiteX1" fmla="*/ 392139 w 392139"/>
              <a:gd name="connsiteY1" fmla="*/ 392139 h 784278"/>
              <a:gd name="connsiteX2" fmla="*/ 0 w 392139"/>
              <a:gd name="connsiteY2" fmla="*/ 784278 h 7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139" h="784278">
                <a:moveTo>
                  <a:pt x="0" y="0"/>
                </a:moveTo>
                <a:cubicBezTo>
                  <a:pt x="216572" y="0"/>
                  <a:pt x="392139" y="175567"/>
                  <a:pt x="392139" y="392139"/>
                </a:cubicBezTo>
                <a:cubicBezTo>
                  <a:pt x="392139" y="608711"/>
                  <a:pt x="216572" y="784278"/>
                  <a:pt x="0" y="784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1027" name="Picture 3" descr="E:\GEA 2\ЛОГО\Westfalia Казахстан_CLIENT\Logo\PNG\Logo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3568700"/>
            <a:ext cx="526261" cy="470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3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4">
            <a:extLst>
              <a:ext uri="{FF2B5EF4-FFF2-40B4-BE49-F238E27FC236}">
                <a16:creationId xmlns:a16="http://schemas.microsoft.com/office/drawing/2014/main" xmlns="" id="{B5CD5490-52CE-4D25-A06C-DEB7FD0829AD}"/>
              </a:ext>
            </a:extLst>
          </p:cNvPr>
          <p:cNvSpPr/>
          <p:nvPr/>
        </p:nvSpPr>
        <p:spPr>
          <a:xfrm>
            <a:off x="580731" y="1528632"/>
            <a:ext cx="4779818" cy="2184125"/>
          </a:xfrm>
          <a:prstGeom prst="roundRect">
            <a:avLst>
              <a:gd name="adj" fmla="val 5725"/>
            </a:avLst>
          </a:prstGeom>
          <a:solidFill>
            <a:schemeClr val="bg1"/>
          </a:solidFill>
          <a:ln>
            <a:noFill/>
          </a:ln>
          <a:effectLst>
            <a:outerShdw blurRad="4191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1BC3B94-2B36-4B9C-8047-7B91C526220D}"/>
              </a:ext>
            </a:extLst>
          </p:cNvPr>
          <p:cNvSpPr/>
          <p:nvPr/>
        </p:nvSpPr>
        <p:spPr>
          <a:xfrm>
            <a:off x="799323" y="1800060"/>
            <a:ext cx="438862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chemeClr val="accent2"/>
                </a:solidFill>
                <a:latin typeface="Montserrat" pitchFamily="2" charset="-52"/>
              </a:rPr>
              <a:t>Правильный технологический проект</a:t>
            </a:r>
            <a:r>
              <a:rPr lang="ru-RU" sz="1100" dirty="0" smtClean="0">
                <a:latin typeface="Montserrat" pitchFamily="2" charset="-52"/>
              </a:rPr>
              <a:t> – это не просто схема или план, это комплексное решение, которое обеспечивает успешную и устойчивую работу молочной фермы. Инвестируя в качественное проектирование, вы закладываете фундамент для стабильного и прибыльного будущего вашего бизнеса.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1E2A08-BED4-4E8B-BC59-19BEEC510662}"/>
              </a:ext>
            </a:extLst>
          </p:cNvPr>
          <p:cNvSpPr txBox="1"/>
          <p:nvPr/>
        </p:nvSpPr>
        <p:spPr>
          <a:xfrm>
            <a:off x="733131" y="975664"/>
            <a:ext cx="392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tserrat" pitchFamily="2" charset="-52"/>
              </a:rPr>
              <a:t>Заключение</a:t>
            </a:r>
            <a:endParaRPr lang="en-US" sz="2400" b="1" dirty="0">
              <a:solidFill>
                <a:schemeClr val="accent1"/>
              </a:solidFill>
              <a:latin typeface="Montserrat" pitchFamily="2" charset="-52"/>
              <a:ea typeface="Roboto Slab" pitchFamily="2" charset="0"/>
              <a:cs typeface="Open Sans ExtraBold" panose="020B09060308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26D2105-1AFC-448D-8656-2DADE2A60682}"/>
              </a:ext>
            </a:extLst>
          </p:cNvPr>
          <p:cNvSpPr/>
          <p:nvPr/>
        </p:nvSpPr>
        <p:spPr>
          <a:xfrm>
            <a:off x="1200535" y="3704397"/>
            <a:ext cx="1783893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  <a:latin typeface="Open Sans" panose="020B0606030504020204" pitchFamily="34" charset="0"/>
              </a:rPr>
              <a:t>Lorem Ipsum is simply dummy text of the printing and</a:t>
            </a:r>
            <a:endParaRPr lang="en-US" sz="825" dirty="0">
              <a:solidFill>
                <a:schemeClr val="bg1"/>
              </a:solidFill>
              <a:latin typeface="DauphinPlai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2BAB554-F7AE-4B2B-8FC2-B9301CCE8101}"/>
              </a:ext>
            </a:extLst>
          </p:cNvPr>
          <p:cNvSpPr/>
          <p:nvPr/>
        </p:nvSpPr>
        <p:spPr>
          <a:xfrm>
            <a:off x="0" y="4631561"/>
            <a:ext cx="9144000" cy="511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xmlns="" id="{A048C208-F332-4F63-B836-6A7646F50DAA}"/>
              </a:ext>
            </a:extLst>
          </p:cNvPr>
          <p:cNvSpPr/>
          <p:nvPr/>
        </p:nvSpPr>
        <p:spPr>
          <a:xfrm flipH="1">
            <a:off x="8849896" y="217833"/>
            <a:ext cx="294104" cy="588209"/>
          </a:xfrm>
          <a:custGeom>
            <a:avLst/>
            <a:gdLst>
              <a:gd name="connsiteX0" fmla="*/ 0 w 392139"/>
              <a:gd name="connsiteY0" fmla="*/ 0 h 784278"/>
              <a:gd name="connsiteX1" fmla="*/ 392139 w 392139"/>
              <a:gd name="connsiteY1" fmla="*/ 392139 h 784278"/>
              <a:gd name="connsiteX2" fmla="*/ 0 w 392139"/>
              <a:gd name="connsiteY2" fmla="*/ 784278 h 7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139" h="784278">
                <a:moveTo>
                  <a:pt x="0" y="0"/>
                </a:moveTo>
                <a:cubicBezTo>
                  <a:pt x="216572" y="0"/>
                  <a:pt x="392139" y="175567"/>
                  <a:pt x="392139" y="392139"/>
                </a:cubicBezTo>
                <a:cubicBezTo>
                  <a:pt x="392139" y="608711"/>
                  <a:pt x="216572" y="784278"/>
                  <a:pt x="0" y="784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30" name="Рисунок 29" descr="gea-cooperates-with-idden-110539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0725" r="20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754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GEA_DairyProQ_Overhead View_061918-46679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8A0D58CC-6D21-47C9-802B-2A268171B075}"/>
              </a:ext>
            </a:extLst>
          </p:cNvPr>
          <p:cNvGrpSpPr/>
          <p:nvPr/>
        </p:nvGrpSpPr>
        <p:grpSpPr>
          <a:xfrm>
            <a:off x="2158712" y="1153392"/>
            <a:ext cx="4826578" cy="2836719"/>
            <a:chOff x="2878281" y="1537854"/>
            <a:chExt cx="6435437" cy="3782291"/>
          </a:xfrm>
        </p:grpSpPr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xmlns="" id="{7BB52AC5-8DA4-4ED9-9DFF-B5F2F2209E3B}"/>
                </a:ext>
              </a:extLst>
            </p:cNvPr>
            <p:cNvSpPr/>
            <p:nvPr/>
          </p:nvSpPr>
          <p:spPr>
            <a:xfrm>
              <a:off x="2878281" y="1537854"/>
              <a:ext cx="6435437" cy="3782291"/>
            </a:xfrm>
            <a:prstGeom prst="roundRect">
              <a:avLst>
                <a:gd name="adj" fmla="val 6356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1F80039-2F2F-42A2-AEAE-96CFEDA100D1}"/>
                </a:ext>
              </a:extLst>
            </p:cNvPr>
            <p:cNvSpPr txBox="1"/>
            <p:nvPr/>
          </p:nvSpPr>
          <p:spPr>
            <a:xfrm>
              <a:off x="3291941" y="2566062"/>
              <a:ext cx="573288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Montserrat" pitchFamily="2" charset="-52"/>
                </a:rPr>
                <a:t>Спасибо за внимание!</a:t>
              </a:r>
              <a:endParaRPr lang="id-ID" sz="3600" b="1" dirty="0">
                <a:solidFill>
                  <a:schemeClr val="accent1"/>
                </a:solidFill>
                <a:latin typeface="Montserrat" pitchFamily="2" charset="-52"/>
                <a:ea typeface="Roboto Slab" pitchFamily="2" charset="0"/>
                <a:cs typeface="Heebo" pitchFamily="2" charset="-79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6690375-6A9E-4738-BC0B-0244367ACB50}"/>
              </a:ext>
            </a:extLst>
          </p:cNvPr>
          <p:cNvSpPr/>
          <p:nvPr/>
        </p:nvSpPr>
        <p:spPr>
          <a:xfrm>
            <a:off x="6339882" y="3273174"/>
            <a:ext cx="1090667" cy="10906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3" descr="E:\GEA 2\ЛОГО\Westfalia Казахстан_CLIENT\Logo\PNG\Logo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0" y="3562350"/>
            <a:ext cx="526261" cy="470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617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hape&#10;&#10;Description automatically generated">
            <a:extLst>
              <a:ext uri="{FF2B5EF4-FFF2-40B4-BE49-F238E27FC236}">
                <a16:creationId xmlns:a16="http://schemas.microsoft.com/office/drawing/2014/main" xmlns="" id="{5D01F9C3-8CF3-4583-9E12-8E9E54FC08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896533" y="806450"/>
            <a:ext cx="3421467" cy="3340099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97C16FB-A6ED-CE45-8252-C86ACD495231}"/>
              </a:ext>
            </a:extLst>
          </p:cNvPr>
          <p:cNvSpPr/>
          <p:nvPr/>
        </p:nvSpPr>
        <p:spPr>
          <a:xfrm>
            <a:off x="0" y="4631561"/>
            <a:ext cx="9144000" cy="511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20" name="Rectangle: Rounded Corners 44">
            <a:extLst>
              <a:ext uri="{FF2B5EF4-FFF2-40B4-BE49-F238E27FC236}">
                <a16:creationId xmlns:a16="http://schemas.microsoft.com/office/drawing/2014/main" xmlns="" id="{2D59B915-8BFC-D24A-BBCA-F81AF5F6BA75}"/>
              </a:ext>
            </a:extLst>
          </p:cNvPr>
          <p:cNvSpPr/>
          <p:nvPr/>
        </p:nvSpPr>
        <p:spPr>
          <a:xfrm>
            <a:off x="568489" y="437613"/>
            <a:ext cx="1330161" cy="219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b="1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www.gea-kazakhstan.kz</a:t>
            </a:r>
            <a:endParaRPr lang="en-US" sz="675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E7E07C27-1917-0445-A944-7C07291F1F94}"/>
              </a:ext>
            </a:extLst>
          </p:cNvPr>
          <p:cNvSpPr/>
          <p:nvPr/>
        </p:nvSpPr>
        <p:spPr>
          <a:xfrm flipH="1">
            <a:off x="8849896" y="217833"/>
            <a:ext cx="294104" cy="588209"/>
          </a:xfrm>
          <a:custGeom>
            <a:avLst/>
            <a:gdLst>
              <a:gd name="connsiteX0" fmla="*/ 0 w 392139"/>
              <a:gd name="connsiteY0" fmla="*/ 0 h 784278"/>
              <a:gd name="connsiteX1" fmla="*/ 392139 w 392139"/>
              <a:gd name="connsiteY1" fmla="*/ 392139 h 784278"/>
              <a:gd name="connsiteX2" fmla="*/ 0 w 392139"/>
              <a:gd name="connsiteY2" fmla="*/ 784278 h 7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139" h="784278">
                <a:moveTo>
                  <a:pt x="0" y="0"/>
                </a:moveTo>
                <a:cubicBezTo>
                  <a:pt x="216572" y="0"/>
                  <a:pt x="392139" y="175567"/>
                  <a:pt x="392139" y="392139"/>
                </a:cubicBezTo>
                <a:cubicBezTo>
                  <a:pt x="392139" y="608711"/>
                  <a:pt x="216572" y="784278"/>
                  <a:pt x="0" y="784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xmlns="" id="{E483EC1B-7385-4D73-BF1D-8A3F2DC66EC5}"/>
              </a:ext>
            </a:extLst>
          </p:cNvPr>
          <p:cNvSpPr/>
          <p:nvPr/>
        </p:nvSpPr>
        <p:spPr>
          <a:xfrm>
            <a:off x="3329478" y="1203408"/>
            <a:ext cx="4826578" cy="2632859"/>
          </a:xfrm>
          <a:prstGeom prst="roundRect">
            <a:avLst>
              <a:gd name="adj" fmla="val 6356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1CC324A-1C0E-458E-8339-90A0D516DA08}"/>
              </a:ext>
            </a:extLst>
          </p:cNvPr>
          <p:cNvSpPr txBox="1"/>
          <p:nvPr/>
        </p:nvSpPr>
        <p:spPr>
          <a:xfrm>
            <a:off x="3571738" y="1460359"/>
            <a:ext cx="4299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-52"/>
                <a:ea typeface="Roboto Slab" pitchFamily="2" charset="0"/>
                <a:cs typeface="Heebo" pitchFamily="2" charset="-79"/>
              </a:rPr>
              <a:t>Нурумов Серик</a:t>
            </a:r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-52"/>
              <a:ea typeface="Roboto Slab" pitchFamily="2" charset="0"/>
              <a:cs typeface="Heebo" pitchFamily="2" charset="-79"/>
            </a:endParaRPr>
          </a:p>
          <a:p>
            <a:r>
              <a:rPr lang="ru-RU" sz="1100" dirty="0" smtClean="0">
                <a:solidFill>
                  <a:schemeClr val="accent1"/>
                </a:solidFill>
                <a:latin typeface="Montserrat" pitchFamily="2" charset="-52"/>
              </a:rPr>
              <a:t>Заместителем директора ТОО «</a:t>
            </a:r>
            <a:r>
              <a:rPr lang="en-US" sz="1100" dirty="0" err="1" smtClean="0">
                <a:solidFill>
                  <a:schemeClr val="accent1"/>
                </a:solidFill>
                <a:latin typeface="Montserrat" pitchFamily="2" charset="-52"/>
              </a:rPr>
              <a:t>Westfalia</a:t>
            </a:r>
            <a:r>
              <a:rPr lang="ru-RU" sz="1100" dirty="0" smtClean="0">
                <a:solidFill>
                  <a:schemeClr val="accent1"/>
                </a:solidFill>
                <a:latin typeface="Montserrat" pitchFamily="2" charset="-52"/>
              </a:rPr>
              <a:t> Казахстан»</a:t>
            </a:r>
            <a:endParaRPr lang="id-ID" sz="1100" b="1" dirty="0">
              <a:solidFill>
                <a:schemeClr val="accent1"/>
              </a:solidFill>
              <a:latin typeface="Montserrat" pitchFamily="2" charset="-52"/>
              <a:ea typeface="Roboto Slab" pitchFamily="2" charset="0"/>
              <a:cs typeface="Heebo" pitchFamily="2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2BB74A3-3F47-4F83-A69D-18DF9337197C}"/>
              </a:ext>
            </a:extLst>
          </p:cNvPr>
          <p:cNvSpPr/>
          <p:nvPr/>
        </p:nvSpPr>
        <p:spPr>
          <a:xfrm>
            <a:off x="3578088" y="2149668"/>
            <a:ext cx="3925590" cy="154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dirty="0" smtClean="0">
                <a:latin typeface="Montserrat" pitchFamily="2" charset="-52"/>
              </a:rPr>
              <a:t>Молочное производство – это одна из важнейших отраслей сельского хозяйства, и успех любой молочной фермы напрямую зависит от правильного подхода к проектированию. </a:t>
            </a:r>
            <a:endParaRPr lang="en-US" sz="800" dirty="0" smtClean="0">
              <a:latin typeface="Montserrat" pitchFamily="2" charset="-52"/>
            </a:endParaRPr>
          </a:p>
          <a:p>
            <a:pPr>
              <a:lnSpc>
                <a:spcPct val="150000"/>
              </a:lnSpc>
            </a:pPr>
            <a:r>
              <a:rPr lang="ru-RU" sz="800" dirty="0" smtClean="0">
                <a:latin typeface="Montserrat" pitchFamily="2" charset="-52"/>
              </a:rPr>
              <a:t>Использование современных технологий позволяет улучшить производственные процессы, повысить качество продукции и обеспечить стабильный доход. Будущее молочного производства принадлежит тем, кто умеет использовать высокие технологии в своей работе.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pic>
        <p:nvPicPr>
          <p:cNvPr id="12" name="Picture 3" descr="E:\GEA 2\ЛОГО\Westfalia Казахстан_CLIENT\Logo\PNG\Logo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100" y="1371600"/>
            <a:ext cx="526261" cy="470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3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hape&#10;&#10;Description automatically generated">
            <a:extLst>
              <a:ext uri="{FF2B5EF4-FFF2-40B4-BE49-F238E27FC236}">
                <a16:creationId xmlns:a16="http://schemas.microsoft.com/office/drawing/2014/main" xmlns="" id="{DA029801-46BC-4478-9A0C-2C705D02E3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5029201" y="-158096"/>
            <a:ext cx="3422650" cy="2185522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6E0CA8-C9E3-4EF6-9210-8FF9E13C908A}"/>
              </a:ext>
            </a:extLst>
          </p:cNvPr>
          <p:cNvSpPr txBox="1"/>
          <p:nvPr/>
        </p:nvSpPr>
        <p:spPr>
          <a:xfrm>
            <a:off x="361950" y="963184"/>
            <a:ext cx="47233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tserrat" pitchFamily="2" charset="-52"/>
              </a:rPr>
              <a:t>Значение технологического </a:t>
            </a:r>
            <a:r>
              <a:rPr lang="ru-RU" sz="2400" b="1" dirty="0" smtClean="0">
                <a:latin typeface="Montserrat" pitchFamily="2" charset="-52"/>
              </a:rPr>
              <a:t>проекта</a:t>
            </a:r>
            <a:endParaRPr lang="en-US" sz="2400" b="1" dirty="0" smtClean="0">
              <a:latin typeface="Montserrat" pitchFamily="2" charset="-52"/>
            </a:endParaRPr>
          </a:p>
          <a:p>
            <a:r>
              <a:rPr lang="ru-RU" sz="1400" b="1" i="1" dirty="0" smtClean="0">
                <a:solidFill>
                  <a:schemeClr val="accent1"/>
                </a:solidFill>
                <a:latin typeface="Montserrat" pitchFamily="2" charset="-52"/>
              </a:rPr>
              <a:t>Почему </a:t>
            </a:r>
            <a:r>
              <a:rPr lang="ru-RU" sz="1400" b="1" i="1" dirty="0" smtClean="0">
                <a:solidFill>
                  <a:schemeClr val="accent1"/>
                </a:solidFill>
                <a:latin typeface="Montserrat" pitchFamily="2" charset="-52"/>
              </a:rPr>
              <a:t>технологический проект важен? </a:t>
            </a:r>
            <a:endParaRPr lang="id-ID" sz="1400" b="1" dirty="0">
              <a:solidFill>
                <a:schemeClr val="accent1"/>
              </a:solidFill>
              <a:latin typeface="Montserrat" pitchFamily="2" charset="-52"/>
              <a:ea typeface="Roboto Slab" pitchFamily="2" charset="0"/>
              <a:cs typeface="Heebo" pitchFamily="2" charset="-79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CC73A19-182F-4098-90AC-CE60698DF5B8}"/>
              </a:ext>
            </a:extLst>
          </p:cNvPr>
          <p:cNvSpPr/>
          <p:nvPr/>
        </p:nvSpPr>
        <p:spPr>
          <a:xfrm>
            <a:off x="385617" y="2013758"/>
            <a:ext cx="3692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i="1" dirty="0" smtClean="0">
                <a:solidFill>
                  <a:schemeClr val="accent1"/>
                </a:solidFill>
                <a:latin typeface="Montserrat" pitchFamily="2" charset="-52"/>
              </a:rPr>
              <a:t>Планирование </a:t>
            </a:r>
            <a:r>
              <a:rPr lang="ru-RU" sz="900" b="1" i="1" dirty="0" smtClean="0">
                <a:solidFill>
                  <a:schemeClr val="accent1"/>
                </a:solidFill>
                <a:latin typeface="Montserrat" pitchFamily="2" charset="-52"/>
              </a:rPr>
              <a:t>и анализ: </a:t>
            </a:r>
            <a:r>
              <a:rPr lang="ru-RU" sz="900" i="1" dirty="0" smtClean="0">
                <a:latin typeface="Montserrat" pitchFamily="2" charset="-52"/>
              </a:rPr>
              <a:t>Определение целей и задач фермы, анализ рынка молочной продукции, выбор места расположения фермы, проведение исследований по потребностям рынка и потенциальной аудитории.</a:t>
            </a:r>
            <a:endParaRPr lang="en-US" sz="825" i="1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763053C-4BD4-46B6-9E30-7587B01D16E1}"/>
              </a:ext>
            </a:extLst>
          </p:cNvPr>
          <p:cNvSpPr/>
          <p:nvPr/>
        </p:nvSpPr>
        <p:spPr>
          <a:xfrm>
            <a:off x="5078982" y="2166158"/>
            <a:ext cx="33975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i="1" dirty="0" smtClean="0">
                <a:solidFill>
                  <a:schemeClr val="accent1"/>
                </a:solidFill>
                <a:latin typeface="Montserrat" pitchFamily="2" charset="-52"/>
              </a:rPr>
              <a:t>Снижение затрат: </a:t>
            </a:r>
            <a:r>
              <a:rPr lang="ru-RU" sz="900" i="1" dirty="0" smtClean="0">
                <a:latin typeface="Montserrat" pitchFamily="2" charset="-52"/>
              </a:rPr>
              <a:t>Четко определенные  процессы помогают уменьшить расходы на энергию и труд.</a:t>
            </a:r>
            <a:endParaRPr lang="en-US" sz="825" i="1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D0D6522-3942-46AA-BF43-7B57B143FF8F}"/>
              </a:ext>
            </a:extLst>
          </p:cNvPr>
          <p:cNvSpPr/>
          <p:nvPr/>
        </p:nvSpPr>
        <p:spPr>
          <a:xfrm>
            <a:off x="5085332" y="2733968"/>
            <a:ext cx="33975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i="1" dirty="0" smtClean="0">
                <a:solidFill>
                  <a:schemeClr val="accent1"/>
                </a:solidFill>
                <a:latin typeface="Montserrat" pitchFamily="2" charset="-52"/>
              </a:rPr>
              <a:t>Повышение производительности:</a:t>
            </a:r>
            <a:r>
              <a:rPr lang="ru-RU" sz="900" b="1" i="1" dirty="0" smtClean="0">
                <a:latin typeface="Montserrat" pitchFamily="2" charset="-52"/>
              </a:rPr>
              <a:t> </a:t>
            </a:r>
            <a:r>
              <a:rPr lang="ru-RU" sz="900" i="1" dirty="0" smtClean="0">
                <a:latin typeface="Montserrat" pitchFamily="2" charset="-52"/>
              </a:rPr>
              <a:t>Современные технологии и оборудование позволяют значительно увеличить объемы производства молока.</a:t>
            </a:r>
            <a:endParaRPr lang="en-US" sz="825" i="1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8BE7651E-6DB2-B140-80E9-2D46BADAEBEE}"/>
              </a:ext>
            </a:extLst>
          </p:cNvPr>
          <p:cNvSpPr/>
          <p:nvPr/>
        </p:nvSpPr>
        <p:spPr>
          <a:xfrm flipH="1">
            <a:off x="8849896" y="217833"/>
            <a:ext cx="294104" cy="588209"/>
          </a:xfrm>
          <a:custGeom>
            <a:avLst/>
            <a:gdLst>
              <a:gd name="connsiteX0" fmla="*/ 0 w 392139"/>
              <a:gd name="connsiteY0" fmla="*/ 0 h 784278"/>
              <a:gd name="connsiteX1" fmla="*/ 392139 w 392139"/>
              <a:gd name="connsiteY1" fmla="*/ 392139 h 784278"/>
              <a:gd name="connsiteX2" fmla="*/ 0 w 392139"/>
              <a:gd name="connsiteY2" fmla="*/ 784278 h 7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139" h="784278">
                <a:moveTo>
                  <a:pt x="0" y="0"/>
                </a:moveTo>
                <a:cubicBezTo>
                  <a:pt x="216572" y="0"/>
                  <a:pt x="392139" y="175567"/>
                  <a:pt x="392139" y="392139"/>
                </a:cubicBezTo>
                <a:cubicBezTo>
                  <a:pt x="392139" y="608711"/>
                  <a:pt x="216572" y="784278"/>
                  <a:pt x="0" y="784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19" name="Рисунок 18" descr="001_rb-image-2250607.jpe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5584" b="15584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A682CB-1CD3-DC4D-8711-F4636B7DDD1E}"/>
              </a:ext>
            </a:extLst>
          </p:cNvPr>
          <p:cNvSpPr/>
          <p:nvPr/>
        </p:nvSpPr>
        <p:spPr>
          <a:xfrm>
            <a:off x="0" y="4631561"/>
            <a:ext cx="9144000" cy="511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</p:spTree>
    <p:extLst>
      <p:ext uri="{BB962C8B-B14F-4D97-AF65-F5344CB8AC3E}">
        <p14:creationId xmlns:p14="http://schemas.microsoft.com/office/powerpoint/2010/main" xmlns="" val="39182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9E435C2-06A2-400D-83D9-EF4454ACAF50}"/>
              </a:ext>
            </a:extLst>
          </p:cNvPr>
          <p:cNvSpPr txBox="1"/>
          <p:nvPr/>
        </p:nvSpPr>
        <p:spPr>
          <a:xfrm>
            <a:off x="584480" y="914953"/>
            <a:ext cx="384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tserrat" pitchFamily="2" charset="-52"/>
              </a:rPr>
              <a:t>Основные элементы технологического проекта</a:t>
            </a:r>
            <a:br>
              <a:rPr lang="ru-RU" sz="1400" b="1" dirty="0" smtClean="0">
                <a:latin typeface="Montserrat" pitchFamily="2" charset="-52"/>
              </a:rPr>
            </a:br>
            <a:r>
              <a:rPr lang="ru-RU" sz="1400" b="1" i="1" dirty="0" smtClean="0">
                <a:solidFill>
                  <a:schemeClr val="accent1"/>
                </a:solidFill>
                <a:latin typeface="Montserrat" pitchFamily="2" charset="-52"/>
              </a:rPr>
              <a:t>Что включает в себя технологический проект?</a:t>
            </a:r>
            <a:endParaRPr lang="id-ID" sz="1400" b="1" dirty="0">
              <a:solidFill>
                <a:schemeClr val="accent1"/>
              </a:solidFill>
              <a:latin typeface="Montserrat" pitchFamily="2" charset="-52"/>
              <a:ea typeface="Roboto Slab" pitchFamily="2" charset="0"/>
              <a:cs typeface="Open Sans ExtraBold" panose="020B09060308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7794BCE-71E8-0F49-AF67-C2448F2DCB81}"/>
              </a:ext>
            </a:extLst>
          </p:cNvPr>
          <p:cNvSpPr/>
          <p:nvPr/>
        </p:nvSpPr>
        <p:spPr>
          <a:xfrm>
            <a:off x="0" y="4631561"/>
            <a:ext cx="9144000" cy="511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2757A03D-1C17-7B4F-B565-EA2271FE54B4}"/>
              </a:ext>
            </a:extLst>
          </p:cNvPr>
          <p:cNvSpPr/>
          <p:nvPr/>
        </p:nvSpPr>
        <p:spPr>
          <a:xfrm flipH="1">
            <a:off x="8849896" y="217833"/>
            <a:ext cx="294104" cy="588209"/>
          </a:xfrm>
          <a:custGeom>
            <a:avLst/>
            <a:gdLst>
              <a:gd name="connsiteX0" fmla="*/ 0 w 392139"/>
              <a:gd name="connsiteY0" fmla="*/ 0 h 784278"/>
              <a:gd name="connsiteX1" fmla="*/ 392139 w 392139"/>
              <a:gd name="connsiteY1" fmla="*/ 392139 h 784278"/>
              <a:gd name="connsiteX2" fmla="*/ 0 w 392139"/>
              <a:gd name="connsiteY2" fmla="*/ 784278 h 7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139" h="784278">
                <a:moveTo>
                  <a:pt x="0" y="0"/>
                </a:moveTo>
                <a:cubicBezTo>
                  <a:pt x="216572" y="0"/>
                  <a:pt x="392139" y="175567"/>
                  <a:pt x="392139" y="392139"/>
                </a:cubicBezTo>
                <a:cubicBezTo>
                  <a:pt x="392139" y="608711"/>
                  <a:pt x="216572" y="784278"/>
                  <a:pt x="0" y="784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xmlns="" id="{6CC73A19-182F-4098-90AC-CE60698DF5B8}"/>
              </a:ext>
            </a:extLst>
          </p:cNvPr>
          <p:cNvSpPr/>
          <p:nvPr/>
        </p:nvSpPr>
        <p:spPr>
          <a:xfrm>
            <a:off x="601517" y="1886758"/>
            <a:ext cx="36920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i="1" dirty="0" smtClean="0">
                <a:solidFill>
                  <a:schemeClr val="accent1"/>
                </a:solidFill>
                <a:latin typeface="Montserrat" pitchFamily="2" charset="-52"/>
              </a:rPr>
              <a:t>Планировка помещений: </a:t>
            </a:r>
            <a:r>
              <a:rPr lang="ru-RU" sz="900" i="1" dirty="0" smtClean="0">
                <a:latin typeface="Montserrat" pitchFamily="2" charset="-52"/>
              </a:rPr>
              <a:t>Разработка плана размещения зданий и сооружений, выбор и распределение помещений для содержания животных, складирования кормов, оборудования для обработки и упаковки молока, а также инженерных систем (водоснабжение, канализация, электроснабжение и др.).</a:t>
            </a:r>
            <a:endParaRPr lang="en-US" sz="825" i="1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xmlns="" id="{6CC73A19-182F-4098-90AC-CE60698DF5B8}"/>
              </a:ext>
            </a:extLst>
          </p:cNvPr>
          <p:cNvSpPr/>
          <p:nvPr/>
        </p:nvSpPr>
        <p:spPr>
          <a:xfrm>
            <a:off x="595167" y="3194858"/>
            <a:ext cx="3692099" cy="484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i="1" dirty="0" smtClean="0">
                <a:solidFill>
                  <a:schemeClr val="accent1"/>
                </a:solidFill>
                <a:latin typeface="Montserrat" pitchFamily="2" charset="-52"/>
              </a:rPr>
              <a:t>Вентиляционные и отопительные системы</a:t>
            </a:r>
            <a:r>
              <a:rPr lang="ru-RU" sz="900" i="1" dirty="0" smtClean="0">
                <a:solidFill>
                  <a:schemeClr val="accent1"/>
                </a:solidFill>
                <a:latin typeface="Montserrat" pitchFamily="2" charset="-52"/>
              </a:rPr>
              <a:t>:</a:t>
            </a:r>
            <a:r>
              <a:rPr lang="en-US" sz="900" i="1" dirty="0" smtClean="0">
                <a:solidFill>
                  <a:schemeClr val="accent1"/>
                </a:solidFill>
                <a:latin typeface="Montserrat" pitchFamily="2" charset="-52"/>
              </a:rPr>
              <a:t> </a:t>
            </a:r>
            <a:r>
              <a:rPr lang="ru-RU" sz="900" i="1" dirty="0" smtClean="0">
                <a:latin typeface="Montserrat" pitchFamily="2" charset="-52"/>
              </a:rPr>
              <a:t>Обеспечение оптимального микроклимата для животных.</a:t>
            </a:r>
            <a:endParaRPr lang="en-US" sz="825" i="1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xmlns="" id="{6CC73A19-182F-4098-90AC-CE60698DF5B8}"/>
              </a:ext>
            </a:extLst>
          </p:cNvPr>
          <p:cNvSpPr/>
          <p:nvPr/>
        </p:nvSpPr>
        <p:spPr>
          <a:xfrm>
            <a:off x="614217" y="3728258"/>
            <a:ext cx="3692099" cy="48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i="1" dirty="0" smtClean="0">
                <a:solidFill>
                  <a:schemeClr val="accent1"/>
                </a:solidFill>
                <a:latin typeface="Montserrat" pitchFamily="2" charset="-52"/>
              </a:rPr>
              <a:t>Транспортные и </a:t>
            </a:r>
            <a:r>
              <a:rPr lang="ru-RU" sz="900" i="1" dirty="0" err="1" smtClean="0">
                <a:solidFill>
                  <a:schemeClr val="accent1"/>
                </a:solidFill>
                <a:latin typeface="Montserrat" pitchFamily="2" charset="-52"/>
              </a:rPr>
              <a:t>логистические</a:t>
            </a:r>
            <a:r>
              <a:rPr lang="ru-RU" sz="900" i="1" dirty="0" smtClean="0">
                <a:solidFill>
                  <a:schemeClr val="accent1"/>
                </a:solidFill>
                <a:latin typeface="Montserrat" pitchFamily="2" charset="-52"/>
              </a:rPr>
              <a:t> решения: </a:t>
            </a:r>
            <a:r>
              <a:rPr lang="ru-RU" sz="900" i="1" dirty="0" smtClean="0">
                <a:latin typeface="Montserrat" pitchFamily="2" charset="-52"/>
              </a:rPr>
              <a:t>Эффективная схема перемещения кормов, навоза и животных.</a:t>
            </a:r>
            <a:endParaRPr lang="en-US" sz="825" i="1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pic>
        <p:nvPicPr>
          <p:cNvPr id="20" name="Рисунок 19" descr="gea-dairy-robots-ubc-dairy-center-8935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0735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7DADD8-2B78-4147-B78C-67A4DEA0B3C2}"/>
              </a:ext>
            </a:extLst>
          </p:cNvPr>
          <p:cNvSpPr txBox="1"/>
          <p:nvPr/>
        </p:nvSpPr>
        <p:spPr>
          <a:xfrm>
            <a:off x="1619250" y="710671"/>
            <a:ext cx="56769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atin typeface="Montserrat" pitchFamily="2" charset="-52"/>
              </a:rPr>
              <a:t>Этапы разработки технологического </a:t>
            </a:r>
            <a:r>
              <a:rPr lang="ru-RU" sz="1600" b="1" dirty="0" smtClean="0">
                <a:latin typeface="Montserrat" pitchFamily="2" charset="-52"/>
              </a:rPr>
              <a:t>проекта</a:t>
            </a:r>
            <a:endParaRPr lang="en-US" sz="1600" b="1" dirty="0" smtClean="0">
              <a:latin typeface="Montserrat" pitchFamily="2" charset="-52"/>
            </a:endParaRPr>
          </a:p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Montserrat" pitchFamily="2" charset="-52"/>
              </a:rPr>
              <a:t>Как </a:t>
            </a:r>
            <a:r>
              <a:rPr lang="ru-RU" sz="1600" b="1" i="1" dirty="0" smtClean="0">
                <a:solidFill>
                  <a:schemeClr val="accent1"/>
                </a:solidFill>
                <a:latin typeface="Montserrat" pitchFamily="2" charset="-52"/>
              </a:rPr>
              <a:t>осуществляется проектирование?</a:t>
            </a:r>
            <a:endParaRPr lang="id-ID" sz="1600" b="1" dirty="0">
              <a:solidFill>
                <a:schemeClr val="accent1"/>
              </a:solidFill>
              <a:latin typeface="Montserrat" pitchFamily="2" charset="-52"/>
              <a:ea typeface="Noto Serif" panose="02020600060500020200" pitchFamily="18" charset="0"/>
              <a:cs typeface="Heebo" pitchFamily="2" charset="-79"/>
            </a:endParaRP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xmlns="" id="{F1DB4A0E-B84F-4A47-A1D7-EB46B2B81669}"/>
              </a:ext>
            </a:extLst>
          </p:cNvPr>
          <p:cNvSpPr/>
          <p:nvPr/>
        </p:nvSpPr>
        <p:spPr>
          <a:xfrm>
            <a:off x="1154892" y="1863722"/>
            <a:ext cx="2167218" cy="947139"/>
          </a:xfrm>
          <a:prstGeom prst="roundRect">
            <a:avLst>
              <a:gd name="adj" fmla="val 4259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25D8176-0808-4A1F-B3EE-01C01335A3DE}"/>
              </a:ext>
            </a:extLst>
          </p:cNvPr>
          <p:cNvSpPr/>
          <p:nvPr/>
        </p:nvSpPr>
        <p:spPr>
          <a:xfrm>
            <a:off x="3488391" y="1863722"/>
            <a:ext cx="2167218" cy="947139"/>
          </a:xfrm>
          <a:prstGeom prst="roundRect">
            <a:avLst>
              <a:gd name="adj" fmla="val 8518"/>
            </a:avLst>
          </a:prstGeom>
          <a:solidFill>
            <a:schemeClr val="accent1"/>
          </a:solidFill>
          <a:ln>
            <a:noFill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FE2C63-0E4C-4915-85C0-4808E0494CEB}"/>
              </a:ext>
            </a:extLst>
          </p:cNvPr>
          <p:cNvSpPr/>
          <p:nvPr/>
        </p:nvSpPr>
        <p:spPr>
          <a:xfrm>
            <a:off x="3699104" y="2197468"/>
            <a:ext cx="1952396" cy="484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900" dirty="0" smtClean="0">
                <a:solidFill>
                  <a:schemeClr val="bg1"/>
                </a:solidFill>
                <a:latin typeface="Montserrat" pitchFamily="2" charset="-52"/>
              </a:rPr>
              <a:t>Определение оборудования и методов работы.</a:t>
            </a:r>
            <a:endParaRPr lang="en-US" sz="825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992EB5D-0387-4C01-ABF9-D20E9EA96B11}"/>
              </a:ext>
            </a:extLst>
          </p:cNvPr>
          <p:cNvSpPr/>
          <p:nvPr/>
        </p:nvSpPr>
        <p:spPr>
          <a:xfrm>
            <a:off x="1537054" y="2202331"/>
            <a:ext cx="1783893" cy="4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900" dirty="0" smtClean="0">
                <a:latin typeface="Montserrat" pitchFamily="2" charset="-52"/>
              </a:rPr>
              <a:t>Определение целей и задач фермы.</a:t>
            </a:r>
            <a:endParaRPr lang="en-US" sz="825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8FC9F5-FA41-477C-95D8-AC3288CCA2D3}"/>
              </a:ext>
            </a:extLst>
          </p:cNvPr>
          <p:cNvSpPr/>
          <p:nvPr/>
        </p:nvSpPr>
        <p:spPr>
          <a:xfrm>
            <a:off x="1820144" y="1869898"/>
            <a:ext cx="14882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latin typeface="Montserrat" pitchFamily="2" charset="-52"/>
              </a:rPr>
              <a:t>Анализ потребностей: 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-52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181E75-2A0C-476F-8BBF-23524D05BCA4}"/>
              </a:ext>
            </a:extLst>
          </p:cNvPr>
          <p:cNvSpPr/>
          <p:nvPr/>
        </p:nvSpPr>
        <p:spPr>
          <a:xfrm>
            <a:off x="4283827" y="1863548"/>
            <a:ext cx="1368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  <a:latin typeface="Montserrat" pitchFamily="2" charset="-52"/>
              </a:rPr>
              <a:t>Выбор технологии:</a:t>
            </a:r>
            <a:endParaRPr lang="en-US" sz="1100" b="1" dirty="0">
              <a:solidFill>
                <a:schemeClr val="bg1"/>
              </a:solidFill>
              <a:latin typeface="Montserrat" pitchFamily="2" charset="-52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xmlns="" id="{543F6969-C60C-4512-8292-E064A6EF3C49}"/>
              </a:ext>
            </a:extLst>
          </p:cNvPr>
          <p:cNvSpPr/>
          <p:nvPr/>
        </p:nvSpPr>
        <p:spPr>
          <a:xfrm>
            <a:off x="5821890" y="1863722"/>
            <a:ext cx="2167218" cy="947139"/>
          </a:xfrm>
          <a:prstGeom prst="roundRect">
            <a:avLst>
              <a:gd name="adj" fmla="val 4259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702AA9E-1DB0-43B8-BD96-0B5026B2128E}"/>
              </a:ext>
            </a:extLst>
          </p:cNvPr>
          <p:cNvSpPr/>
          <p:nvPr/>
        </p:nvSpPr>
        <p:spPr>
          <a:xfrm>
            <a:off x="6197702" y="2227731"/>
            <a:ext cx="17838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900" dirty="0" smtClean="0">
                <a:latin typeface="Montserrat" pitchFamily="2" charset="-52"/>
              </a:rPr>
              <a:t>Создание чертежей и схем.</a:t>
            </a:r>
            <a:endParaRPr lang="en-US" sz="825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A89F1A0-B1B4-4BF1-8D09-E64B238EFD3D}"/>
              </a:ext>
            </a:extLst>
          </p:cNvPr>
          <p:cNvSpPr/>
          <p:nvPr/>
        </p:nvSpPr>
        <p:spPr>
          <a:xfrm>
            <a:off x="6417292" y="1876248"/>
            <a:ext cx="1571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latin typeface="Montserrat" pitchFamily="2" charset="-52"/>
              </a:rPr>
              <a:t>Проектирование инфраструктуры: 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-52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03311CC-FEA9-AC49-9D2D-6682B7DA09FF}"/>
              </a:ext>
            </a:extLst>
          </p:cNvPr>
          <p:cNvSpPr/>
          <p:nvPr/>
        </p:nvSpPr>
        <p:spPr>
          <a:xfrm flipH="1">
            <a:off x="1265309" y="1529773"/>
            <a:ext cx="582541" cy="5825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54CD24A-1091-1F46-8712-0468F458C482}"/>
              </a:ext>
            </a:extLst>
          </p:cNvPr>
          <p:cNvSpPr/>
          <p:nvPr/>
        </p:nvSpPr>
        <p:spPr>
          <a:xfrm>
            <a:off x="1265309" y="1661377"/>
            <a:ext cx="582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1"/>
                </a:solidFill>
                <a:latin typeface="Barlow Condensed" pitchFamily="2" charset="77"/>
                <a:ea typeface="Noto Serif" panose="02020600060500020200" pitchFamily="18" charset="0"/>
                <a:cs typeface="Noto Serif" panose="02020600060500020200" pitchFamily="18" charset="0"/>
              </a:rPr>
              <a:t>01</a:t>
            </a:r>
            <a:endParaRPr lang="en-US" sz="1800" b="1" dirty="0">
              <a:solidFill>
                <a:schemeClr val="accent1"/>
              </a:solidFill>
              <a:latin typeface="Barlow Condensed" pitchFamily="2" charset="77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8635071D-31C8-AA42-9410-96FBCE3ED4E3}"/>
              </a:ext>
            </a:extLst>
          </p:cNvPr>
          <p:cNvSpPr/>
          <p:nvPr/>
        </p:nvSpPr>
        <p:spPr>
          <a:xfrm flipH="1">
            <a:off x="3617984" y="1529773"/>
            <a:ext cx="582541" cy="5825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137E222-D172-1946-924E-3388254A3666}"/>
              </a:ext>
            </a:extLst>
          </p:cNvPr>
          <p:cNvSpPr/>
          <p:nvPr/>
        </p:nvSpPr>
        <p:spPr>
          <a:xfrm>
            <a:off x="3617984" y="1661377"/>
            <a:ext cx="582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latin typeface="Barlow Condensed" pitchFamily="2" charset="77"/>
                <a:ea typeface="Noto Serif" panose="02020600060500020200" pitchFamily="18" charset="0"/>
                <a:cs typeface="Noto Serif" panose="02020600060500020200" pitchFamily="18" charset="0"/>
              </a:rPr>
              <a:t>02</a:t>
            </a:r>
            <a:endParaRPr lang="en-US" sz="1800" b="1" dirty="0">
              <a:solidFill>
                <a:schemeClr val="accent2"/>
              </a:solidFill>
              <a:latin typeface="Barlow Condensed" pitchFamily="2" charset="77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8681DB5-323C-D645-87D9-154DB82F2EF3}"/>
              </a:ext>
            </a:extLst>
          </p:cNvPr>
          <p:cNvSpPr/>
          <p:nvPr/>
        </p:nvSpPr>
        <p:spPr>
          <a:xfrm flipH="1">
            <a:off x="5980184" y="1529773"/>
            <a:ext cx="582541" cy="5825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DB37668-46E9-1143-BE45-AF0AB0250E2B}"/>
              </a:ext>
            </a:extLst>
          </p:cNvPr>
          <p:cNvSpPr/>
          <p:nvPr/>
        </p:nvSpPr>
        <p:spPr>
          <a:xfrm>
            <a:off x="5980184" y="1661377"/>
            <a:ext cx="582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3"/>
                </a:solidFill>
                <a:latin typeface="Barlow Condensed" pitchFamily="2" charset="77"/>
                <a:ea typeface="Noto Serif" panose="02020600060500020200" pitchFamily="18" charset="0"/>
                <a:cs typeface="Noto Serif" panose="02020600060500020200" pitchFamily="18" charset="0"/>
              </a:rPr>
              <a:t>03</a:t>
            </a:r>
            <a:endParaRPr lang="en-US" sz="1800" b="1" dirty="0">
              <a:solidFill>
                <a:schemeClr val="accent3"/>
              </a:solidFill>
              <a:latin typeface="Barlow Condensed" pitchFamily="2" charset="77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38" name="Rectangle: Rounded Corners 10">
            <a:extLst>
              <a:ext uri="{FF2B5EF4-FFF2-40B4-BE49-F238E27FC236}">
                <a16:creationId xmlns:a16="http://schemas.microsoft.com/office/drawing/2014/main" xmlns="" id="{0B7A0846-9DEA-9240-94A4-5931ECEC7315}"/>
              </a:ext>
            </a:extLst>
          </p:cNvPr>
          <p:cNvSpPr/>
          <p:nvPr/>
        </p:nvSpPr>
        <p:spPr>
          <a:xfrm>
            <a:off x="1154892" y="3342002"/>
            <a:ext cx="2167218" cy="947139"/>
          </a:xfrm>
          <a:prstGeom prst="roundRect">
            <a:avLst>
              <a:gd name="adj" fmla="val 4259"/>
            </a:avLst>
          </a:prstGeom>
          <a:solidFill>
            <a:schemeClr val="accent1"/>
          </a:solidFill>
          <a:ln>
            <a:noFill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9" name="Rectangle: Rounded Corners 6">
            <a:extLst>
              <a:ext uri="{FF2B5EF4-FFF2-40B4-BE49-F238E27FC236}">
                <a16:creationId xmlns:a16="http://schemas.microsoft.com/office/drawing/2014/main" xmlns="" id="{444CD13F-5040-284E-9056-746A0AE3D6E4}"/>
              </a:ext>
            </a:extLst>
          </p:cNvPr>
          <p:cNvSpPr/>
          <p:nvPr/>
        </p:nvSpPr>
        <p:spPr>
          <a:xfrm>
            <a:off x="3488391" y="3342002"/>
            <a:ext cx="2167218" cy="947139"/>
          </a:xfrm>
          <a:prstGeom prst="roundRect">
            <a:avLst>
              <a:gd name="adj" fmla="val 8518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482D8D5-A5F0-C545-B297-02F29309F24B}"/>
              </a:ext>
            </a:extLst>
          </p:cNvPr>
          <p:cNvSpPr/>
          <p:nvPr/>
        </p:nvSpPr>
        <p:spPr>
          <a:xfrm>
            <a:off x="3644900" y="3682098"/>
            <a:ext cx="20222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900" dirty="0" smtClean="0">
                <a:latin typeface="Montserrat" pitchFamily="2" charset="-52"/>
              </a:rPr>
              <a:t>Внедрение проекта и оценка его эффективности.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69F8A31-33CB-E44A-AF17-D3E240C7FC04}"/>
              </a:ext>
            </a:extLst>
          </p:cNvPr>
          <p:cNvSpPr/>
          <p:nvPr/>
        </p:nvSpPr>
        <p:spPr>
          <a:xfrm>
            <a:off x="1530704" y="3699661"/>
            <a:ext cx="1783893" cy="4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900" dirty="0" smtClean="0">
                <a:solidFill>
                  <a:schemeClr val="bg1"/>
                </a:solidFill>
                <a:latin typeface="Montserrat" pitchFamily="2" charset="-52"/>
              </a:rPr>
              <a:t>Определение финансирования и затрат.</a:t>
            </a:r>
            <a:endParaRPr lang="en-US" sz="825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44C45C8-371C-FE43-B9A3-39CD7FDECA03}"/>
              </a:ext>
            </a:extLst>
          </p:cNvPr>
          <p:cNvSpPr/>
          <p:nvPr/>
        </p:nvSpPr>
        <p:spPr>
          <a:xfrm>
            <a:off x="1953494" y="3354528"/>
            <a:ext cx="136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  <a:latin typeface="Montserrat" pitchFamily="2" charset="-52"/>
              </a:rPr>
              <a:t>Оценка бюджета:</a:t>
            </a:r>
            <a:endParaRPr lang="en-US" sz="1100" b="1" dirty="0">
              <a:solidFill>
                <a:schemeClr val="bg1"/>
              </a:solidFill>
              <a:latin typeface="Montserrat" pitchFamily="2" charset="-52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9B6B41B-69A3-E849-89EE-2432D029B248}"/>
              </a:ext>
            </a:extLst>
          </p:cNvPr>
          <p:cNvSpPr/>
          <p:nvPr/>
        </p:nvSpPr>
        <p:spPr>
          <a:xfrm>
            <a:off x="4283827" y="3341828"/>
            <a:ext cx="1368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latin typeface="Montserrat" pitchFamily="2" charset="-52"/>
              </a:rPr>
              <a:t>Реализация и мониторинг: </a:t>
            </a:r>
            <a:endParaRPr lang="en-US" sz="1100" b="1" dirty="0">
              <a:latin typeface="Montserrat" pitchFamily="2" charset="-52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D731645-A400-F74B-8727-59980A78E81A}"/>
              </a:ext>
            </a:extLst>
          </p:cNvPr>
          <p:cNvSpPr/>
          <p:nvPr/>
        </p:nvSpPr>
        <p:spPr>
          <a:xfrm>
            <a:off x="6013552" y="3706011"/>
            <a:ext cx="1783893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  <a:latin typeface="Open Sans" panose="020B0606030504020204" pitchFamily="34" charset="0"/>
              </a:rPr>
              <a:t>Lorem Ipsum is simply dummy text of the printing and</a:t>
            </a:r>
            <a:endParaRPr lang="en-US" sz="825" dirty="0">
              <a:solidFill>
                <a:schemeClr val="bg1"/>
              </a:solidFill>
              <a:latin typeface="DauphinPlain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B0B7E620-282A-E24F-9554-07320E300481}"/>
              </a:ext>
            </a:extLst>
          </p:cNvPr>
          <p:cNvSpPr/>
          <p:nvPr/>
        </p:nvSpPr>
        <p:spPr>
          <a:xfrm flipH="1">
            <a:off x="1265309" y="3008053"/>
            <a:ext cx="582541" cy="5825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E454D52-A8F3-4B46-99B4-44CC393BEF8D}"/>
              </a:ext>
            </a:extLst>
          </p:cNvPr>
          <p:cNvSpPr/>
          <p:nvPr/>
        </p:nvSpPr>
        <p:spPr>
          <a:xfrm>
            <a:off x="1265309" y="3139657"/>
            <a:ext cx="582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1"/>
                </a:solidFill>
                <a:latin typeface="Barlow Condensed" pitchFamily="2" charset="77"/>
                <a:ea typeface="Noto Serif" panose="02020600060500020200" pitchFamily="18" charset="0"/>
                <a:cs typeface="Noto Serif" panose="02020600060500020200" pitchFamily="18" charset="0"/>
              </a:rPr>
              <a:t>04</a:t>
            </a:r>
            <a:endParaRPr lang="en-US" sz="1800" b="1" dirty="0">
              <a:solidFill>
                <a:schemeClr val="accent1"/>
              </a:solidFill>
              <a:latin typeface="Barlow Condensed" pitchFamily="2" charset="77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BF9802B0-B71E-F847-BAB4-E93067DF0D43}"/>
              </a:ext>
            </a:extLst>
          </p:cNvPr>
          <p:cNvSpPr/>
          <p:nvPr/>
        </p:nvSpPr>
        <p:spPr>
          <a:xfrm flipH="1">
            <a:off x="3617984" y="3008053"/>
            <a:ext cx="582541" cy="5825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B18107C-167C-0442-815A-E9F156548309}"/>
              </a:ext>
            </a:extLst>
          </p:cNvPr>
          <p:cNvSpPr/>
          <p:nvPr/>
        </p:nvSpPr>
        <p:spPr>
          <a:xfrm>
            <a:off x="3617984" y="3139657"/>
            <a:ext cx="582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/>
                </a:solidFill>
                <a:latin typeface="Barlow Condensed" pitchFamily="2" charset="77"/>
                <a:ea typeface="Noto Serif" panose="02020600060500020200" pitchFamily="18" charset="0"/>
                <a:cs typeface="Noto Serif" panose="02020600060500020200" pitchFamily="18" charset="0"/>
              </a:rPr>
              <a:t>05</a:t>
            </a:r>
            <a:endParaRPr lang="en-US" sz="1800" b="1" dirty="0">
              <a:solidFill>
                <a:schemeClr val="accent2"/>
              </a:solidFill>
              <a:latin typeface="Barlow Condensed" pitchFamily="2" charset="77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1BC3630-83E9-3644-993F-4379296885B4}"/>
              </a:ext>
            </a:extLst>
          </p:cNvPr>
          <p:cNvSpPr/>
          <p:nvPr/>
        </p:nvSpPr>
        <p:spPr>
          <a:xfrm>
            <a:off x="0" y="4631561"/>
            <a:ext cx="9144000" cy="511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xmlns="" id="{8644960F-9226-E143-BB7E-9BF411DF609F}"/>
              </a:ext>
            </a:extLst>
          </p:cNvPr>
          <p:cNvSpPr/>
          <p:nvPr/>
        </p:nvSpPr>
        <p:spPr>
          <a:xfrm flipH="1">
            <a:off x="8849896" y="217833"/>
            <a:ext cx="294104" cy="588209"/>
          </a:xfrm>
          <a:custGeom>
            <a:avLst/>
            <a:gdLst>
              <a:gd name="connsiteX0" fmla="*/ 0 w 392139"/>
              <a:gd name="connsiteY0" fmla="*/ 0 h 784278"/>
              <a:gd name="connsiteX1" fmla="*/ 392139 w 392139"/>
              <a:gd name="connsiteY1" fmla="*/ 392139 h 784278"/>
              <a:gd name="connsiteX2" fmla="*/ 0 w 392139"/>
              <a:gd name="connsiteY2" fmla="*/ 784278 h 7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139" h="784278">
                <a:moveTo>
                  <a:pt x="0" y="0"/>
                </a:moveTo>
                <a:cubicBezTo>
                  <a:pt x="216572" y="0"/>
                  <a:pt x="392139" y="175567"/>
                  <a:pt x="392139" y="392139"/>
                </a:cubicBezTo>
                <a:cubicBezTo>
                  <a:pt x="392139" y="608711"/>
                  <a:pt x="216572" y="784278"/>
                  <a:pt x="0" y="784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xmlns="" val="7664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24F16C-B201-471A-9E0C-649D018B0B04}"/>
              </a:ext>
            </a:extLst>
          </p:cNvPr>
          <p:cNvSpPr txBox="1"/>
          <p:nvPr/>
        </p:nvSpPr>
        <p:spPr>
          <a:xfrm>
            <a:off x="932689" y="1172681"/>
            <a:ext cx="3413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tserrat" pitchFamily="2" charset="-52"/>
              </a:rPr>
              <a:t>Современные технологии и их применение</a:t>
            </a:r>
            <a:br>
              <a:rPr lang="ru-RU" sz="1600" b="1" dirty="0" smtClean="0">
                <a:latin typeface="Montserrat" pitchFamily="2" charset="-52"/>
              </a:rPr>
            </a:br>
            <a:r>
              <a:rPr lang="ru-RU" sz="1600" b="1" i="1" dirty="0" smtClean="0">
                <a:solidFill>
                  <a:schemeClr val="accent2"/>
                </a:solidFill>
                <a:latin typeface="Montserrat" pitchFamily="2" charset="-52"/>
              </a:rPr>
              <a:t>Какие технологии могут быть использованы? </a:t>
            </a:r>
            <a:endParaRPr lang="id-ID" sz="1600" b="1" dirty="0">
              <a:solidFill>
                <a:schemeClr val="accent2"/>
              </a:solidFill>
              <a:latin typeface="Montserrat" pitchFamily="2" charset="-52"/>
              <a:ea typeface="Roboto Slab" pitchFamily="2" charset="0"/>
              <a:cs typeface="Open Sans ExtraBold" panose="020B09060308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FA755C8-089C-734E-89B1-A500B93FAC8D}"/>
              </a:ext>
            </a:extLst>
          </p:cNvPr>
          <p:cNvSpPr/>
          <p:nvPr/>
        </p:nvSpPr>
        <p:spPr>
          <a:xfrm>
            <a:off x="0" y="4631561"/>
            <a:ext cx="9144000" cy="511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99F6317C-4C1D-AA42-86CA-98CD8FECB220}"/>
              </a:ext>
            </a:extLst>
          </p:cNvPr>
          <p:cNvSpPr/>
          <p:nvPr/>
        </p:nvSpPr>
        <p:spPr>
          <a:xfrm flipH="1">
            <a:off x="8849896" y="217833"/>
            <a:ext cx="294104" cy="588209"/>
          </a:xfrm>
          <a:custGeom>
            <a:avLst/>
            <a:gdLst>
              <a:gd name="connsiteX0" fmla="*/ 0 w 392139"/>
              <a:gd name="connsiteY0" fmla="*/ 0 h 784278"/>
              <a:gd name="connsiteX1" fmla="*/ 392139 w 392139"/>
              <a:gd name="connsiteY1" fmla="*/ 392139 h 784278"/>
              <a:gd name="connsiteX2" fmla="*/ 0 w 392139"/>
              <a:gd name="connsiteY2" fmla="*/ 784278 h 7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139" h="784278">
                <a:moveTo>
                  <a:pt x="0" y="0"/>
                </a:moveTo>
                <a:cubicBezTo>
                  <a:pt x="216572" y="0"/>
                  <a:pt x="392139" y="175567"/>
                  <a:pt x="392139" y="392139"/>
                </a:cubicBezTo>
                <a:cubicBezTo>
                  <a:pt x="392139" y="608711"/>
                  <a:pt x="216572" y="784278"/>
                  <a:pt x="0" y="784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0273652-807B-4B3B-A1F2-CBA2AE6CE2B9}"/>
              </a:ext>
            </a:extLst>
          </p:cNvPr>
          <p:cNvSpPr/>
          <p:nvPr/>
        </p:nvSpPr>
        <p:spPr>
          <a:xfrm>
            <a:off x="6485631" y="3282201"/>
            <a:ext cx="1972570" cy="88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i="1" dirty="0" smtClean="0">
                <a:latin typeface="Montserrat" pitchFamily="2" charset="-52"/>
              </a:rPr>
              <a:t>Использование датчиков и систем анализа для профилактики заболеваний.</a:t>
            </a:r>
            <a:br>
              <a:rPr lang="ru-RU" sz="900" i="1" dirty="0" smtClean="0">
                <a:latin typeface="Montserrat" pitchFamily="2" charset="-52"/>
              </a:rPr>
            </a:br>
            <a:endParaRPr lang="en-US" sz="825" i="1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E0FF92-3179-40FF-961C-AD032C67EFC7}"/>
              </a:ext>
            </a:extLst>
          </p:cNvPr>
          <p:cNvSpPr/>
          <p:nvPr/>
        </p:nvSpPr>
        <p:spPr>
          <a:xfrm>
            <a:off x="6485630" y="2867056"/>
            <a:ext cx="1725682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 smtClean="0">
                <a:solidFill>
                  <a:schemeClr val="accent2"/>
                </a:solidFill>
                <a:latin typeface="Montserrat" pitchFamily="2" charset="-52"/>
              </a:rPr>
              <a:t>Мониторинг здоровья животных: </a:t>
            </a:r>
            <a:endParaRPr lang="en-US" sz="600" b="1" dirty="0">
              <a:solidFill>
                <a:schemeClr val="accent2"/>
              </a:solidFill>
              <a:latin typeface="Montserrat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158D3CE-7AD2-A44E-B818-C14F8788F72D}"/>
              </a:ext>
            </a:extLst>
          </p:cNvPr>
          <p:cNvSpPr/>
          <p:nvPr/>
        </p:nvSpPr>
        <p:spPr>
          <a:xfrm>
            <a:off x="2535423" y="3282201"/>
            <a:ext cx="1972570" cy="4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i="1" dirty="0" smtClean="0">
                <a:latin typeface="Montserrat" pitchFamily="2" charset="-52"/>
              </a:rPr>
              <a:t>Увеличение скорости и качества доения.</a:t>
            </a:r>
            <a:endParaRPr lang="en-US" sz="825" i="1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7534BF4-60A7-294E-9EBD-02628F0FFCFE}"/>
              </a:ext>
            </a:extLst>
          </p:cNvPr>
          <p:cNvSpPr/>
          <p:nvPr/>
        </p:nvSpPr>
        <p:spPr>
          <a:xfrm>
            <a:off x="2535422" y="2867056"/>
            <a:ext cx="2373128" cy="484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 smtClean="0">
                <a:solidFill>
                  <a:schemeClr val="accent2"/>
                </a:solidFill>
                <a:latin typeface="Montserrat" pitchFamily="2" charset="-52"/>
              </a:rPr>
              <a:t>Автоматизированные доильные системы: </a:t>
            </a:r>
            <a:endParaRPr lang="en-US" sz="600" b="1" dirty="0">
              <a:solidFill>
                <a:schemeClr val="accent2"/>
              </a:solidFill>
              <a:latin typeface="Montserrat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76A6D4F-050D-8945-AB7C-6F8C62B03BD4}"/>
              </a:ext>
            </a:extLst>
          </p:cNvPr>
          <p:cNvSpPr/>
          <p:nvPr/>
        </p:nvSpPr>
        <p:spPr>
          <a:xfrm>
            <a:off x="6485631" y="1608849"/>
            <a:ext cx="1972570" cy="4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i="1" dirty="0" smtClean="0">
                <a:latin typeface="Montserrat" pitchFamily="2" charset="-52"/>
              </a:rPr>
              <a:t>Оптимизация рациона для повышения удоев.</a:t>
            </a:r>
            <a:endParaRPr lang="en-US" sz="825" i="1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AADE220-EC49-6B4B-8B1B-AA07553070D3}"/>
              </a:ext>
            </a:extLst>
          </p:cNvPr>
          <p:cNvSpPr/>
          <p:nvPr/>
        </p:nvSpPr>
        <p:spPr>
          <a:xfrm>
            <a:off x="6485630" y="1193704"/>
            <a:ext cx="20741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 smtClean="0">
                <a:solidFill>
                  <a:schemeClr val="accent2"/>
                </a:solidFill>
                <a:latin typeface="Montserrat" pitchFamily="2" charset="-52"/>
              </a:rPr>
              <a:t>Системы управления кормлением: </a:t>
            </a:r>
            <a:endParaRPr lang="en-US" sz="600" b="1" dirty="0">
              <a:solidFill>
                <a:schemeClr val="accent2"/>
              </a:solidFill>
              <a:latin typeface="Montserrat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Рисунок 24" descr="gea-dairyrotor-T8900-rotary-milking-parlor-carousel-autorotor-cow-milking-66689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907" r="21907"/>
          <a:stretch>
            <a:fillRect/>
          </a:stretch>
        </p:blipFill>
        <p:spPr/>
      </p:pic>
      <p:pic>
        <p:nvPicPr>
          <p:cNvPr id="31" name="Рисунок 30" descr="right-feeding-strategy-78779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21875" r="21875"/>
          <a:stretch>
            <a:fillRect/>
          </a:stretch>
        </p:blipFill>
        <p:spPr/>
      </p:pic>
      <p:pic>
        <p:nvPicPr>
          <p:cNvPr id="30" name="Рисунок 29" descr="dairyfeed-f4500-barn-63184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349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BC33339-5FC6-46DD-AB94-431F3F244BC2}"/>
              </a:ext>
            </a:extLst>
          </p:cNvPr>
          <p:cNvSpPr txBox="1"/>
          <p:nvPr/>
        </p:nvSpPr>
        <p:spPr>
          <a:xfrm>
            <a:off x="4144770" y="974653"/>
            <a:ext cx="4299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Montserrat" pitchFamily="2" charset="-52"/>
              </a:rPr>
              <a:t>Экономические выгоды</a:t>
            </a:r>
            <a:br>
              <a:rPr lang="ru-RU" sz="2000" b="1" dirty="0" smtClean="0">
                <a:latin typeface="Montserrat" pitchFamily="2" charset="-52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Montserrat" pitchFamily="2" charset="-52"/>
              </a:rPr>
              <a:t>Как проект влияет на экономику фермы?</a:t>
            </a:r>
            <a:endParaRPr lang="id-ID" sz="2000" b="1" dirty="0">
              <a:solidFill>
                <a:schemeClr val="accent2"/>
              </a:solidFill>
              <a:latin typeface="Montserrat" pitchFamily="2" charset="-52"/>
              <a:ea typeface="Roboto Slab" pitchFamily="2" charset="0"/>
              <a:cs typeface="Heebo" pitchFamily="2" charset="-79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F1380FB-4E67-40AA-AD61-338CA5A7D569}"/>
              </a:ext>
            </a:extLst>
          </p:cNvPr>
          <p:cNvSpPr/>
          <p:nvPr/>
        </p:nvSpPr>
        <p:spPr>
          <a:xfrm>
            <a:off x="4662144" y="2120393"/>
            <a:ext cx="37822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900" b="1" i="1" dirty="0" smtClean="0">
                <a:solidFill>
                  <a:schemeClr val="accent2"/>
                </a:solidFill>
                <a:latin typeface="Montserrat" pitchFamily="2" charset="-52"/>
              </a:rPr>
              <a:t>Снижение </a:t>
            </a:r>
            <a:r>
              <a:rPr lang="ru-RU" sz="900" b="1" i="1" dirty="0" smtClean="0">
                <a:solidFill>
                  <a:schemeClr val="accent2"/>
                </a:solidFill>
                <a:latin typeface="Montserrat" pitchFamily="2" charset="-52"/>
              </a:rPr>
              <a:t>трудозатрат:</a:t>
            </a:r>
            <a:r>
              <a:rPr lang="ru-RU" sz="900" b="1" i="1" dirty="0" smtClean="0">
                <a:latin typeface="Montserrat" pitchFamily="2" charset="-52"/>
              </a:rPr>
              <a:t> </a:t>
            </a:r>
            <a:r>
              <a:rPr lang="ru-RU" sz="900" i="1" dirty="0" smtClean="0">
                <a:latin typeface="Montserrat" pitchFamily="2" charset="-52"/>
              </a:rPr>
              <a:t>Автоматизация и оптимизация процессов уменьшают необходимость в ручном труде</a:t>
            </a:r>
            <a:r>
              <a:rPr lang="ru-RU" sz="900" i="1" dirty="0" smtClean="0">
                <a:latin typeface="Montserrat" pitchFamily="2" charset="-52"/>
              </a:rPr>
              <a:t>.</a:t>
            </a:r>
            <a:endParaRPr lang="en-US" sz="900" i="1" dirty="0" smtClean="0">
              <a:latin typeface="Montserrat" pitchFamily="2" charset="-52"/>
            </a:endParaRPr>
          </a:p>
          <a:p>
            <a:pPr algn="r">
              <a:lnSpc>
                <a:spcPct val="150000"/>
              </a:lnSpc>
            </a:pPr>
            <a:r>
              <a:rPr lang="ru-RU" sz="900" i="1" dirty="0" smtClean="0">
                <a:latin typeface="Montserrat" pitchFamily="2" charset="-52"/>
              </a:rPr>
              <a:t/>
            </a:r>
            <a:br>
              <a:rPr lang="ru-RU" sz="900" i="1" dirty="0" smtClean="0">
                <a:latin typeface="Montserrat" pitchFamily="2" charset="-52"/>
              </a:rPr>
            </a:br>
            <a:r>
              <a:rPr lang="ru-RU" sz="900" b="1" i="1" dirty="0" smtClean="0">
                <a:solidFill>
                  <a:schemeClr val="accent2"/>
                </a:solidFill>
                <a:latin typeface="Montserrat" pitchFamily="2" charset="-52"/>
              </a:rPr>
              <a:t>Экономия </a:t>
            </a:r>
            <a:r>
              <a:rPr lang="ru-RU" sz="900" b="1" i="1" dirty="0" smtClean="0">
                <a:solidFill>
                  <a:schemeClr val="accent2"/>
                </a:solidFill>
                <a:latin typeface="Montserrat" pitchFamily="2" charset="-52"/>
              </a:rPr>
              <a:t>на кормах и воде:</a:t>
            </a:r>
            <a:r>
              <a:rPr lang="ru-RU" sz="900" i="1" dirty="0" smtClean="0">
                <a:latin typeface="Montserrat" pitchFamily="2" charset="-52"/>
              </a:rPr>
              <a:t> Точные расчеты и распределение ресурсов позволяют экономить</a:t>
            </a:r>
            <a:r>
              <a:rPr lang="ru-RU" sz="900" i="1" dirty="0" smtClean="0">
                <a:latin typeface="Montserrat" pitchFamily="2" charset="-52"/>
              </a:rPr>
              <a:t>.</a:t>
            </a:r>
            <a:endParaRPr lang="en-US" sz="900" i="1" dirty="0" smtClean="0">
              <a:latin typeface="Montserrat" pitchFamily="2" charset="-52"/>
            </a:endParaRPr>
          </a:p>
          <a:p>
            <a:pPr algn="r">
              <a:lnSpc>
                <a:spcPct val="150000"/>
              </a:lnSpc>
            </a:pPr>
            <a:r>
              <a:rPr lang="ru-RU" sz="900" i="1" dirty="0" smtClean="0">
                <a:latin typeface="Montserrat" pitchFamily="2" charset="-52"/>
              </a:rPr>
              <a:t/>
            </a:r>
            <a:br>
              <a:rPr lang="ru-RU" sz="900" i="1" dirty="0" smtClean="0">
                <a:latin typeface="Montserrat" pitchFamily="2" charset="-52"/>
              </a:rPr>
            </a:br>
            <a:r>
              <a:rPr lang="ru-RU" sz="900" b="1" i="1" dirty="0" smtClean="0">
                <a:solidFill>
                  <a:schemeClr val="accent2"/>
                </a:solidFill>
                <a:latin typeface="Montserrat" pitchFamily="2" charset="-52"/>
              </a:rPr>
              <a:t>Увеличение </a:t>
            </a:r>
            <a:r>
              <a:rPr lang="ru-RU" sz="900" b="1" i="1" dirty="0" smtClean="0">
                <a:solidFill>
                  <a:schemeClr val="accent2"/>
                </a:solidFill>
                <a:latin typeface="Montserrat" pitchFamily="2" charset="-52"/>
              </a:rPr>
              <a:t>доходов: </a:t>
            </a:r>
            <a:r>
              <a:rPr lang="ru-RU" sz="900" i="1" dirty="0" smtClean="0">
                <a:latin typeface="Montserrat" pitchFamily="2" charset="-52"/>
              </a:rPr>
              <a:t>Повышение качества и количества молока напрямую влияет на прибыль.</a:t>
            </a:r>
            <a:endParaRPr lang="en-US" sz="825" i="1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90A96C26-9BE7-224E-B894-DDBB50E6AD77}"/>
              </a:ext>
            </a:extLst>
          </p:cNvPr>
          <p:cNvSpPr/>
          <p:nvPr/>
        </p:nvSpPr>
        <p:spPr>
          <a:xfrm flipH="1">
            <a:off x="8849896" y="217833"/>
            <a:ext cx="294104" cy="588209"/>
          </a:xfrm>
          <a:custGeom>
            <a:avLst/>
            <a:gdLst>
              <a:gd name="connsiteX0" fmla="*/ 0 w 392139"/>
              <a:gd name="connsiteY0" fmla="*/ 0 h 784278"/>
              <a:gd name="connsiteX1" fmla="*/ 392139 w 392139"/>
              <a:gd name="connsiteY1" fmla="*/ 392139 h 784278"/>
              <a:gd name="connsiteX2" fmla="*/ 0 w 392139"/>
              <a:gd name="connsiteY2" fmla="*/ 784278 h 7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139" h="784278">
                <a:moveTo>
                  <a:pt x="0" y="0"/>
                </a:moveTo>
                <a:cubicBezTo>
                  <a:pt x="216572" y="0"/>
                  <a:pt x="392139" y="175567"/>
                  <a:pt x="392139" y="392139"/>
                </a:cubicBezTo>
                <a:cubicBezTo>
                  <a:pt x="392139" y="608711"/>
                  <a:pt x="216572" y="784278"/>
                  <a:pt x="0" y="784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30" name="Рисунок 29" descr="gea-farming-customer_michael-kruemberg_dairyrotor-t8900_01-10708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4262" r="24262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6B06BC2-2B92-7849-910E-F41A7DD78E05}"/>
              </a:ext>
            </a:extLst>
          </p:cNvPr>
          <p:cNvSpPr/>
          <p:nvPr/>
        </p:nvSpPr>
        <p:spPr>
          <a:xfrm>
            <a:off x="0" y="4631561"/>
            <a:ext cx="9144000" cy="511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</p:spTree>
    <p:extLst>
      <p:ext uri="{BB962C8B-B14F-4D97-AF65-F5344CB8AC3E}">
        <p14:creationId xmlns:p14="http://schemas.microsoft.com/office/powerpoint/2010/main" xmlns="" val="34741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10">
            <a:extLst>
              <a:ext uri="{FF2B5EF4-FFF2-40B4-BE49-F238E27FC236}">
                <a16:creationId xmlns:a16="http://schemas.microsoft.com/office/drawing/2014/main" xmlns="" id="{592B1CA6-0276-4ACB-BB23-DE3F121C89A2}"/>
              </a:ext>
            </a:extLst>
          </p:cNvPr>
          <p:cNvSpPr/>
          <p:nvPr/>
        </p:nvSpPr>
        <p:spPr>
          <a:xfrm>
            <a:off x="888889" y="2214799"/>
            <a:ext cx="2584820" cy="947139"/>
          </a:xfrm>
          <a:prstGeom prst="roundRect">
            <a:avLst>
              <a:gd name="adj" fmla="val 12948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94AA48C-5EA7-46E5-82FE-1FFD23438A07}"/>
              </a:ext>
            </a:extLst>
          </p:cNvPr>
          <p:cNvSpPr/>
          <p:nvPr/>
        </p:nvSpPr>
        <p:spPr>
          <a:xfrm>
            <a:off x="902751" y="2515308"/>
            <a:ext cx="2202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dirty="0" smtClean="0">
                <a:latin typeface="Montserrat" pitchFamily="2" charset="-52"/>
              </a:rPr>
              <a:t>Внедрение солнечных панелей, систем утилизации тепла и других экологических решений.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6D2D487-F2AA-4890-86C5-99D6CCE71BF9}"/>
              </a:ext>
            </a:extLst>
          </p:cNvPr>
          <p:cNvSpPr/>
          <p:nvPr/>
        </p:nvSpPr>
        <p:spPr>
          <a:xfrm>
            <a:off x="900090" y="2220975"/>
            <a:ext cx="13615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2"/>
                </a:solidFill>
                <a:latin typeface="Montserrat" pitchFamily="2" charset="-52"/>
              </a:rPr>
              <a:t>Зеленые технологии:</a:t>
            </a:r>
            <a:endParaRPr lang="en-US" sz="1100" b="1" dirty="0">
              <a:solidFill>
                <a:schemeClr val="accent2"/>
              </a:solidFill>
              <a:latin typeface="Montserrat" pitchFamily="2" charset="-52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D820D5B-92BC-4F6B-A8D2-719C55EF67FE}"/>
              </a:ext>
            </a:extLst>
          </p:cNvPr>
          <p:cNvSpPr txBox="1"/>
          <p:nvPr/>
        </p:nvSpPr>
        <p:spPr>
          <a:xfrm>
            <a:off x="880024" y="521570"/>
            <a:ext cx="5006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tserrat" pitchFamily="2" charset="-52"/>
              </a:rPr>
              <a:t>Экологическая устойчивость</a:t>
            </a:r>
            <a:br>
              <a:rPr lang="ru-RU" b="1" dirty="0" smtClean="0">
                <a:latin typeface="Montserrat" pitchFamily="2" charset="-52"/>
              </a:rPr>
            </a:br>
            <a:r>
              <a:rPr lang="ru-RU" b="1" i="1" dirty="0" smtClean="0">
                <a:solidFill>
                  <a:schemeClr val="accent2"/>
                </a:solidFill>
                <a:latin typeface="Montserrat" pitchFamily="2" charset="-52"/>
              </a:rPr>
              <a:t>Как проект способствует экологической устойчивости? </a:t>
            </a:r>
            <a:endParaRPr lang="id-ID" b="1" dirty="0">
              <a:solidFill>
                <a:schemeClr val="accent2"/>
              </a:solidFill>
              <a:latin typeface="Montserrat" pitchFamily="2" charset="-52"/>
              <a:ea typeface="Roboto Slab" pitchFamily="2" charset="0"/>
              <a:cs typeface="Heebo" pitchFamily="2" charset="-79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62575F1-948A-B845-92FB-A9F51A5B13F0}"/>
              </a:ext>
            </a:extLst>
          </p:cNvPr>
          <p:cNvSpPr/>
          <p:nvPr/>
        </p:nvSpPr>
        <p:spPr>
          <a:xfrm>
            <a:off x="3125911" y="2347975"/>
            <a:ext cx="695595" cy="6955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0" dist="50800" dir="54000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xmlns="" id="{FFC1BE7C-64AB-A442-BE5E-3C08AA55ED70}"/>
              </a:ext>
            </a:extLst>
          </p:cNvPr>
          <p:cNvSpPr/>
          <p:nvPr/>
        </p:nvSpPr>
        <p:spPr>
          <a:xfrm>
            <a:off x="888889" y="3325795"/>
            <a:ext cx="2584820" cy="947139"/>
          </a:xfrm>
          <a:prstGeom prst="roundRect">
            <a:avLst>
              <a:gd name="adj" fmla="val 12948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A4254F0-F288-9A44-A9E5-AAA896A3FBC6}"/>
              </a:ext>
            </a:extLst>
          </p:cNvPr>
          <p:cNvSpPr/>
          <p:nvPr/>
        </p:nvSpPr>
        <p:spPr>
          <a:xfrm>
            <a:off x="896401" y="3651704"/>
            <a:ext cx="1783893" cy="6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dirty="0" smtClean="0">
                <a:latin typeface="Montserrat" pitchFamily="2" charset="-52"/>
              </a:rPr>
              <a:t>Эффективная утилизация навоза и вторичная переработка.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89FD6A6-27A8-1446-A1FC-D40B900348C9}"/>
              </a:ext>
            </a:extLst>
          </p:cNvPr>
          <p:cNvSpPr/>
          <p:nvPr/>
        </p:nvSpPr>
        <p:spPr>
          <a:xfrm>
            <a:off x="896200" y="3338321"/>
            <a:ext cx="25391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2"/>
                </a:solidFill>
                <a:latin typeface="Montserrat" pitchFamily="2" charset="-52"/>
              </a:rPr>
              <a:t>Управление</a:t>
            </a:r>
            <a:endParaRPr lang="en-US" sz="1100" b="1" dirty="0" smtClean="0">
              <a:solidFill>
                <a:schemeClr val="accent2"/>
              </a:solidFill>
              <a:latin typeface="Montserrat" pitchFamily="2" charset="-52"/>
            </a:endParaRPr>
          </a:p>
          <a:p>
            <a:r>
              <a:rPr lang="ru-RU" sz="1100" b="1" dirty="0" smtClean="0">
                <a:solidFill>
                  <a:schemeClr val="accent2"/>
                </a:solidFill>
                <a:latin typeface="Montserrat" pitchFamily="2" charset="-52"/>
              </a:rPr>
              <a:t>отходами</a:t>
            </a:r>
            <a:r>
              <a:rPr lang="ru-RU" sz="1100" b="1" dirty="0" smtClean="0">
                <a:solidFill>
                  <a:schemeClr val="accent2"/>
                </a:solidFill>
                <a:latin typeface="Montserrat" pitchFamily="2" charset="-52"/>
              </a:rPr>
              <a:t>: </a:t>
            </a:r>
            <a:endParaRPr lang="en-US" sz="1100" b="1" dirty="0">
              <a:solidFill>
                <a:schemeClr val="accent2"/>
              </a:solidFill>
              <a:latin typeface="Montserrat" pitchFamily="2" charset="-52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3D1A091-E8D1-674F-9B4B-87A8B44B62DA}"/>
              </a:ext>
            </a:extLst>
          </p:cNvPr>
          <p:cNvSpPr/>
          <p:nvPr/>
        </p:nvSpPr>
        <p:spPr>
          <a:xfrm>
            <a:off x="3125911" y="3458971"/>
            <a:ext cx="695595" cy="69559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0" dist="50800" dir="54000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reeform 816">
            <a:extLst>
              <a:ext uri="{FF2B5EF4-FFF2-40B4-BE49-F238E27FC236}">
                <a16:creationId xmlns:a16="http://schemas.microsoft.com/office/drawing/2014/main" xmlns="" id="{3E6A1416-B201-DA48-AB9A-A9CF4AE92075}"/>
              </a:ext>
            </a:extLst>
          </p:cNvPr>
          <p:cNvSpPr>
            <a:spLocks noEditPoints="1"/>
          </p:cNvSpPr>
          <p:nvPr/>
        </p:nvSpPr>
        <p:spPr bwMode="auto">
          <a:xfrm>
            <a:off x="3343372" y="2485528"/>
            <a:ext cx="260672" cy="426647"/>
          </a:xfrm>
          <a:custGeom>
            <a:avLst/>
            <a:gdLst>
              <a:gd name="T0" fmla="*/ 761 w 2306"/>
              <a:gd name="T1" fmla="*/ 260 h 3772"/>
              <a:gd name="T2" fmla="*/ 395 w 2306"/>
              <a:gd name="T3" fmla="*/ 532 h 3772"/>
              <a:gd name="T4" fmla="*/ 205 w 2306"/>
              <a:gd name="T5" fmla="*/ 941 h 3772"/>
              <a:gd name="T6" fmla="*/ 247 w 2306"/>
              <a:gd name="T7" fmla="*/ 1353 h 3772"/>
              <a:gd name="T8" fmla="*/ 476 w 2306"/>
              <a:gd name="T9" fmla="*/ 1746 h 3772"/>
              <a:gd name="T10" fmla="*/ 712 w 2306"/>
              <a:gd name="T11" fmla="*/ 2136 h 3772"/>
              <a:gd name="T12" fmla="*/ 894 w 2306"/>
              <a:gd name="T13" fmla="*/ 2621 h 3772"/>
              <a:gd name="T14" fmla="*/ 1113 w 2306"/>
              <a:gd name="T15" fmla="*/ 2778 h 3772"/>
              <a:gd name="T16" fmla="*/ 1158 w 2306"/>
              <a:gd name="T17" fmla="*/ 2436 h 3772"/>
              <a:gd name="T18" fmla="*/ 1157 w 2306"/>
              <a:gd name="T19" fmla="*/ 2275 h 3772"/>
              <a:gd name="T20" fmla="*/ 865 w 2306"/>
              <a:gd name="T21" fmla="*/ 2030 h 3772"/>
              <a:gd name="T22" fmla="*/ 753 w 2306"/>
              <a:gd name="T23" fmla="*/ 1702 h 3772"/>
              <a:gd name="T24" fmla="*/ 775 w 2306"/>
              <a:gd name="T25" fmla="*/ 1437 h 3772"/>
              <a:gd name="T26" fmla="*/ 849 w 2306"/>
              <a:gd name="T27" fmla="*/ 1122 h 3772"/>
              <a:gd name="T28" fmla="*/ 943 w 2306"/>
              <a:gd name="T29" fmla="*/ 830 h 3772"/>
              <a:gd name="T30" fmla="*/ 1026 w 2306"/>
              <a:gd name="T31" fmla="*/ 634 h 3772"/>
              <a:gd name="T32" fmla="*/ 1067 w 2306"/>
              <a:gd name="T33" fmla="*/ 606 h 3772"/>
              <a:gd name="T34" fmla="*/ 1105 w 2306"/>
              <a:gd name="T35" fmla="*/ 816 h 3772"/>
              <a:gd name="T36" fmla="*/ 1319 w 2306"/>
              <a:gd name="T37" fmla="*/ 1071 h 3772"/>
              <a:gd name="T38" fmla="*/ 1567 w 2306"/>
              <a:gd name="T39" fmla="*/ 1339 h 3772"/>
              <a:gd name="T40" fmla="*/ 1689 w 2306"/>
              <a:gd name="T41" fmla="*/ 1638 h 3772"/>
              <a:gd name="T42" fmla="*/ 1615 w 2306"/>
              <a:gd name="T43" fmla="*/ 1956 h 3772"/>
              <a:gd name="T44" fmla="*/ 1445 w 2306"/>
              <a:gd name="T45" fmla="*/ 2207 h 3772"/>
              <a:gd name="T46" fmla="*/ 1313 w 2306"/>
              <a:gd name="T47" fmla="*/ 2245 h 3772"/>
              <a:gd name="T48" fmla="*/ 1283 w 2306"/>
              <a:gd name="T49" fmla="*/ 1659 h 3772"/>
              <a:gd name="T50" fmla="*/ 1196 w 2306"/>
              <a:gd name="T51" fmla="*/ 1343 h 3772"/>
              <a:gd name="T52" fmla="*/ 1234 w 2306"/>
              <a:gd name="T53" fmla="*/ 2089 h 3772"/>
              <a:gd name="T54" fmla="*/ 1199 w 2306"/>
              <a:gd name="T55" fmla="*/ 2569 h 3772"/>
              <a:gd name="T56" fmla="*/ 1179 w 2306"/>
              <a:gd name="T57" fmla="*/ 2908 h 3772"/>
              <a:gd name="T58" fmla="*/ 1416 w 2306"/>
              <a:gd name="T59" fmla="*/ 2807 h 3772"/>
              <a:gd name="T60" fmla="*/ 1553 w 2306"/>
              <a:gd name="T61" fmla="*/ 2275 h 3772"/>
              <a:gd name="T62" fmla="*/ 1774 w 2306"/>
              <a:gd name="T63" fmla="*/ 1848 h 3772"/>
              <a:gd name="T64" fmla="*/ 2020 w 2306"/>
              <a:gd name="T65" fmla="*/ 1436 h 3772"/>
              <a:gd name="T66" fmla="*/ 2112 w 2306"/>
              <a:gd name="T67" fmla="*/ 1019 h 3772"/>
              <a:gd name="T68" fmla="*/ 1956 w 2306"/>
              <a:gd name="T69" fmla="*/ 594 h 3772"/>
              <a:gd name="T70" fmla="*/ 1616 w 2306"/>
              <a:gd name="T71" fmla="*/ 294 h 3772"/>
              <a:gd name="T72" fmla="*/ 1154 w 2306"/>
              <a:gd name="T73" fmla="*/ 181 h 3772"/>
              <a:gd name="T74" fmla="*/ 1601 w 2306"/>
              <a:gd name="T75" fmla="*/ 87 h 3772"/>
              <a:gd name="T76" fmla="*/ 2028 w 2306"/>
              <a:gd name="T77" fmla="*/ 384 h 3772"/>
              <a:gd name="T78" fmla="*/ 2272 w 2306"/>
              <a:gd name="T79" fmla="*/ 835 h 3772"/>
              <a:gd name="T80" fmla="*/ 2277 w 2306"/>
              <a:gd name="T81" fmla="*/ 1299 h 3772"/>
              <a:gd name="T82" fmla="*/ 2094 w 2306"/>
              <a:gd name="T83" fmla="*/ 1687 h 3772"/>
              <a:gd name="T84" fmla="*/ 1866 w 2306"/>
              <a:gd name="T85" fmla="*/ 2062 h 3772"/>
              <a:gd name="T86" fmla="*/ 1678 w 2306"/>
              <a:gd name="T87" fmla="*/ 2481 h 3772"/>
              <a:gd name="T88" fmla="*/ 1597 w 2306"/>
              <a:gd name="T89" fmla="*/ 2996 h 3772"/>
              <a:gd name="T90" fmla="*/ 1586 w 2306"/>
              <a:gd name="T91" fmla="*/ 3673 h 3772"/>
              <a:gd name="T92" fmla="*/ 1413 w 2306"/>
              <a:gd name="T93" fmla="*/ 3772 h 3772"/>
              <a:gd name="T94" fmla="*/ 776 w 2306"/>
              <a:gd name="T95" fmla="*/ 3700 h 3772"/>
              <a:gd name="T96" fmla="*/ 745 w 2306"/>
              <a:gd name="T97" fmla="*/ 3075 h 3772"/>
              <a:gd name="T98" fmla="*/ 706 w 2306"/>
              <a:gd name="T99" fmla="*/ 2649 h 3772"/>
              <a:gd name="T100" fmla="*/ 540 w 2306"/>
              <a:gd name="T101" fmla="*/ 2210 h 3772"/>
              <a:gd name="T102" fmla="*/ 314 w 2306"/>
              <a:gd name="T103" fmla="*/ 1842 h 3772"/>
              <a:gd name="T104" fmla="*/ 82 w 2306"/>
              <a:gd name="T105" fmla="*/ 1446 h 3772"/>
              <a:gd name="T106" fmla="*/ 0 w 2306"/>
              <a:gd name="T107" fmla="*/ 1098 h 3772"/>
              <a:gd name="T108" fmla="*/ 129 w 2306"/>
              <a:gd name="T109" fmla="*/ 594 h 3772"/>
              <a:gd name="T110" fmla="*/ 472 w 2306"/>
              <a:gd name="T111" fmla="*/ 212 h 3772"/>
              <a:gd name="T112" fmla="*/ 967 w 2306"/>
              <a:gd name="T113" fmla="*/ 14 h 3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6" h="3772">
                <a:moveTo>
                  <a:pt x="1154" y="181"/>
                </a:moveTo>
                <a:lnTo>
                  <a:pt x="1070" y="185"/>
                </a:lnTo>
                <a:lnTo>
                  <a:pt x="990" y="195"/>
                </a:lnTo>
                <a:lnTo>
                  <a:pt x="910" y="211"/>
                </a:lnTo>
                <a:lnTo>
                  <a:pt x="834" y="233"/>
                </a:lnTo>
                <a:lnTo>
                  <a:pt x="761" y="260"/>
                </a:lnTo>
                <a:lnTo>
                  <a:pt x="691" y="294"/>
                </a:lnTo>
                <a:lnTo>
                  <a:pt x="623" y="333"/>
                </a:lnTo>
                <a:lnTo>
                  <a:pt x="560" y="376"/>
                </a:lnTo>
                <a:lnTo>
                  <a:pt x="500" y="424"/>
                </a:lnTo>
                <a:lnTo>
                  <a:pt x="446" y="476"/>
                </a:lnTo>
                <a:lnTo>
                  <a:pt x="395" y="532"/>
                </a:lnTo>
                <a:lnTo>
                  <a:pt x="349" y="594"/>
                </a:lnTo>
                <a:lnTo>
                  <a:pt x="308" y="657"/>
                </a:lnTo>
                <a:lnTo>
                  <a:pt x="273" y="724"/>
                </a:lnTo>
                <a:lnTo>
                  <a:pt x="245" y="795"/>
                </a:lnTo>
                <a:lnTo>
                  <a:pt x="222" y="866"/>
                </a:lnTo>
                <a:lnTo>
                  <a:pt x="205" y="941"/>
                </a:lnTo>
                <a:lnTo>
                  <a:pt x="194" y="1019"/>
                </a:lnTo>
                <a:lnTo>
                  <a:pt x="190" y="1098"/>
                </a:lnTo>
                <a:lnTo>
                  <a:pt x="194" y="1162"/>
                </a:lnTo>
                <a:lnTo>
                  <a:pt x="205" y="1226"/>
                </a:lnTo>
                <a:lnTo>
                  <a:pt x="223" y="1289"/>
                </a:lnTo>
                <a:lnTo>
                  <a:pt x="247" y="1353"/>
                </a:lnTo>
                <a:lnTo>
                  <a:pt x="276" y="1416"/>
                </a:lnTo>
                <a:lnTo>
                  <a:pt x="310" y="1480"/>
                </a:lnTo>
                <a:lnTo>
                  <a:pt x="347" y="1545"/>
                </a:lnTo>
                <a:lnTo>
                  <a:pt x="387" y="1610"/>
                </a:lnTo>
                <a:lnTo>
                  <a:pt x="430" y="1677"/>
                </a:lnTo>
                <a:lnTo>
                  <a:pt x="476" y="1746"/>
                </a:lnTo>
                <a:lnTo>
                  <a:pt x="515" y="1806"/>
                </a:lnTo>
                <a:lnTo>
                  <a:pt x="554" y="1867"/>
                </a:lnTo>
                <a:lnTo>
                  <a:pt x="595" y="1930"/>
                </a:lnTo>
                <a:lnTo>
                  <a:pt x="635" y="1996"/>
                </a:lnTo>
                <a:lnTo>
                  <a:pt x="675" y="2064"/>
                </a:lnTo>
                <a:lnTo>
                  <a:pt x="712" y="2136"/>
                </a:lnTo>
                <a:lnTo>
                  <a:pt x="750" y="2208"/>
                </a:lnTo>
                <a:lnTo>
                  <a:pt x="785" y="2285"/>
                </a:lnTo>
                <a:lnTo>
                  <a:pt x="816" y="2364"/>
                </a:lnTo>
                <a:lnTo>
                  <a:pt x="846" y="2447"/>
                </a:lnTo>
                <a:lnTo>
                  <a:pt x="871" y="2532"/>
                </a:lnTo>
                <a:lnTo>
                  <a:pt x="894" y="2621"/>
                </a:lnTo>
                <a:lnTo>
                  <a:pt x="911" y="2714"/>
                </a:lnTo>
                <a:lnTo>
                  <a:pt x="924" y="2809"/>
                </a:lnTo>
                <a:lnTo>
                  <a:pt x="933" y="2910"/>
                </a:lnTo>
                <a:lnTo>
                  <a:pt x="1072" y="2910"/>
                </a:lnTo>
                <a:lnTo>
                  <a:pt x="1094" y="2843"/>
                </a:lnTo>
                <a:lnTo>
                  <a:pt x="1113" y="2778"/>
                </a:lnTo>
                <a:lnTo>
                  <a:pt x="1127" y="2714"/>
                </a:lnTo>
                <a:lnTo>
                  <a:pt x="1138" y="2653"/>
                </a:lnTo>
                <a:lnTo>
                  <a:pt x="1146" y="2592"/>
                </a:lnTo>
                <a:lnTo>
                  <a:pt x="1152" y="2536"/>
                </a:lnTo>
                <a:lnTo>
                  <a:pt x="1156" y="2484"/>
                </a:lnTo>
                <a:lnTo>
                  <a:pt x="1158" y="2436"/>
                </a:lnTo>
                <a:lnTo>
                  <a:pt x="1160" y="2393"/>
                </a:lnTo>
                <a:lnTo>
                  <a:pt x="1160" y="2355"/>
                </a:lnTo>
                <a:lnTo>
                  <a:pt x="1158" y="2324"/>
                </a:lnTo>
                <a:lnTo>
                  <a:pt x="1157" y="2300"/>
                </a:lnTo>
                <a:lnTo>
                  <a:pt x="1157" y="2284"/>
                </a:lnTo>
                <a:lnTo>
                  <a:pt x="1157" y="2275"/>
                </a:lnTo>
                <a:lnTo>
                  <a:pt x="1094" y="2239"/>
                </a:lnTo>
                <a:lnTo>
                  <a:pt x="1038" y="2201"/>
                </a:lnTo>
                <a:lnTo>
                  <a:pt x="986" y="2162"/>
                </a:lnTo>
                <a:lnTo>
                  <a:pt x="941" y="2121"/>
                </a:lnTo>
                <a:lnTo>
                  <a:pt x="900" y="2077"/>
                </a:lnTo>
                <a:lnTo>
                  <a:pt x="865" y="2030"/>
                </a:lnTo>
                <a:lnTo>
                  <a:pt x="834" y="1980"/>
                </a:lnTo>
                <a:lnTo>
                  <a:pt x="809" y="1926"/>
                </a:lnTo>
                <a:lnTo>
                  <a:pt x="787" y="1867"/>
                </a:lnTo>
                <a:lnTo>
                  <a:pt x="770" y="1804"/>
                </a:lnTo>
                <a:lnTo>
                  <a:pt x="757" y="1737"/>
                </a:lnTo>
                <a:lnTo>
                  <a:pt x="753" y="1702"/>
                </a:lnTo>
                <a:lnTo>
                  <a:pt x="752" y="1664"/>
                </a:lnTo>
                <a:lnTo>
                  <a:pt x="753" y="1624"/>
                </a:lnTo>
                <a:lnTo>
                  <a:pt x="756" y="1580"/>
                </a:lnTo>
                <a:lnTo>
                  <a:pt x="761" y="1534"/>
                </a:lnTo>
                <a:lnTo>
                  <a:pt x="767" y="1486"/>
                </a:lnTo>
                <a:lnTo>
                  <a:pt x="775" y="1437"/>
                </a:lnTo>
                <a:lnTo>
                  <a:pt x="785" y="1385"/>
                </a:lnTo>
                <a:lnTo>
                  <a:pt x="795" y="1333"/>
                </a:lnTo>
                <a:lnTo>
                  <a:pt x="808" y="1280"/>
                </a:lnTo>
                <a:lnTo>
                  <a:pt x="820" y="1227"/>
                </a:lnTo>
                <a:lnTo>
                  <a:pt x="834" y="1175"/>
                </a:lnTo>
                <a:lnTo>
                  <a:pt x="849" y="1122"/>
                </a:lnTo>
                <a:lnTo>
                  <a:pt x="864" y="1069"/>
                </a:lnTo>
                <a:lnTo>
                  <a:pt x="880" y="1018"/>
                </a:lnTo>
                <a:lnTo>
                  <a:pt x="896" y="969"/>
                </a:lnTo>
                <a:lnTo>
                  <a:pt x="911" y="920"/>
                </a:lnTo>
                <a:lnTo>
                  <a:pt x="927" y="874"/>
                </a:lnTo>
                <a:lnTo>
                  <a:pt x="943" y="830"/>
                </a:lnTo>
                <a:lnTo>
                  <a:pt x="958" y="788"/>
                </a:lnTo>
                <a:lnTo>
                  <a:pt x="974" y="751"/>
                </a:lnTo>
                <a:lnTo>
                  <a:pt x="988" y="716"/>
                </a:lnTo>
                <a:lnTo>
                  <a:pt x="1002" y="684"/>
                </a:lnTo>
                <a:lnTo>
                  <a:pt x="1015" y="657"/>
                </a:lnTo>
                <a:lnTo>
                  <a:pt x="1026" y="634"/>
                </a:lnTo>
                <a:lnTo>
                  <a:pt x="1037" y="615"/>
                </a:lnTo>
                <a:lnTo>
                  <a:pt x="1046" y="603"/>
                </a:lnTo>
                <a:lnTo>
                  <a:pt x="1053" y="594"/>
                </a:lnTo>
                <a:lnTo>
                  <a:pt x="1059" y="593"/>
                </a:lnTo>
                <a:lnTo>
                  <a:pt x="1064" y="596"/>
                </a:lnTo>
                <a:lnTo>
                  <a:pt x="1067" y="606"/>
                </a:lnTo>
                <a:lnTo>
                  <a:pt x="1067" y="623"/>
                </a:lnTo>
                <a:lnTo>
                  <a:pt x="1064" y="647"/>
                </a:lnTo>
                <a:lnTo>
                  <a:pt x="1063" y="689"/>
                </a:lnTo>
                <a:lnTo>
                  <a:pt x="1070" y="732"/>
                </a:lnTo>
                <a:lnTo>
                  <a:pt x="1085" y="773"/>
                </a:lnTo>
                <a:lnTo>
                  <a:pt x="1105" y="816"/>
                </a:lnTo>
                <a:lnTo>
                  <a:pt x="1132" y="857"/>
                </a:lnTo>
                <a:lnTo>
                  <a:pt x="1162" y="900"/>
                </a:lnTo>
                <a:lnTo>
                  <a:pt x="1197" y="943"/>
                </a:lnTo>
                <a:lnTo>
                  <a:pt x="1235" y="985"/>
                </a:lnTo>
                <a:lnTo>
                  <a:pt x="1276" y="1028"/>
                </a:lnTo>
                <a:lnTo>
                  <a:pt x="1319" y="1071"/>
                </a:lnTo>
                <a:lnTo>
                  <a:pt x="1362" y="1114"/>
                </a:lnTo>
                <a:lnTo>
                  <a:pt x="1405" y="1158"/>
                </a:lnTo>
                <a:lnTo>
                  <a:pt x="1449" y="1202"/>
                </a:lnTo>
                <a:lnTo>
                  <a:pt x="1490" y="1247"/>
                </a:lnTo>
                <a:lnTo>
                  <a:pt x="1530" y="1293"/>
                </a:lnTo>
                <a:lnTo>
                  <a:pt x="1567" y="1339"/>
                </a:lnTo>
                <a:lnTo>
                  <a:pt x="1601" y="1385"/>
                </a:lnTo>
                <a:lnTo>
                  <a:pt x="1630" y="1433"/>
                </a:lnTo>
                <a:lnTo>
                  <a:pt x="1654" y="1482"/>
                </a:lnTo>
                <a:lnTo>
                  <a:pt x="1672" y="1532"/>
                </a:lnTo>
                <a:lnTo>
                  <a:pt x="1683" y="1584"/>
                </a:lnTo>
                <a:lnTo>
                  <a:pt x="1689" y="1638"/>
                </a:lnTo>
                <a:lnTo>
                  <a:pt x="1688" y="1692"/>
                </a:lnTo>
                <a:lnTo>
                  <a:pt x="1682" y="1747"/>
                </a:lnTo>
                <a:lnTo>
                  <a:pt x="1671" y="1801"/>
                </a:lnTo>
                <a:lnTo>
                  <a:pt x="1656" y="1853"/>
                </a:lnTo>
                <a:lnTo>
                  <a:pt x="1637" y="1906"/>
                </a:lnTo>
                <a:lnTo>
                  <a:pt x="1615" y="1956"/>
                </a:lnTo>
                <a:lnTo>
                  <a:pt x="1591" y="2005"/>
                </a:lnTo>
                <a:lnTo>
                  <a:pt x="1565" y="2052"/>
                </a:lnTo>
                <a:lnTo>
                  <a:pt x="1536" y="2096"/>
                </a:lnTo>
                <a:lnTo>
                  <a:pt x="1506" y="2137"/>
                </a:lnTo>
                <a:lnTo>
                  <a:pt x="1475" y="2173"/>
                </a:lnTo>
                <a:lnTo>
                  <a:pt x="1445" y="2207"/>
                </a:lnTo>
                <a:lnTo>
                  <a:pt x="1415" y="2237"/>
                </a:lnTo>
                <a:lnTo>
                  <a:pt x="1386" y="2262"/>
                </a:lnTo>
                <a:lnTo>
                  <a:pt x="1358" y="2284"/>
                </a:lnTo>
                <a:lnTo>
                  <a:pt x="1333" y="2299"/>
                </a:lnTo>
                <a:lnTo>
                  <a:pt x="1309" y="2308"/>
                </a:lnTo>
                <a:lnTo>
                  <a:pt x="1313" y="2245"/>
                </a:lnTo>
                <a:lnTo>
                  <a:pt x="1317" y="2182"/>
                </a:lnTo>
                <a:lnTo>
                  <a:pt x="1322" y="2119"/>
                </a:lnTo>
                <a:lnTo>
                  <a:pt x="1324" y="2058"/>
                </a:lnTo>
                <a:lnTo>
                  <a:pt x="1314" y="1920"/>
                </a:lnTo>
                <a:lnTo>
                  <a:pt x="1299" y="1787"/>
                </a:lnTo>
                <a:lnTo>
                  <a:pt x="1283" y="1659"/>
                </a:lnTo>
                <a:lnTo>
                  <a:pt x="1261" y="1537"/>
                </a:lnTo>
                <a:lnTo>
                  <a:pt x="1234" y="1419"/>
                </a:lnTo>
                <a:lnTo>
                  <a:pt x="1202" y="1306"/>
                </a:lnTo>
                <a:lnTo>
                  <a:pt x="1166" y="1199"/>
                </a:lnTo>
                <a:lnTo>
                  <a:pt x="1172" y="1225"/>
                </a:lnTo>
                <a:lnTo>
                  <a:pt x="1196" y="1343"/>
                </a:lnTo>
                <a:lnTo>
                  <a:pt x="1214" y="1462"/>
                </a:lnTo>
                <a:lnTo>
                  <a:pt x="1227" y="1584"/>
                </a:lnTo>
                <a:lnTo>
                  <a:pt x="1235" y="1704"/>
                </a:lnTo>
                <a:lnTo>
                  <a:pt x="1239" y="1826"/>
                </a:lnTo>
                <a:lnTo>
                  <a:pt x="1239" y="1948"/>
                </a:lnTo>
                <a:lnTo>
                  <a:pt x="1234" y="2089"/>
                </a:lnTo>
                <a:lnTo>
                  <a:pt x="1225" y="2231"/>
                </a:lnTo>
                <a:lnTo>
                  <a:pt x="1210" y="2372"/>
                </a:lnTo>
                <a:lnTo>
                  <a:pt x="1207" y="2413"/>
                </a:lnTo>
                <a:lnTo>
                  <a:pt x="1204" y="2459"/>
                </a:lnTo>
                <a:lnTo>
                  <a:pt x="1201" y="2512"/>
                </a:lnTo>
                <a:lnTo>
                  <a:pt x="1199" y="2569"/>
                </a:lnTo>
                <a:lnTo>
                  <a:pt x="1197" y="2627"/>
                </a:lnTo>
                <a:lnTo>
                  <a:pt x="1195" y="2686"/>
                </a:lnTo>
                <a:lnTo>
                  <a:pt x="1192" y="2747"/>
                </a:lnTo>
                <a:lnTo>
                  <a:pt x="1188" y="2804"/>
                </a:lnTo>
                <a:lnTo>
                  <a:pt x="1184" y="2858"/>
                </a:lnTo>
                <a:lnTo>
                  <a:pt x="1179" y="2908"/>
                </a:lnTo>
                <a:lnTo>
                  <a:pt x="1229" y="2908"/>
                </a:lnTo>
                <a:lnTo>
                  <a:pt x="1279" y="2908"/>
                </a:lnTo>
                <a:lnTo>
                  <a:pt x="1326" y="2908"/>
                </a:lnTo>
                <a:lnTo>
                  <a:pt x="1371" y="2908"/>
                </a:lnTo>
                <a:lnTo>
                  <a:pt x="1409" y="2907"/>
                </a:lnTo>
                <a:lnTo>
                  <a:pt x="1416" y="2807"/>
                </a:lnTo>
                <a:lnTo>
                  <a:pt x="1430" y="2709"/>
                </a:lnTo>
                <a:lnTo>
                  <a:pt x="1446" y="2616"/>
                </a:lnTo>
                <a:lnTo>
                  <a:pt x="1468" y="2526"/>
                </a:lnTo>
                <a:lnTo>
                  <a:pt x="1492" y="2439"/>
                </a:lnTo>
                <a:lnTo>
                  <a:pt x="1521" y="2355"/>
                </a:lnTo>
                <a:lnTo>
                  <a:pt x="1553" y="2275"/>
                </a:lnTo>
                <a:lnTo>
                  <a:pt x="1586" y="2197"/>
                </a:lnTo>
                <a:lnTo>
                  <a:pt x="1621" y="2123"/>
                </a:lnTo>
                <a:lnTo>
                  <a:pt x="1659" y="2050"/>
                </a:lnTo>
                <a:lnTo>
                  <a:pt x="1696" y="1981"/>
                </a:lnTo>
                <a:lnTo>
                  <a:pt x="1735" y="1914"/>
                </a:lnTo>
                <a:lnTo>
                  <a:pt x="1774" y="1848"/>
                </a:lnTo>
                <a:lnTo>
                  <a:pt x="1813" y="1786"/>
                </a:lnTo>
                <a:lnTo>
                  <a:pt x="1850" y="1725"/>
                </a:lnTo>
                <a:lnTo>
                  <a:pt x="1897" y="1650"/>
                </a:lnTo>
                <a:lnTo>
                  <a:pt x="1942" y="1576"/>
                </a:lnTo>
                <a:lnTo>
                  <a:pt x="1983" y="1505"/>
                </a:lnTo>
                <a:lnTo>
                  <a:pt x="2020" y="1436"/>
                </a:lnTo>
                <a:lnTo>
                  <a:pt x="2052" y="1367"/>
                </a:lnTo>
                <a:lnTo>
                  <a:pt x="2078" y="1299"/>
                </a:lnTo>
                <a:lnTo>
                  <a:pt x="2099" y="1231"/>
                </a:lnTo>
                <a:lnTo>
                  <a:pt x="2111" y="1165"/>
                </a:lnTo>
                <a:lnTo>
                  <a:pt x="2116" y="1098"/>
                </a:lnTo>
                <a:lnTo>
                  <a:pt x="2112" y="1019"/>
                </a:lnTo>
                <a:lnTo>
                  <a:pt x="2101" y="941"/>
                </a:lnTo>
                <a:lnTo>
                  <a:pt x="2084" y="866"/>
                </a:lnTo>
                <a:lnTo>
                  <a:pt x="2061" y="795"/>
                </a:lnTo>
                <a:lnTo>
                  <a:pt x="2032" y="724"/>
                </a:lnTo>
                <a:lnTo>
                  <a:pt x="1997" y="657"/>
                </a:lnTo>
                <a:lnTo>
                  <a:pt x="1956" y="594"/>
                </a:lnTo>
                <a:lnTo>
                  <a:pt x="1911" y="532"/>
                </a:lnTo>
                <a:lnTo>
                  <a:pt x="1860" y="476"/>
                </a:lnTo>
                <a:lnTo>
                  <a:pt x="1806" y="424"/>
                </a:lnTo>
                <a:lnTo>
                  <a:pt x="1747" y="376"/>
                </a:lnTo>
                <a:lnTo>
                  <a:pt x="1683" y="333"/>
                </a:lnTo>
                <a:lnTo>
                  <a:pt x="1616" y="294"/>
                </a:lnTo>
                <a:lnTo>
                  <a:pt x="1545" y="260"/>
                </a:lnTo>
                <a:lnTo>
                  <a:pt x="1472" y="233"/>
                </a:lnTo>
                <a:lnTo>
                  <a:pt x="1396" y="211"/>
                </a:lnTo>
                <a:lnTo>
                  <a:pt x="1317" y="195"/>
                </a:lnTo>
                <a:lnTo>
                  <a:pt x="1235" y="185"/>
                </a:lnTo>
                <a:lnTo>
                  <a:pt x="1154" y="181"/>
                </a:lnTo>
                <a:close/>
                <a:moveTo>
                  <a:pt x="1154" y="0"/>
                </a:moveTo>
                <a:lnTo>
                  <a:pt x="1248" y="4"/>
                </a:lnTo>
                <a:lnTo>
                  <a:pt x="1339" y="14"/>
                </a:lnTo>
                <a:lnTo>
                  <a:pt x="1430" y="32"/>
                </a:lnTo>
                <a:lnTo>
                  <a:pt x="1516" y="56"/>
                </a:lnTo>
                <a:lnTo>
                  <a:pt x="1601" y="87"/>
                </a:lnTo>
                <a:lnTo>
                  <a:pt x="1683" y="123"/>
                </a:lnTo>
                <a:lnTo>
                  <a:pt x="1760" y="165"/>
                </a:lnTo>
                <a:lnTo>
                  <a:pt x="1833" y="212"/>
                </a:lnTo>
                <a:lnTo>
                  <a:pt x="1902" y="265"/>
                </a:lnTo>
                <a:lnTo>
                  <a:pt x="1967" y="322"/>
                </a:lnTo>
                <a:lnTo>
                  <a:pt x="2028" y="384"/>
                </a:lnTo>
                <a:lnTo>
                  <a:pt x="2083" y="451"/>
                </a:lnTo>
                <a:lnTo>
                  <a:pt x="2132" y="520"/>
                </a:lnTo>
                <a:lnTo>
                  <a:pt x="2177" y="594"/>
                </a:lnTo>
                <a:lnTo>
                  <a:pt x="2216" y="672"/>
                </a:lnTo>
                <a:lnTo>
                  <a:pt x="2247" y="752"/>
                </a:lnTo>
                <a:lnTo>
                  <a:pt x="2272" y="835"/>
                </a:lnTo>
                <a:lnTo>
                  <a:pt x="2290" y="920"/>
                </a:lnTo>
                <a:lnTo>
                  <a:pt x="2302" y="1008"/>
                </a:lnTo>
                <a:lnTo>
                  <a:pt x="2306" y="1098"/>
                </a:lnTo>
                <a:lnTo>
                  <a:pt x="2302" y="1166"/>
                </a:lnTo>
                <a:lnTo>
                  <a:pt x="2293" y="1232"/>
                </a:lnTo>
                <a:lnTo>
                  <a:pt x="2277" y="1299"/>
                </a:lnTo>
                <a:lnTo>
                  <a:pt x="2257" y="1364"/>
                </a:lnTo>
                <a:lnTo>
                  <a:pt x="2230" y="1429"/>
                </a:lnTo>
                <a:lnTo>
                  <a:pt x="2201" y="1493"/>
                </a:lnTo>
                <a:lnTo>
                  <a:pt x="2169" y="1559"/>
                </a:lnTo>
                <a:lnTo>
                  <a:pt x="2132" y="1623"/>
                </a:lnTo>
                <a:lnTo>
                  <a:pt x="2094" y="1687"/>
                </a:lnTo>
                <a:lnTo>
                  <a:pt x="2054" y="1752"/>
                </a:lnTo>
                <a:lnTo>
                  <a:pt x="2014" y="1817"/>
                </a:lnTo>
                <a:lnTo>
                  <a:pt x="1977" y="1876"/>
                </a:lnTo>
                <a:lnTo>
                  <a:pt x="1940" y="1936"/>
                </a:lnTo>
                <a:lnTo>
                  <a:pt x="1903" y="1999"/>
                </a:lnTo>
                <a:lnTo>
                  <a:pt x="1866" y="2062"/>
                </a:lnTo>
                <a:lnTo>
                  <a:pt x="1831" y="2127"/>
                </a:lnTo>
                <a:lnTo>
                  <a:pt x="1796" y="2193"/>
                </a:lnTo>
                <a:lnTo>
                  <a:pt x="1764" y="2261"/>
                </a:lnTo>
                <a:lnTo>
                  <a:pt x="1732" y="2333"/>
                </a:lnTo>
                <a:lnTo>
                  <a:pt x="1703" y="2405"/>
                </a:lnTo>
                <a:lnTo>
                  <a:pt x="1678" y="2481"/>
                </a:lnTo>
                <a:lnTo>
                  <a:pt x="1655" y="2560"/>
                </a:lnTo>
                <a:lnTo>
                  <a:pt x="1635" y="2640"/>
                </a:lnTo>
                <a:lnTo>
                  <a:pt x="1619" y="2725"/>
                </a:lnTo>
                <a:lnTo>
                  <a:pt x="1607" y="2812"/>
                </a:lnTo>
                <a:lnTo>
                  <a:pt x="1600" y="2902"/>
                </a:lnTo>
                <a:lnTo>
                  <a:pt x="1597" y="2996"/>
                </a:lnTo>
                <a:lnTo>
                  <a:pt x="1597" y="3053"/>
                </a:lnTo>
                <a:lnTo>
                  <a:pt x="1600" y="3069"/>
                </a:lnTo>
                <a:lnTo>
                  <a:pt x="1601" y="3084"/>
                </a:lnTo>
                <a:lnTo>
                  <a:pt x="1601" y="3609"/>
                </a:lnTo>
                <a:lnTo>
                  <a:pt x="1597" y="3641"/>
                </a:lnTo>
                <a:lnTo>
                  <a:pt x="1586" y="3673"/>
                </a:lnTo>
                <a:lnTo>
                  <a:pt x="1569" y="3700"/>
                </a:lnTo>
                <a:lnTo>
                  <a:pt x="1545" y="3724"/>
                </a:lnTo>
                <a:lnTo>
                  <a:pt x="1518" y="3744"/>
                </a:lnTo>
                <a:lnTo>
                  <a:pt x="1486" y="3759"/>
                </a:lnTo>
                <a:lnTo>
                  <a:pt x="1450" y="3768"/>
                </a:lnTo>
                <a:lnTo>
                  <a:pt x="1413" y="3772"/>
                </a:lnTo>
                <a:lnTo>
                  <a:pt x="932" y="3772"/>
                </a:lnTo>
                <a:lnTo>
                  <a:pt x="894" y="3768"/>
                </a:lnTo>
                <a:lnTo>
                  <a:pt x="858" y="3759"/>
                </a:lnTo>
                <a:lnTo>
                  <a:pt x="827" y="3744"/>
                </a:lnTo>
                <a:lnTo>
                  <a:pt x="799" y="3724"/>
                </a:lnTo>
                <a:lnTo>
                  <a:pt x="776" y="3700"/>
                </a:lnTo>
                <a:lnTo>
                  <a:pt x="758" y="3673"/>
                </a:lnTo>
                <a:lnTo>
                  <a:pt x="747" y="3641"/>
                </a:lnTo>
                <a:lnTo>
                  <a:pt x="744" y="3609"/>
                </a:lnTo>
                <a:lnTo>
                  <a:pt x="744" y="3084"/>
                </a:lnTo>
                <a:lnTo>
                  <a:pt x="744" y="3080"/>
                </a:lnTo>
                <a:lnTo>
                  <a:pt x="745" y="3075"/>
                </a:lnTo>
                <a:lnTo>
                  <a:pt x="745" y="3072"/>
                </a:lnTo>
                <a:lnTo>
                  <a:pt x="745" y="3001"/>
                </a:lnTo>
                <a:lnTo>
                  <a:pt x="742" y="2907"/>
                </a:lnTo>
                <a:lnTo>
                  <a:pt x="735" y="2818"/>
                </a:lnTo>
                <a:lnTo>
                  <a:pt x="723" y="2732"/>
                </a:lnTo>
                <a:lnTo>
                  <a:pt x="706" y="2649"/>
                </a:lnTo>
                <a:lnTo>
                  <a:pt x="686" y="2569"/>
                </a:lnTo>
                <a:lnTo>
                  <a:pt x="663" y="2492"/>
                </a:lnTo>
                <a:lnTo>
                  <a:pt x="635" y="2418"/>
                </a:lnTo>
                <a:lnTo>
                  <a:pt x="606" y="2346"/>
                </a:lnTo>
                <a:lnTo>
                  <a:pt x="574" y="2276"/>
                </a:lnTo>
                <a:lnTo>
                  <a:pt x="540" y="2210"/>
                </a:lnTo>
                <a:lnTo>
                  <a:pt x="504" y="2144"/>
                </a:lnTo>
                <a:lnTo>
                  <a:pt x="468" y="2080"/>
                </a:lnTo>
                <a:lnTo>
                  <a:pt x="429" y="2019"/>
                </a:lnTo>
                <a:lnTo>
                  <a:pt x="392" y="1959"/>
                </a:lnTo>
                <a:lnTo>
                  <a:pt x="353" y="1900"/>
                </a:lnTo>
                <a:lnTo>
                  <a:pt x="314" y="1842"/>
                </a:lnTo>
                <a:lnTo>
                  <a:pt x="271" y="1776"/>
                </a:lnTo>
                <a:lnTo>
                  <a:pt x="229" y="1709"/>
                </a:lnTo>
                <a:lnTo>
                  <a:pt x="188" y="1644"/>
                </a:lnTo>
                <a:lnTo>
                  <a:pt x="149" y="1579"/>
                </a:lnTo>
                <a:lnTo>
                  <a:pt x="113" y="1512"/>
                </a:lnTo>
                <a:lnTo>
                  <a:pt x="82" y="1446"/>
                </a:lnTo>
                <a:lnTo>
                  <a:pt x="54" y="1378"/>
                </a:lnTo>
                <a:lnTo>
                  <a:pt x="31" y="1310"/>
                </a:lnTo>
                <a:lnTo>
                  <a:pt x="14" y="1241"/>
                </a:lnTo>
                <a:lnTo>
                  <a:pt x="3" y="1170"/>
                </a:lnTo>
                <a:lnTo>
                  <a:pt x="0" y="1098"/>
                </a:lnTo>
                <a:lnTo>
                  <a:pt x="0" y="1098"/>
                </a:lnTo>
                <a:lnTo>
                  <a:pt x="5" y="1008"/>
                </a:lnTo>
                <a:lnTo>
                  <a:pt x="15" y="920"/>
                </a:lnTo>
                <a:lnTo>
                  <a:pt x="34" y="835"/>
                </a:lnTo>
                <a:lnTo>
                  <a:pt x="59" y="752"/>
                </a:lnTo>
                <a:lnTo>
                  <a:pt x="91" y="672"/>
                </a:lnTo>
                <a:lnTo>
                  <a:pt x="129" y="594"/>
                </a:lnTo>
                <a:lnTo>
                  <a:pt x="173" y="520"/>
                </a:lnTo>
                <a:lnTo>
                  <a:pt x="223" y="451"/>
                </a:lnTo>
                <a:lnTo>
                  <a:pt x="278" y="384"/>
                </a:lnTo>
                <a:lnTo>
                  <a:pt x="339" y="322"/>
                </a:lnTo>
                <a:lnTo>
                  <a:pt x="404" y="265"/>
                </a:lnTo>
                <a:lnTo>
                  <a:pt x="472" y="212"/>
                </a:lnTo>
                <a:lnTo>
                  <a:pt x="546" y="165"/>
                </a:lnTo>
                <a:lnTo>
                  <a:pt x="624" y="123"/>
                </a:lnTo>
                <a:lnTo>
                  <a:pt x="705" y="87"/>
                </a:lnTo>
                <a:lnTo>
                  <a:pt x="789" y="56"/>
                </a:lnTo>
                <a:lnTo>
                  <a:pt x="876" y="32"/>
                </a:lnTo>
                <a:lnTo>
                  <a:pt x="967" y="14"/>
                </a:lnTo>
                <a:lnTo>
                  <a:pt x="1058" y="4"/>
                </a:lnTo>
                <a:lnTo>
                  <a:pt x="11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3" name="Freeform 126">
            <a:extLst>
              <a:ext uri="{FF2B5EF4-FFF2-40B4-BE49-F238E27FC236}">
                <a16:creationId xmlns:a16="http://schemas.microsoft.com/office/drawing/2014/main" xmlns="" id="{CB8730EA-03BE-2F42-8C0E-9147E133C4FC}"/>
              </a:ext>
            </a:extLst>
          </p:cNvPr>
          <p:cNvSpPr>
            <a:spLocks noEditPoints="1"/>
          </p:cNvSpPr>
          <p:nvPr/>
        </p:nvSpPr>
        <p:spPr bwMode="auto">
          <a:xfrm>
            <a:off x="3286390" y="3579857"/>
            <a:ext cx="374636" cy="393002"/>
          </a:xfrm>
          <a:custGeom>
            <a:avLst/>
            <a:gdLst>
              <a:gd name="T0" fmla="*/ 1564 w 3059"/>
              <a:gd name="T1" fmla="*/ 2008 h 3212"/>
              <a:gd name="T2" fmla="*/ 1382 w 3059"/>
              <a:gd name="T3" fmla="*/ 2325 h 3212"/>
              <a:gd name="T4" fmla="*/ 1295 w 3059"/>
              <a:gd name="T5" fmla="*/ 2832 h 3212"/>
              <a:gd name="T6" fmla="*/ 1343 w 3059"/>
              <a:gd name="T7" fmla="*/ 3141 h 3212"/>
              <a:gd name="T8" fmla="*/ 1248 w 3059"/>
              <a:gd name="T9" fmla="*/ 3211 h 3212"/>
              <a:gd name="T10" fmla="*/ 1185 w 3059"/>
              <a:gd name="T11" fmla="*/ 3060 h 3212"/>
              <a:gd name="T12" fmla="*/ 1144 w 3059"/>
              <a:gd name="T13" fmla="*/ 2683 h 3212"/>
              <a:gd name="T14" fmla="*/ 963 w 3059"/>
              <a:gd name="T15" fmla="*/ 2290 h 3212"/>
              <a:gd name="T16" fmla="*/ 1178 w 3059"/>
              <a:gd name="T17" fmla="*/ 2558 h 3212"/>
              <a:gd name="T18" fmla="*/ 1356 w 3059"/>
              <a:gd name="T19" fmla="*/ 2122 h 3212"/>
              <a:gd name="T20" fmla="*/ 330 w 3059"/>
              <a:gd name="T21" fmla="*/ 1579 h 3212"/>
              <a:gd name="T22" fmla="*/ 696 w 3059"/>
              <a:gd name="T23" fmla="*/ 1656 h 3212"/>
              <a:gd name="T24" fmla="*/ 968 w 3059"/>
              <a:gd name="T25" fmla="*/ 1870 h 3212"/>
              <a:gd name="T26" fmla="*/ 985 w 3059"/>
              <a:gd name="T27" fmla="*/ 2232 h 3212"/>
              <a:gd name="T28" fmla="*/ 607 w 3059"/>
              <a:gd name="T29" fmla="*/ 1928 h 3212"/>
              <a:gd name="T30" fmla="*/ 880 w 3059"/>
              <a:gd name="T31" fmla="*/ 2190 h 3212"/>
              <a:gd name="T32" fmla="*/ 787 w 3059"/>
              <a:gd name="T33" fmla="*/ 2463 h 3212"/>
              <a:gd name="T34" fmla="*/ 495 w 3059"/>
              <a:gd name="T35" fmla="*/ 2393 h 3212"/>
              <a:gd name="T36" fmla="*/ 273 w 3059"/>
              <a:gd name="T37" fmla="*/ 2126 h 3212"/>
              <a:gd name="T38" fmla="*/ 104 w 3059"/>
              <a:gd name="T39" fmla="*/ 1749 h 3212"/>
              <a:gd name="T40" fmla="*/ 0 w 3059"/>
              <a:gd name="T41" fmla="*/ 1575 h 3212"/>
              <a:gd name="T42" fmla="*/ 153 w 3059"/>
              <a:gd name="T43" fmla="*/ 1571 h 3212"/>
              <a:gd name="T44" fmla="*/ 3023 w 3059"/>
              <a:gd name="T45" fmla="*/ 568 h 3212"/>
              <a:gd name="T46" fmla="*/ 3010 w 3059"/>
              <a:gd name="T47" fmla="*/ 1343 h 3212"/>
              <a:gd name="T48" fmla="*/ 2674 w 3059"/>
              <a:gd name="T49" fmla="*/ 1971 h 3212"/>
              <a:gd name="T50" fmla="*/ 2184 w 3059"/>
              <a:gd name="T51" fmla="*/ 2226 h 3212"/>
              <a:gd name="T52" fmla="*/ 1778 w 3059"/>
              <a:gd name="T53" fmla="*/ 2147 h 3212"/>
              <a:gd name="T54" fmla="*/ 1631 w 3059"/>
              <a:gd name="T55" fmla="*/ 1969 h 3212"/>
              <a:gd name="T56" fmla="*/ 1862 w 3059"/>
              <a:gd name="T57" fmla="*/ 1743 h 3212"/>
              <a:gd name="T58" fmla="*/ 2220 w 3059"/>
              <a:gd name="T59" fmla="*/ 1666 h 3212"/>
              <a:gd name="T60" fmla="*/ 2550 w 3059"/>
              <a:gd name="T61" fmla="*/ 1589 h 3212"/>
              <a:gd name="T62" fmla="*/ 2348 w 3059"/>
              <a:gd name="T63" fmla="*/ 1602 h 3212"/>
              <a:gd name="T64" fmla="*/ 2075 w 3059"/>
              <a:gd name="T65" fmla="*/ 1565 h 3212"/>
              <a:gd name="T66" fmla="*/ 2273 w 3059"/>
              <a:gd name="T67" fmla="*/ 1415 h 3212"/>
              <a:gd name="T68" fmla="*/ 2505 w 3059"/>
              <a:gd name="T69" fmla="*/ 1263 h 3212"/>
              <a:gd name="T70" fmla="*/ 2775 w 3059"/>
              <a:gd name="T71" fmla="*/ 1142 h 3212"/>
              <a:gd name="T72" fmla="*/ 2814 w 3059"/>
              <a:gd name="T73" fmla="*/ 1100 h 3212"/>
              <a:gd name="T74" fmla="*/ 2504 w 3059"/>
              <a:gd name="T75" fmla="*/ 1178 h 3212"/>
              <a:gd name="T76" fmla="*/ 2705 w 3059"/>
              <a:gd name="T77" fmla="*/ 696 h 3212"/>
              <a:gd name="T78" fmla="*/ 2707 w 3059"/>
              <a:gd name="T79" fmla="*/ 600 h 3212"/>
              <a:gd name="T80" fmla="*/ 2558 w 3059"/>
              <a:gd name="T81" fmla="*/ 918 h 3212"/>
              <a:gd name="T82" fmla="*/ 2409 w 3059"/>
              <a:gd name="T83" fmla="*/ 910 h 3212"/>
              <a:gd name="T84" fmla="*/ 2423 w 3059"/>
              <a:gd name="T85" fmla="*/ 788 h 3212"/>
              <a:gd name="T86" fmla="*/ 2343 w 3059"/>
              <a:gd name="T87" fmla="*/ 1000 h 3212"/>
              <a:gd name="T88" fmla="*/ 2245 w 3059"/>
              <a:gd name="T89" fmla="*/ 1319 h 3212"/>
              <a:gd name="T90" fmla="*/ 1987 w 3059"/>
              <a:gd name="T91" fmla="*/ 1497 h 3212"/>
              <a:gd name="T92" fmla="*/ 1953 w 3059"/>
              <a:gd name="T93" fmla="*/ 1197 h 3212"/>
              <a:gd name="T94" fmla="*/ 1957 w 3059"/>
              <a:gd name="T95" fmla="*/ 1008 h 3212"/>
              <a:gd name="T96" fmla="*/ 1880 w 3059"/>
              <a:gd name="T97" fmla="*/ 1312 h 3212"/>
              <a:gd name="T98" fmla="*/ 1869 w 3059"/>
              <a:gd name="T99" fmla="*/ 1598 h 3212"/>
              <a:gd name="T100" fmla="*/ 1702 w 3059"/>
              <a:gd name="T101" fmla="*/ 1738 h 3212"/>
              <a:gd name="T102" fmla="*/ 1405 w 3059"/>
              <a:gd name="T103" fmla="*/ 1866 h 3212"/>
              <a:gd name="T104" fmla="*/ 1260 w 3059"/>
              <a:gd name="T105" fmla="*/ 1446 h 3212"/>
              <a:gd name="T106" fmla="*/ 1443 w 3059"/>
              <a:gd name="T107" fmla="*/ 1026 h 3212"/>
              <a:gd name="T108" fmla="*/ 1782 w 3059"/>
              <a:gd name="T109" fmla="*/ 739 h 3212"/>
              <a:gd name="T110" fmla="*/ 2157 w 3059"/>
              <a:gd name="T111" fmla="*/ 598 h 3212"/>
              <a:gd name="T112" fmla="*/ 2467 w 3059"/>
              <a:gd name="T113" fmla="*/ 403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59" h="3212">
                <a:moveTo>
                  <a:pt x="1498" y="1948"/>
                </a:moveTo>
                <a:lnTo>
                  <a:pt x="1500" y="1950"/>
                </a:lnTo>
                <a:lnTo>
                  <a:pt x="1504" y="1955"/>
                </a:lnTo>
                <a:lnTo>
                  <a:pt x="1512" y="1961"/>
                </a:lnTo>
                <a:lnTo>
                  <a:pt x="1522" y="1971"/>
                </a:lnTo>
                <a:lnTo>
                  <a:pt x="1533" y="1979"/>
                </a:lnTo>
                <a:lnTo>
                  <a:pt x="1544" y="1990"/>
                </a:lnTo>
                <a:lnTo>
                  <a:pt x="1555" y="1999"/>
                </a:lnTo>
                <a:lnTo>
                  <a:pt x="1564" y="2008"/>
                </a:lnTo>
                <a:lnTo>
                  <a:pt x="1572" y="2014"/>
                </a:lnTo>
                <a:lnTo>
                  <a:pt x="1578" y="2019"/>
                </a:lnTo>
                <a:lnTo>
                  <a:pt x="1580" y="2022"/>
                </a:lnTo>
                <a:lnTo>
                  <a:pt x="1537" y="2066"/>
                </a:lnTo>
                <a:lnTo>
                  <a:pt x="1499" y="2112"/>
                </a:lnTo>
                <a:lnTo>
                  <a:pt x="1464" y="2163"/>
                </a:lnTo>
                <a:lnTo>
                  <a:pt x="1433" y="2216"/>
                </a:lnTo>
                <a:lnTo>
                  <a:pt x="1405" y="2269"/>
                </a:lnTo>
                <a:lnTo>
                  <a:pt x="1382" y="2325"/>
                </a:lnTo>
                <a:lnTo>
                  <a:pt x="1362" y="2382"/>
                </a:lnTo>
                <a:lnTo>
                  <a:pt x="1345" y="2440"/>
                </a:lnTo>
                <a:lnTo>
                  <a:pt x="1330" y="2498"/>
                </a:lnTo>
                <a:lnTo>
                  <a:pt x="1318" y="2556"/>
                </a:lnTo>
                <a:lnTo>
                  <a:pt x="1310" y="2614"/>
                </a:lnTo>
                <a:lnTo>
                  <a:pt x="1303" y="2671"/>
                </a:lnTo>
                <a:lnTo>
                  <a:pt x="1299" y="2727"/>
                </a:lnTo>
                <a:lnTo>
                  <a:pt x="1296" y="2781"/>
                </a:lnTo>
                <a:lnTo>
                  <a:pt x="1295" y="2832"/>
                </a:lnTo>
                <a:lnTo>
                  <a:pt x="1296" y="2882"/>
                </a:lnTo>
                <a:lnTo>
                  <a:pt x="1300" y="2928"/>
                </a:lnTo>
                <a:lnTo>
                  <a:pt x="1303" y="2972"/>
                </a:lnTo>
                <a:lnTo>
                  <a:pt x="1308" y="3012"/>
                </a:lnTo>
                <a:lnTo>
                  <a:pt x="1314" y="3048"/>
                </a:lnTo>
                <a:lnTo>
                  <a:pt x="1321" y="3078"/>
                </a:lnTo>
                <a:lnTo>
                  <a:pt x="1328" y="3105"/>
                </a:lnTo>
                <a:lnTo>
                  <a:pt x="1335" y="3126"/>
                </a:lnTo>
                <a:lnTo>
                  <a:pt x="1343" y="3141"/>
                </a:lnTo>
                <a:lnTo>
                  <a:pt x="1335" y="3164"/>
                </a:lnTo>
                <a:lnTo>
                  <a:pt x="1326" y="3182"/>
                </a:lnTo>
                <a:lnTo>
                  <a:pt x="1314" y="3194"/>
                </a:lnTo>
                <a:lnTo>
                  <a:pt x="1302" y="3204"/>
                </a:lnTo>
                <a:lnTo>
                  <a:pt x="1289" y="3209"/>
                </a:lnTo>
                <a:lnTo>
                  <a:pt x="1274" y="3212"/>
                </a:lnTo>
                <a:lnTo>
                  <a:pt x="1263" y="3212"/>
                </a:lnTo>
                <a:lnTo>
                  <a:pt x="1260" y="3212"/>
                </a:lnTo>
                <a:lnTo>
                  <a:pt x="1248" y="3211"/>
                </a:lnTo>
                <a:lnTo>
                  <a:pt x="1235" y="3209"/>
                </a:lnTo>
                <a:lnTo>
                  <a:pt x="1224" y="3206"/>
                </a:lnTo>
                <a:lnTo>
                  <a:pt x="1215" y="3202"/>
                </a:lnTo>
                <a:lnTo>
                  <a:pt x="1207" y="3198"/>
                </a:lnTo>
                <a:lnTo>
                  <a:pt x="1203" y="3196"/>
                </a:lnTo>
                <a:lnTo>
                  <a:pt x="1202" y="3195"/>
                </a:lnTo>
                <a:lnTo>
                  <a:pt x="1196" y="3148"/>
                </a:lnTo>
                <a:lnTo>
                  <a:pt x="1191" y="3103"/>
                </a:lnTo>
                <a:lnTo>
                  <a:pt x="1185" y="3060"/>
                </a:lnTo>
                <a:lnTo>
                  <a:pt x="1180" y="3019"/>
                </a:lnTo>
                <a:lnTo>
                  <a:pt x="1174" y="2977"/>
                </a:lnTo>
                <a:lnTo>
                  <a:pt x="1170" y="2935"/>
                </a:lnTo>
                <a:lnTo>
                  <a:pt x="1167" y="2890"/>
                </a:lnTo>
                <a:lnTo>
                  <a:pt x="1163" y="2843"/>
                </a:lnTo>
                <a:lnTo>
                  <a:pt x="1161" y="2791"/>
                </a:lnTo>
                <a:lnTo>
                  <a:pt x="1161" y="2734"/>
                </a:lnTo>
                <a:lnTo>
                  <a:pt x="1152" y="2712"/>
                </a:lnTo>
                <a:lnTo>
                  <a:pt x="1144" y="2683"/>
                </a:lnTo>
                <a:lnTo>
                  <a:pt x="1133" y="2649"/>
                </a:lnTo>
                <a:lnTo>
                  <a:pt x="1120" y="2610"/>
                </a:lnTo>
                <a:lnTo>
                  <a:pt x="1106" y="2568"/>
                </a:lnTo>
                <a:lnTo>
                  <a:pt x="1089" y="2522"/>
                </a:lnTo>
                <a:lnTo>
                  <a:pt x="1070" y="2476"/>
                </a:lnTo>
                <a:lnTo>
                  <a:pt x="1048" y="2429"/>
                </a:lnTo>
                <a:lnTo>
                  <a:pt x="1024" y="2381"/>
                </a:lnTo>
                <a:lnTo>
                  <a:pt x="995" y="2335"/>
                </a:lnTo>
                <a:lnTo>
                  <a:pt x="963" y="2290"/>
                </a:lnTo>
                <a:lnTo>
                  <a:pt x="973" y="2266"/>
                </a:lnTo>
                <a:lnTo>
                  <a:pt x="982" y="2240"/>
                </a:lnTo>
                <a:lnTo>
                  <a:pt x="1023" y="2291"/>
                </a:lnTo>
                <a:lnTo>
                  <a:pt x="1059" y="2341"/>
                </a:lnTo>
                <a:lnTo>
                  <a:pt x="1091" y="2390"/>
                </a:lnTo>
                <a:lnTo>
                  <a:pt x="1118" y="2436"/>
                </a:lnTo>
                <a:lnTo>
                  <a:pt x="1141" y="2480"/>
                </a:lnTo>
                <a:lnTo>
                  <a:pt x="1161" y="2521"/>
                </a:lnTo>
                <a:lnTo>
                  <a:pt x="1178" y="2558"/>
                </a:lnTo>
                <a:lnTo>
                  <a:pt x="1191" y="2591"/>
                </a:lnTo>
                <a:lnTo>
                  <a:pt x="1197" y="2528"/>
                </a:lnTo>
                <a:lnTo>
                  <a:pt x="1207" y="2465"/>
                </a:lnTo>
                <a:lnTo>
                  <a:pt x="1222" y="2406"/>
                </a:lnTo>
                <a:lnTo>
                  <a:pt x="1239" y="2347"/>
                </a:lnTo>
                <a:lnTo>
                  <a:pt x="1261" y="2290"/>
                </a:lnTo>
                <a:lnTo>
                  <a:pt x="1288" y="2235"/>
                </a:lnTo>
                <a:lnTo>
                  <a:pt x="1319" y="2178"/>
                </a:lnTo>
                <a:lnTo>
                  <a:pt x="1356" y="2122"/>
                </a:lnTo>
                <a:lnTo>
                  <a:pt x="1398" y="2065"/>
                </a:lnTo>
                <a:lnTo>
                  <a:pt x="1445" y="2007"/>
                </a:lnTo>
                <a:lnTo>
                  <a:pt x="1498" y="1948"/>
                </a:lnTo>
                <a:close/>
                <a:moveTo>
                  <a:pt x="153" y="1571"/>
                </a:moveTo>
                <a:lnTo>
                  <a:pt x="185" y="1571"/>
                </a:lnTo>
                <a:lnTo>
                  <a:pt x="219" y="1572"/>
                </a:lnTo>
                <a:lnTo>
                  <a:pt x="254" y="1573"/>
                </a:lnTo>
                <a:lnTo>
                  <a:pt x="291" y="1575"/>
                </a:lnTo>
                <a:lnTo>
                  <a:pt x="330" y="1579"/>
                </a:lnTo>
                <a:lnTo>
                  <a:pt x="369" y="1583"/>
                </a:lnTo>
                <a:lnTo>
                  <a:pt x="410" y="1587"/>
                </a:lnTo>
                <a:lnTo>
                  <a:pt x="451" y="1593"/>
                </a:lnTo>
                <a:lnTo>
                  <a:pt x="493" y="1600"/>
                </a:lnTo>
                <a:lnTo>
                  <a:pt x="534" y="1608"/>
                </a:lnTo>
                <a:lnTo>
                  <a:pt x="575" y="1618"/>
                </a:lnTo>
                <a:lnTo>
                  <a:pt x="616" y="1629"/>
                </a:lnTo>
                <a:lnTo>
                  <a:pt x="656" y="1642"/>
                </a:lnTo>
                <a:lnTo>
                  <a:pt x="696" y="1656"/>
                </a:lnTo>
                <a:lnTo>
                  <a:pt x="733" y="1671"/>
                </a:lnTo>
                <a:lnTo>
                  <a:pt x="771" y="1689"/>
                </a:lnTo>
                <a:lnTo>
                  <a:pt x="806" y="1708"/>
                </a:lnTo>
                <a:lnTo>
                  <a:pt x="839" y="1729"/>
                </a:lnTo>
                <a:lnTo>
                  <a:pt x="870" y="1754"/>
                </a:lnTo>
                <a:lnTo>
                  <a:pt x="898" y="1779"/>
                </a:lnTo>
                <a:lnTo>
                  <a:pt x="925" y="1806"/>
                </a:lnTo>
                <a:lnTo>
                  <a:pt x="948" y="1837"/>
                </a:lnTo>
                <a:lnTo>
                  <a:pt x="968" y="1870"/>
                </a:lnTo>
                <a:lnTo>
                  <a:pt x="985" y="1904"/>
                </a:lnTo>
                <a:lnTo>
                  <a:pt x="997" y="1942"/>
                </a:lnTo>
                <a:lnTo>
                  <a:pt x="1007" y="1982"/>
                </a:lnTo>
                <a:lnTo>
                  <a:pt x="1012" y="2026"/>
                </a:lnTo>
                <a:lnTo>
                  <a:pt x="1013" y="2072"/>
                </a:lnTo>
                <a:lnTo>
                  <a:pt x="1009" y="2121"/>
                </a:lnTo>
                <a:lnTo>
                  <a:pt x="1001" y="2173"/>
                </a:lnTo>
                <a:lnTo>
                  <a:pt x="986" y="2228"/>
                </a:lnTo>
                <a:lnTo>
                  <a:pt x="985" y="2232"/>
                </a:lnTo>
                <a:lnTo>
                  <a:pt x="983" y="2236"/>
                </a:lnTo>
                <a:lnTo>
                  <a:pt x="982" y="2240"/>
                </a:lnTo>
                <a:lnTo>
                  <a:pt x="941" y="2193"/>
                </a:lnTo>
                <a:lnTo>
                  <a:pt x="897" y="2147"/>
                </a:lnTo>
                <a:lnTo>
                  <a:pt x="849" y="2102"/>
                </a:lnTo>
                <a:lnTo>
                  <a:pt x="795" y="2056"/>
                </a:lnTo>
                <a:lnTo>
                  <a:pt x="737" y="2012"/>
                </a:lnTo>
                <a:lnTo>
                  <a:pt x="674" y="1969"/>
                </a:lnTo>
                <a:lnTo>
                  <a:pt x="607" y="1928"/>
                </a:lnTo>
                <a:lnTo>
                  <a:pt x="534" y="1888"/>
                </a:lnTo>
                <a:lnTo>
                  <a:pt x="455" y="1851"/>
                </a:lnTo>
                <a:lnTo>
                  <a:pt x="530" y="1896"/>
                </a:lnTo>
                <a:lnTo>
                  <a:pt x="599" y="1942"/>
                </a:lnTo>
                <a:lnTo>
                  <a:pt x="664" y="1991"/>
                </a:lnTo>
                <a:lnTo>
                  <a:pt x="725" y="2039"/>
                </a:lnTo>
                <a:lnTo>
                  <a:pt x="781" y="2090"/>
                </a:lnTo>
                <a:lnTo>
                  <a:pt x="832" y="2140"/>
                </a:lnTo>
                <a:lnTo>
                  <a:pt x="880" y="2190"/>
                </a:lnTo>
                <a:lnTo>
                  <a:pt x="924" y="2241"/>
                </a:lnTo>
                <a:lnTo>
                  <a:pt x="963" y="2290"/>
                </a:lnTo>
                <a:lnTo>
                  <a:pt x="945" y="2329"/>
                </a:lnTo>
                <a:lnTo>
                  <a:pt x="923" y="2364"/>
                </a:lnTo>
                <a:lnTo>
                  <a:pt x="898" y="2394"/>
                </a:lnTo>
                <a:lnTo>
                  <a:pt x="873" y="2418"/>
                </a:lnTo>
                <a:lnTo>
                  <a:pt x="846" y="2437"/>
                </a:lnTo>
                <a:lnTo>
                  <a:pt x="817" y="2453"/>
                </a:lnTo>
                <a:lnTo>
                  <a:pt x="787" y="2463"/>
                </a:lnTo>
                <a:lnTo>
                  <a:pt x="755" y="2470"/>
                </a:lnTo>
                <a:lnTo>
                  <a:pt x="724" y="2472"/>
                </a:lnTo>
                <a:lnTo>
                  <a:pt x="692" y="2471"/>
                </a:lnTo>
                <a:lnTo>
                  <a:pt x="659" y="2465"/>
                </a:lnTo>
                <a:lnTo>
                  <a:pt x="626" y="2457"/>
                </a:lnTo>
                <a:lnTo>
                  <a:pt x="593" y="2445"/>
                </a:lnTo>
                <a:lnTo>
                  <a:pt x="560" y="2431"/>
                </a:lnTo>
                <a:lnTo>
                  <a:pt x="527" y="2413"/>
                </a:lnTo>
                <a:lnTo>
                  <a:pt x="495" y="2393"/>
                </a:lnTo>
                <a:lnTo>
                  <a:pt x="464" y="2371"/>
                </a:lnTo>
                <a:lnTo>
                  <a:pt x="434" y="2345"/>
                </a:lnTo>
                <a:lnTo>
                  <a:pt x="406" y="2319"/>
                </a:lnTo>
                <a:lnTo>
                  <a:pt x="379" y="2290"/>
                </a:lnTo>
                <a:lnTo>
                  <a:pt x="353" y="2260"/>
                </a:lnTo>
                <a:lnTo>
                  <a:pt x="330" y="2228"/>
                </a:lnTo>
                <a:lnTo>
                  <a:pt x="309" y="2194"/>
                </a:lnTo>
                <a:lnTo>
                  <a:pt x="289" y="2161"/>
                </a:lnTo>
                <a:lnTo>
                  <a:pt x="273" y="2126"/>
                </a:lnTo>
                <a:lnTo>
                  <a:pt x="259" y="2090"/>
                </a:lnTo>
                <a:lnTo>
                  <a:pt x="242" y="2044"/>
                </a:lnTo>
                <a:lnTo>
                  <a:pt x="224" y="1997"/>
                </a:lnTo>
                <a:lnTo>
                  <a:pt x="205" y="1952"/>
                </a:lnTo>
                <a:lnTo>
                  <a:pt x="185" y="1908"/>
                </a:lnTo>
                <a:lnTo>
                  <a:pt x="165" y="1864"/>
                </a:lnTo>
                <a:lnTo>
                  <a:pt x="144" y="1824"/>
                </a:lnTo>
                <a:lnTo>
                  <a:pt x="124" y="1785"/>
                </a:lnTo>
                <a:lnTo>
                  <a:pt x="104" y="1749"/>
                </a:lnTo>
                <a:lnTo>
                  <a:pt x="86" y="1716"/>
                </a:lnTo>
                <a:lnTo>
                  <a:pt x="68" y="1685"/>
                </a:lnTo>
                <a:lnTo>
                  <a:pt x="52" y="1658"/>
                </a:lnTo>
                <a:lnTo>
                  <a:pt x="37" y="1633"/>
                </a:lnTo>
                <a:lnTo>
                  <a:pt x="24" y="1613"/>
                </a:lnTo>
                <a:lnTo>
                  <a:pt x="14" y="1598"/>
                </a:lnTo>
                <a:lnTo>
                  <a:pt x="7" y="1586"/>
                </a:lnTo>
                <a:lnTo>
                  <a:pt x="1" y="1579"/>
                </a:lnTo>
                <a:lnTo>
                  <a:pt x="0" y="1575"/>
                </a:lnTo>
                <a:lnTo>
                  <a:pt x="2" y="1575"/>
                </a:lnTo>
                <a:lnTo>
                  <a:pt x="9" y="1575"/>
                </a:lnTo>
                <a:lnTo>
                  <a:pt x="19" y="1574"/>
                </a:lnTo>
                <a:lnTo>
                  <a:pt x="33" y="1573"/>
                </a:lnTo>
                <a:lnTo>
                  <a:pt x="52" y="1572"/>
                </a:lnTo>
                <a:lnTo>
                  <a:pt x="73" y="1572"/>
                </a:lnTo>
                <a:lnTo>
                  <a:pt x="97" y="1571"/>
                </a:lnTo>
                <a:lnTo>
                  <a:pt x="123" y="1571"/>
                </a:lnTo>
                <a:lnTo>
                  <a:pt x="153" y="1571"/>
                </a:lnTo>
                <a:close/>
                <a:moveTo>
                  <a:pt x="2780" y="0"/>
                </a:moveTo>
                <a:lnTo>
                  <a:pt x="2780" y="0"/>
                </a:lnTo>
                <a:lnTo>
                  <a:pt x="2829" y="75"/>
                </a:lnTo>
                <a:lnTo>
                  <a:pt x="2873" y="152"/>
                </a:lnTo>
                <a:lnTo>
                  <a:pt x="2913" y="232"/>
                </a:lnTo>
                <a:lnTo>
                  <a:pt x="2947" y="313"/>
                </a:lnTo>
                <a:lnTo>
                  <a:pt x="2977" y="396"/>
                </a:lnTo>
                <a:lnTo>
                  <a:pt x="3002" y="482"/>
                </a:lnTo>
                <a:lnTo>
                  <a:pt x="3023" y="568"/>
                </a:lnTo>
                <a:lnTo>
                  <a:pt x="3038" y="655"/>
                </a:lnTo>
                <a:lnTo>
                  <a:pt x="3049" y="742"/>
                </a:lnTo>
                <a:lnTo>
                  <a:pt x="3057" y="830"/>
                </a:lnTo>
                <a:lnTo>
                  <a:pt x="3059" y="917"/>
                </a:lnTo>
                <a:lnTo>
                  <a:pt x="3058" y="1005"/>
                </a:lnTo>
                <a:lnTo>
                  <a:pt x="3052" y="1091"/>
                </a:lnTo>
                <a:lnTo>
                  <a:pt x="3041" y="1177"/>
                </a:lnTo>
                <a:lnTo>
                  <a:pt x="3028" y="1261"/>
                </a:lnTo>
                <a:lnTo>
                  <a:pt x="3010" y="1343"/>
                </a:lnTo>
                <a:lnTo>
                  <a:pt x="2988" y="1425"/>
                </a:lnTo>
                <a:lnTo>
                  <a:pt x="2962" y="1503"/>
                </a:lnTo>
                <a:lnTo>
                  <a:pt x="2933" y="1579"/>
                </a:lnTo>
                <a:lnTo>
                  <a:pt x="2900" y="1652"/>
                </a:lnTo>
                <a:lnTo>
                  <a:pt x="2862" y="1722"/>
                </a:lnTo>
                <a:lnTo>
                  <a:pt x="2821" y="1788"/>
                </a:lnTo>
                <a:lnTo>
                  <a:pt x="2778" y="1852"/>
                </a:lnTo>
                <a:lnTo>
                  <a:pt x="2730" y="1911"/>
                </a:lnTo>
                <a:lnTo>
                  <a:pt x="2674" y="1971"/>
                </a:lnTo>
                <a:lnTo>
                  <a:pt x="2618" y="2024"/>
                </a:lnTo>
                <a:lnTo>
                  <a:pt x="2562" y="2070"/>
                </a:lnTo>
                <a:lnTo>
                  <a:pt x="2507" y="2109"/>
                </a:lnTo>
                <a:lnTo>
                  <a:pt x="2451" y="2143"/>
                </a:lnTo>
                <a:lnTo>
                  <a:pt x="2396" y="2170"/>
                </a:lnTo>
                <a:lnTo>
                  <a:pt x="2342" y="2191"/>
                </a:lnTo>
                <a:lnTo>
                  <a:pt x="2288" y="2207"/>
                </a:lnTo>
                <a:lnTo>
                  <a:pt x="2235" y="2219"/>
                </a:lnTo>
                <a:lnTo>
                  <a:pt x="2184" y="2226"/>
                </a:lnTo>
                <a:lnTo>
                  <a:pt x="2133" y="2229"/>
                </a:lnTo>
                <a:lnTo>
                  <a:pt x="2083" y="2228"/>
                </a:lnTo>
                <a:lnTo>
                  <a:pt x="2034" y="2224"/>
                </a:lnTo>
                <a:lnTo>
                  <a:pt x="1988" y="2217"/>
                </a:lnTo>
                <a:lnTo>
                  <a:pt x="1942" y="2206"/>
                </a:lnTo>
                <a:lnTo>
                  <a:pt x="1899" y="2193"/>
                </a:lnTo>
                <a:lnTo>
                  <a:pt x="1856" y="2180"/>
                </a:lnTo>
                <a:lnTo>
                  <a:pt x="1816" y="2164"/>
                </a:lnTo>
                <a:lnTo>
                  <a:pt x="1778" y="2147"/>
                </a:lnTo>
                <a:lnTo>
                  <a:pt x="1743" y="2128"/>
                </a:lnTo>
                <a:lnTo>
                  <a:pt x="1709" y="2110"/>
                </a:lnTo>
                <a:lnTo>
                  <a:pt x="1678" y="2091"/>
                </a:lnTo>
                <a:lnTo>
                  <a:pt x="1649" y="2073"/>
                </a:lnTo>
                <a:lnTo>
                  <a:pt x="1623" y="2055"/>
                </a:lnTo>
                <a:lnTo>
                  <a:pt x="1600" y="2038"/>
                </a:lnTo>
                <a:lnTo>
                  <a:pt x="1580" y="2023"/>
                </a:lnTo>
                <a:lnTo>
                  <a:pt x="1605" y="1995"/>
                </a:lnTo>
                <a:lnTo>
                  <a:pt x="1631" y="1969"/>
                </a:lnTo>
                <a:lnTo>
                  <a:pt x="1654" y="1943"/>
                </a:lnTo>
                <a:lnTo>
                  <a:pt x="1677" y="1919"/>
                </a:lnTo>
                <a:lnTo>
                  <a:pt x="1699" y="1896"/>
                </a:lnTo>
                <a:lnTo>
                  <a:pt x="1723" y="1873"/>
                </a:lnTo>
                <a:lnTo>
                  <a:pt x="1746" y="1849"/>
                </a:lnTo>
                <a:lnTo>
                  <a:pt x="1773" y="1824"/>
                </a:lnTo>
                <a:lnTo>
                  <a:pt x="1800" y="1798"/>
                </a:lnTo>
                <a:lnTo>
                  <a:pt x="1830" y="1772"/>
                </a:lnTo>
                <a:lnTo>
                  <a:pt x="1862" y="1743"/>
                </a:lnTo>
                <a:lnTo>
                  <a:pt x="1898" y="1713"/>
                </a:lnTo>
                <a:lnTo>
                  <a:pt x="1939" y="1680"/>
                </a:lnTo>
                <a:lnTo>
                  <a:pt x="1983" y="1644"/>
                </a:lnTo>
                <a:lnTo>
                  <a:pt x="2019" y="1656"/>
                </a:lnTo>
                <a:lnTo>
                  <a:pt x="2056" y="1663"/>
                </a:lnTo>
                <a:lnTo>
                  <a:pt x="2096" y="1668"/>
                </a:lnTo>
                <a:lnTo>
                  <a:pt x="2136" y="1669"/>
                </a:lnTo>
                <a:lnTo>
                  <a:pt x="2178" y="1669"/>
                </a:lnTo>
                <a:lnTo>
                  <a:pt x="2220" y="1666"/>
                </a:lnTo>
                <a:lnTo>
                  <a:pt x="2263" y="1661"/>
                </a:lnTo>
                <a:lnTo>
                  <a:pt x="2305" y="1655"/>
                </a:lnTo>
                <a:lnTo>
                  <a:pt x="2345" y="1646"/>
                </a:lnTo>
                <a:lnTo>
                  <a:pt x="2385" y="1638"/>
                </a:lnTo>
                <a:lnTo>
                  <a:pt x="2423" y="1628"/>
                </a:lnTo>
                <a:lnTo>
                  <a:pt x="2460" y="1618"/>
                </a:lnTo>
                <a:lnTo>
                  <a:pt x="2493" y="1608"/>
                </a:lnTo>
                <a:lnTo>
                  <a:pt x="2522" y="1599"/>
                </a:lnTo>
                <a:lnTo>
                  <a:pt x="2550" y="1589"/>
                </a:lnTo>
                <a:lnTo>
                  <a:pt x="2573" y="1581"/>
                </a:lnTo>
                <a:lnTo>
                  <a:pt x="2592" y="1574"/>
                </a:lnTo>
                <a:lnTo>
                  <a:pt x="2605" y="1569"/>
                </a:lnTo>
                <a:lnTo>
                  <a:pt x="2614" y="1566"/>
                </a:lnTo>
                <a:lnTo>
                  <a:pt x="2617" y="1564"/>
                </a:lnTo>
                <a:lnTo>
                  <a:pt x="2543" y="1581"/>
                </a:lnTo>
                <a:lnTo>
                  <a:pt x="2474" y="1591"/>
                </a:lnTo>
                <a:lnTo>
                  <a:pt x="2409" y="1599"/>
                </a:lnTo>
                <a:lnTo>
                  <a:pt x="2348" y="1602"/>
                </a:lnTo>
                <a:lnTo>
                  <a:pt x="2290" y="1603"/>
                </a:lnTo>
                <a:lnTo>
                  <a:pt x="2239" y="1601"/>
                </a:lnTo>
                <a:lnTo>
                  <a:pt x="2191" y="1598"/>
                </a:lnTo>
                <a:lnTo>
                  <a:pt x="2150" y="1592"/>
                </a:lnTo>
                <a:lnTo>
                  <a:pt x="2113" y="1586"/>
                </a:lnTo>
                <a:lnTo>
                  <a:pt x="2084" y="1581"/>
                </a:lnTo>
                <a:lnTo>
                  <a:pt x="2061" y="1574"/>
                </a:lnTo>
                <a:lnTo>
                  <a:pt x="2065" y="1571"/>
                </a:lnTo>
                <a:lnTo>
                  <a:pt x="2075" y="1565"/>
                </a:lnTo>
                <a:lnTo>
                  <a:pt x="2087" y="1555"/>
                </a:lnTo>
                <a:lnTo>
                  <a:pt x="2103" y="1544"/>
                </a:lnTo>
                <a:lnTo>
                  <a:pt x="2122" y="1530"/>
                </a:lnTo>
                <a:lnTo>
                  <a:pt x="2144" y="1514"/>
                </a:lnTo>
                <a:lnTo>
                  <a:pt x="2167" y="1496"/>
                </a:lnTo>
                <a:lnTo>
                  <a:pt x="2193" y="1477"/>
                </a:lnTo>
                <a:lnTo>
                  <a:pt x="2219" y="1457"/>
                </a:lnTo>
                <a:lnTo>
                  <a:pt x="2245" y="1436"/>
                </a:lnTo>
                <a:lnTo>
                  <a:pt x="2273" y="1415"/>
                </a:lnTo>
                <a:lnTo>
                  <a:pt x="2299" y="1393"/>
                </a:lnTo>
                <a:lnTo>
                  <a:pt x="2324" y="1371"/>
                </a:lnTo>
                <a:lnTo>
                  <a:pt x="2350" y="1350"/>
                </a:lnTo>
                <a:lnTo>
                  <a:pt x="2373" y="1328"/>
                </a:lnTo>
                <a:lnTo>
                  <a:pt x="2393" y="1307"/>
                </a:lnTo>
                <a:lnTo>
                  <a:pt x="2411" y="1288"/>
                </a:lnTo>
                <a:lnTo>
                  <a:pt x="2427" y="1269"/>
                </a:lnTo>
                <a:lnTo>
                  <a:pt x="2466" y="1268"/>
                </a:lnTo>
                <a:lnTo>
                  <a:pt x="2505" y="1263"/>
                </a:lnTo>
                <a:lnTo>
                  <a:pt x="2542" y="1256"/>
                </a:lnTo>
                <a:lnTo>
                  <a:pt x="2577" y="1245"/>
                </a:lnTo>
                <a:lnTo>
                  <a:pt x="2613" y="1234"/>
                </a:lnTo>
                <a:lnTo>
                  <a:pt x="2644" y="1220"/>
                </a:lnTo>
                <a:lnTo>
                  <a:pt x="2675" y="1205"/>
                </a:lnTo>
                <a:lnTo>
                  <a:pt x="2704" y="1189"/>
                </a:lnTo>
                <a:lnTo>
                  <a:pt x="2730" y="1173"/>
                </a:lnTo>
                <a:lnTo>
                  <a:pt x="2754" y="1157"/>
                </a:lnTo>
                <a:lnTo>
                  <a:pt x="2775" y="1142"/>
                </a:lnTo>
                <a:lnTo>
                  <a:pt x="2794" y="1127"/>
                </a:lnTo>
                <a:lnTo>
                  <a:pt x="2811" y="1115"/>
                </a:lnTo>
                <a:lnTo>
                  <a:pt x="2823" y="1104"/>
                </a:lnTo>
                <a:lnTo>
                  <a:pt x="2831" y="1096"/>
                </a:lnTo>
                <a:lnTo>
                  <a:pt x="2837" y="1090"/>
                </a:lnTo>
                <a:lnTo>
                  <a:pt x="2839" y="1088"/>
                </a:lnTo>
                <a:lnTo>
                  <a:pt x="2835" y="1089"/>
                </a:lnTo>
                <a:lnTo>
                  <a:pt x="2827" y="1094"/>
                </a:lnTo>
                <a:lnTo>
                  <a:pt x="2814" y="1100"/>
                </a:lnTo>
                <a:lnTo>
                  <a:pt x="2797" y="1107"/>
                </a:lnTo>
                <a:lnTo>
                  <a:pt x="2775" y="1118"/>
                </a:lnTo>
                <a:lnTo>
                  <a:pt x="2750" y="1128"/>
                </a:lnTo>
                <a:lnTo>
                  <a:pt x="2719" y="1139"/>
                </a:lnTo>
                <a:lnTo>
                  <a:pt x="2685" y="1149"/>
                </a:lnTo>
                <a:lnTo>
                  <a:pt x="2646" y="1159"/>
                </a:lnTo>
                <a:lnTo>
                  <a:pt x="2603" y="1167"/>
                </a:lnTo>
                <a:lnTo>
                  <a:pt x="2555" y="1174"/>
                </a:lnTo>
                <a:lnTo>
                  <a:pt x="2504" y="1178"/>
                </a:lnTo>
                <a:lnTo>
                  <a:pt x="2544" y="1116"/>
                </a:lnTo>
                <a:lnTo>
                  <a:pt x="2581" y="1053"/>
                </a:lnTo>
                <a:lnTo>
                  <a:pt x="2611" y="994"/>
                </a:lnTo>
                <a:lnTo>
                  <a:pt x="2637" y="936"/>
                </a:lnTo>
                <a:lnTo>
                  <a:pt x="2658" y="882"/>
                </a:lnTo>
                <a:lnTo>
                  <a:pt x="2674" y="830"/>
                </a:lnTo>
                <a:lnTo>
                  <a:pt x="2688" y="781"/>
                </a:lnTo>
                <a:lnTo>
                  <a:pt x="2698" y="736"/>
                </a:lnTo>
                <a:lnTo>
                  <a:pt x="2705" y="696"/>
                </a:lnTo>
                <a:lnTo>
                  <a:pt x="2710" y="661"/>
                </a:lnTo>
                <a:lnTo>
                  <a:pt x="2714" y="631"/>
                </a:lnTo>
                <a:lnTo>
                  <a:pt x="2715" y="606"/>
                </a:lnTo>
                <a:lnTo>
                  <a:pt x="2716" y="589"/>
                </a:lnTo>
                <a:lnTo>
                  <a:pt x="2716" y="578"/>
                </a:lnTo>
                <a:lnTo>
                  <a:pt x="2716" y="575"/>
                </a:lnTo>
                <a:lnTo>
                  <a:pt x="2715" y="577"/>
                </a:lnTo>
                <a:lnTo>
                  <a:pt x="2712" y="586"/>
                </a:lnTo>
                <a:lnTo>
                  <a:pt x="2707" y="600"/>
                </a:lnTo>
                <a:lnTo>
                  <a:pt x="2699" y="620"/>
                </a:lnTo>
                <a:lnTo>
                  <a:pt x="2691" y="644"/>
                </a:lnTo>
                <a:lnTo>
                  <a:pt x="2679" y="673"/>
                </a:lnTo>
                <a:lnTo>
                  <a:pt x="2665" y="705"/>
                </a:lnTo>
                <a:lnTo>
                  <a:pt x="2649" y="742"/>
                </a:lnTo>
                <a:lnTo>
                  <a:pt x="2630" y="782"/>
                </a:lnTo>
                <a:lnTo>
                  <a:pt x="2608" y="825"/>
                </a:lnTo>
                <a:lnTo>
                  <a:pt x="2585" y="871"/>
                </a:lnTo>
                <a:lnTo>
                  <a:pt x="2558" y="918"/>
                </a:lnTo>
                <a:lnTo>
                  <a:pt x="2529" y="969"/>
                </a:lnTo>
                <a:lnTo>
                  <a:pt x="2497" y="1021"/>
                </a:lnTo>
                <a:lnTo>
                  <a:pt x="2462" y="1073"/>
                </a:lnTo>
                <a:lnTo>
                  <a:pt x="2423" y="1127"/>
                </a:lnTo>
                <a:lnTo>
                  <a:pt x="2415" y="1078"/>
                </a:lnTo>
                <a:lnTo>
                  <a:pt x="2410" y="1030"/>
                </a:lnTo>
                <a:lnTo>
                  <a:pt x="2407" y="987"/>
                </a:lnTo>
                <a:lnTo>
                  <a:pt x="2408" y="947"/>
                </a:lnTo>
                <a:lnTo>
                  <a:pt x="2409" y="910"/>
                </a:lnTo>
                <a:lnTo>
                  <a:pt x="2412" y="877"/>
                </a:lnTo>
                <a:lnTo>
                  <a:pt x="2417" y="849"/>
                </a:lnTo>
                <a:lnTo>
                  <a:pt x="2421" y="825"/>
                </a:lnTo>
                <a:lnTo>
                  <a:pt x="2425" y="806"/>
                </a:lnTo>
                <a:lnTo>
                  <a:pt x="2428" y="791"/>
                </a:lnTo>
                <a:lnTo>
                  <a:pt x="2430" y="782"/>
                </a:lnTo>
                <a:lnTo>
                  <a:pt x="2429" y="778"/>
                </a:lnTo>
                <a:lnTo>
                  <a:pt x="2428" y="780"/>
                </a:lnTo>
                <a:lnTo>
                  <a:pt x="2423" y="788"/>
                </a:lnTo>
                <a:lnTo>
                  <a:pt x="2417" y="798"/>
                </a:lnTo>
                <a:lnTo>
                  <a:pt x="2409" y="813"/>
                </a:lnTo>
                <a:lnTo>
                  <a:pt x="2400" y="832"/>
                </a:lnTo>
                <a:lnTo>
                  <a:pt x="2390" y="853"/>
                </a:lnTo>
                <a:lnTo>
                  <a:pt x="2379" y="877"/>
                </a:lnTo>
                <a:lnTo>
                  <a:pt x="2370" y="905"/>
                </a:lnTo>
                <a:lnTo>
                  <a:pt x="2360" y="934"/>
                </a:lnTo>
                <a:lnTo>
                  <a:pt x="2351" y="966"/>
                </a:lnTo>
                <a:lnTo>
                  <a:pt x="2343" y="1000"/>
                </a:lnTo>
                <a:lnTo>
                  <a:pt x="2338" y="1034"/>
                </a:lnTo>
                <a:lnTo>
                  <a:pt x="2333" y="1070"/>
                </a:lnTo>
                <a:lnTo>
                  <a:pt x="2333" y="1107"/>
                </a:lnTo>
                <a:lnTo>
                  <a:pt x="2335" y="1145"/>
                </a:lnTo>
                <a:lnTo>
                  <a:pt x="2341" y="1183"/>
                </a:lnTo>
                <a:lnTo>
                  <a:pt x="2351" y="1220"/>
                </a:lnTo>
                <a:lnTo>
                  <a:pt x="2318" y="1255"/>
                </a:lnTo>
                <a:lnTo>
                  <a:pt x="2283" y="1288"/>
                </a:lnTo>
                <a:lnTo>
                  <a:pt x="2245" y="1319"/>
                </a:lnTo>
                <a:lnTo>
                  <a:pt x="2208" y="1349"/>
                </a:lnTo>
                <a:lnTo>
                  <a:pt x="2171" y="1377"/>
                </a:lnTo>
                <a:lnTo>
                  <a:pt x="2133" y="1405"/>
                </a:lnTo>
                <a:lnTo>
                  <a:pt x="2098" y="1429"/>
                </a:lnTo>
                <a:lnTo>
                  <a:pt x="2065" y="1451"/>
                </a:lnTo>
                <a:lnTo>
                  <a:pt x="2035" y="1471"/>
                </a:lnTo>
                <a:lnTo>
                  <a:pt x="2009" y="1489"/>
                </a:lnTo>
                <a:lnTo>
                  <a:pt x="1989" y="1504"/>
                </a:lnTo>
                <a:lnTo>
                  <a:pt x="1987" y="1497"/>
                </a:lnTo>
                <a:lnTo>
                  <a:pt x="1983" y="1486"/>
                </a:lnTo>
                <a:lnTo>
                  <a:pt x="1978" y="1468"/>
                </a:lnTo>
                <a:lnTo>
                  <a:pt x="1973" y="1445"/>
                </a:lnTo>
                <a:lnTo>
                  <a:pt x="1967" y="1415"/>
                </a:lnTo>
                <a:lnTo>
                  <a:pt x="1963" y="1381"/>
                </a:lnTo>
                <a:lnTo>
                  <a:pt x="1958" y="1342"/>
                </a:lnTo>
                <a:lnTo>
                  <a:pt x="1954" y="1298"/>
                </a:lnTo>
                <a:lnTo>
                  <a:pt x="1953" y="1250"/>
                </a:lnTo>
                <a:lnTo>
                  <a:pt x="1953" y="1197"/>
                </a:lnTo>
                <a:lnTo>
                  <a:pt x="1955" y="1140"/>
                </a:lnTo>
                <a:lnTo>
                  <a:pt x="1961" y="1080"/>
                </a:lnTo>
                <a:lnTo>
                  <a:pt x="1969" y="1015"/>
                </a:lnTo>
                <a:lnTo>
                  <a:pt x="1983" y="948"/>
                </a:lnTo>
                <a:lnTo>
                  <a:pt x="1981" y="950"/>
                </a:lnTo>
                <a:lnTo>
                  <a:pt x="1977" y="959"/>
                </a:lnTo>
                <a:lnTo>
                  <a:pt x="1973" y="971"/>
                </a:lnTo>
                <a:lnTo>
                  <a:pt x="1965" y="988"/>
                </a:lnTo>
                <a:lnTo>
                  <a:pt x="1957" y="1008"/>
                </a:lnTo>
                <a:lnTo>
                  <a:pt x="1948" y="1033"/>
                </a:lnTo>
                <a:lnTo>
                  <a:pt x="1939" y="1061"/>
                </a:lnTo>
                <a:lnTo>
                  <a:pt x="1929" y="1091"/>
                </a:lnTo>
                <a:lnTo>
                  <a:pt x="1919" y="1124"/>
                </a:lnTo>
                <a:lnTo>
                  <a:pt x="1909" y="1159"/>
                </a:lnTo>
                <a:lnTo>
                  <a:pt x="1900" y="1196"/>
                </a:lnTo>
                <a:lnTo>
                  <a:pt x="1892" y="1234"/>
                </a:lnTo>
                <a:lnTo>
                  <a:pt x="1885" y="1272"/>
                </a:lnTo>
                <a:lnTo>
                  <a:pt x="1880" y="1312"/>
                </a:lnTo>
                <a:lnTo>
                  <a:pt x="1876" y="1351"/>
                </a:lnTo>
                <a:lnTo>
                  <a:pt x="1875" y="1390"/>
                </a:lnTo>
                <a:lnTo>
                  <a:pt x="1877" y="1428"/>
                </a:lnTo>
                <a:lnTo>
                  <a:pt x="1880" y="1465"/>
                </a:lnTo>
                <a:lnTo>
                  <a:pt x="1888" y="1501"/>
                </a:lnTo>
                <a:lnTo>
                  <a:pt x="1899" y="1534"/>
                </a:lnTo>
                <a:lnTo>
                  <a:pt x="1913" y="1565"/>
                </a:lnTo>
                <a:lnTo>
                  <a:pt x="1890" y="1582"/>
                </a:lnTo>
                <a:lnTo>
                  <a:pt x="1869" y="1598"/>
                </a:lnTo>
                <a:lnTo>
                  <a:pt x="1849" y="1612"/>
                </a:lnTo>
                <a:lnTo>
                  <a:pt x="1831" y="1627"/>
                </a:lnTo>
                <a:lnTo>
                  <a:pt x="1813" y="1641"/>
                </a:lnTo>
                <a:lnTo>
                  <a:pt x="1796" y="1655"/>
                </a:lnTo>
                <a:lnTo>
                  <a:pt x="1778" y="1669"/>
                </a:lnTo>
                <a:lnTo>
                  <a:pt x="1759" y="1685"/>
                </a:lnTo>
                <a:lnTo>
                  <a:pt x="1742" y="1701"/>
                </a:lnTo>
                <a:lnTo>
                  <a:pt x="1722" y="1719"/>
                </a:lnTo>
                <a:lnTo>
                  <a:pt x="1702" y="1738"/>
                </a:lnTo>
                <a:lnTo>
                  <a:pt x="1680" y="1760"/>
                </a:lnTo>
                <a:lnTo>
                  <a:pt x="1656" y="1783"/>
                </a:lnTo>
                <a:lnTo>
                  <a:pt x="1630" y="1810"/>
                </a:lnTo>
                <a:lnTo>
                  <a:pt x="1602" y="1839"/>
                </a:lnTo>
                <a:lnTo>
                  <a:pt x="1570" y="1871"/>
                </a:lnTo>
                <a:lnTo>
                  <a:pt x="1536" y="1908"/>
                </a:lnTo>
                <a:lnTo>
                  <a:pt x="1499" y="1947"/>
                </a:lnTo>
                <a:lnTo>
                  <a:pt x="1449" y="1908"/>
                </a:lnTo>
                <a:lnTo>
                  <a:pt x="1405" y="1866"/>
                </a:lnTo>
                <a:lnTo>
                  <a:pt x="1368" y="1824"/>
                </a:lnTo>
                <a:lnTo>
                  <a:pt x="1336" y="1780"/>
                </a:lnTo>
                <a:lnTo>
                  <a:pt x="1311" y="1735"/>
                </a:lnTo>
                <a:lnTo>
                  <a:pt x="1290" y="1688"/>
                </a:lnTo>
                <a:lnTo>
                  <a:pt x="1274" y="1641"/>
                </a:lnTo>
                <a:lnTo>
                  <a:pt x="1265" y="1593"/>
                </a:lnTo>
                <a:lnTo>
                  <a:pt x="1258" y="1544"/>
                </a:lnTo>
                <a:lnTo>
                  <a:pt x="1257" y="1495"/>
                </a:lnTo>
                <a:lnTo>
                  <a:pt x="1260" y="1446"/>
                </a:lnTo>
                <a:lnTo>
                  <a:pt x="1268" y="1397"/>
                </a:lnTo>
                <a:lnTo>
                  <a:pt x="1279" y="1348"/>
                </a:lnTo>
                <a:lnTo>
                  <a:pt x="1293" y="1299"/>
                </a:lnTo>
                <a:lnTo>
                  <a:pt x="1312" y="1252"/>
                </a:lnTo>
                <a:lnTo>
                  <a:pt x="1333" y="1204"/>
                </a:lnTo>
                <a:lnTo>
                  <a:pt x="1357" y="1158"/>
                </a:lnTo>
                <a:lnTo>
                  <a:pt x="1383" y="1112"/>
                </a:lnTo>
                <a:lnTo>
                  <a:pt x="1412" y="1068"/>
                </a:lnTo>
                <a:lnTo>
                  <a:pt x="1443" y="1026"/>
                </a:lnTo>
                <a:lnTo>
                  <a:pt x="1477" y="985"/>
                </a:lnTo>
                <a:lnTo>
                  <a:pt x="1511" y="946"/>
                </a:lnTo>
                <a:lnTo>
                  <a:pt x="1547" y="909"/>
                </a:lnTo>
                <a:lnTo>
                  <a:pt x="1584" y="874"/>
                </a:lnTo>
                <a:lnTo>
                  <a:pt x="1623" y="841"/>
                </a:lnTo>
                <a:lnTo>
                  <a:pt x="1663" y="812"/>
                </a:lnTo>
                <a:lnTo>
                  <a:pt x="1702" y="785"/>
                </a:lnTo>
                <a:lnTo>
                  <a:pt x="1743" y="760"/>
                </a:lnTo>
                <a:lnTo>
                  <a:pt x="1782" y="739"/>
                </a:lnTo>
                <a:lnTo>
                  <a:pt x="1823" y="721"/>
                </a:lnTo>
                <a:lnTo>
                  <a:pt x="1870" y="703"/>
                </a:lnTo>
                <a:lnTo>
                  <a:pt x="1917" y="685"/>
                </a:lnTo>
                <a:lnTo>
                  <a:pt x="1961" y="670"/>
                </a:lnTo>
                <a:lnTo>
                  <a:pt x="2003" y="655"/>
                </a:lnTo>
                <a:lnTo>
                  <a:pt x="2044" y="640"/>
                </a:lnTo>
                <a:lnTo>
                  <a:pt x="2083" y="626"/>
                </a:lnTo>
                <a:lnTo>
                  <a:pt x="2121" y="613"/>
                </a:lnTo>
                <a:lnTo>
                  <a:pt x="2157" y="598"/>
                </a:lnTo>
                <a:lnTo>
                  <a:pt x="2194" y="583"/>
                </a:lnTo>
                <a:lnTo>
                  <a:pt x="2229" y="567"/>
                </a:lnTo>
                <a:lnTo>
                  <a:pt x="2263" y="549"/>
                </a:lnTo>
                <a:lnTo>
                  <a:pt x="2297" y="531"/>
                </a:lnTo>
                <a:lnTo>
                  <a:pt x="2331" y="510"/>
                </a:lnTo>
                <a:lnTo>
                  <a:pt x="2365" y="487"/>
                </a:lnTo>
                <a:lnTo>
                  <a:pt x="2398" y="462"/>
                </a:lnTo>
                <a:lnTo>
                  <a:pt x="2433" y="433"/>
                </a:lnTo>
                <a:lnTo>
                  <a:pt x="2467" y="403"/>
                </a:lnTo>
                <a:lnTo>
                  <a:pt x="2503" y="368"/>
                </a:lnTo>
                <a:lnTo>
                  <a:pt x="2539" y="329"/>
                </a:lnTo>
                <a:lnTo>
                  <a:pt x="2575" y="286"/>
                </a:lnTo>
                <a:lnTo>
                  <a:pt x="2614" y="239"/>
                </a:lnTo>
                <a:lnTo>
                  <a:pt x="2653" y="188"/>
                </a:lnTo>
                <a:lnTo>
                  <a:pt x="2694" y="131"/>
                </a:lnTo>
                <a:lnTo>
                  <a:pt x="2736" y="67"/>
                </a:lnTo>
                <a:lnTo>
                  <a:pt x="27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DFCD4038-11BC-8B4D-A1C2-26B9282BED68}"/>
              </a:ext>
            </a:extLst>
          </p:cNvPr>
          <p:cNvSpPr/>
          <p:nvPr/>
        </p:nvSpPr>
        <p:spPr>
          <a:xfrm flipH="1">
            <a:off x="8849896" y="217833"/>
            <a:ext cx="294104" cy="588209"/>
          </a:xfrm>
          <a:custGeom>
            <a:avLst/>
            <a:gdLst>
              <a:gd name="connsiteX0" fmla="*/ 0 w 392139"/>
              <a:gd name="connsiteY0" fmla="*/ 0 h 784278"/>
              <a:gd name="connsiteX1" fmla="*/ 392139 w 392139"/>
              <a:gd name="connsiteY1" fmla="*/ 392139 h 784278"/>
              <a:gd name="connsiteX2" fmla="*/ 0 w 392139"/>
              <a:gd name="connsiteY2" fmla="*/ 784278 h 7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139" h="784278">
                <a:moveTo>
                  <a:pt x="0" y="0"/>
                </a:moveTo>
                <a:cubicBezTo>
                  <a:pt x="216572" y="0"/>
                  <a:pt x="392139" y="175567"/>
                  <a:pt x="392139" y="392139"/>
                </a:cubicBezTo>
                <a:cubicBezTo>
                  <a:pt x="392139" y="608711"/>
                  <a:pt x="216572" y="784278"/>
                  <a:pt x="0" y="784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30" name="Рисунок 29" descr="360_F_691829338_cFfLCh9BBk8yQwSv9NOOEKzYoFhuS1j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1892" b="1892"/>
          <a:stretch>
            <a:fillRect/>
          </a:stretch>
        </p:blipFill>
        <p:spPr>
          <a:xfrm>
            <a:off x="4094987" y="1862894"/>
            <a:ext cx="5950824" cy="3204406"/>
          </a:xfr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250C3DE-69D1-424F-9EAB-479F3B37BF2B}"/>
              </a:ext>
            </a:extLst>
          </p:cNvPr>
          <p:cNvSpPr/>
          <p:nvPr/>
        </p:nvSpPr>
        <p:spPr>
          <a:xfrm>
            <a:off x="0" y="4631561"/>
            <a:ext cx="9144000" cy="511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</p:spTree>
    <p:extLst>
      <p:ext uri="{BB962C8B-B14F-4D97-AF65-F5344CB8AC3E}">
        <p14:creationId xmlns:p14="http://schemas.microsoft.com/office/powerpoint/2010/main" xmlns="" val="30422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28E3270-EE24-443A-AB21-92C362902E49}"/>
              </a:ext>
            </a:extLst>
          </p:cNvPr>
          <p:cNvSpPr/>
          <p:nvPr/>
        </p:nvSpPr>
        <p:spPr>
          <a:xfrm>
            <a:off x="739198" y="1824021"/>
            <a:ext cx="41693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chemeClr val="accent2"/>
                </a:solidFill>
                <a:latin typeface="Montserrat" pitchFamily="2" charset="-52"/>
              </a:rPr>
              <a:t>Профессиональный </a:t>
            </a:r>
            <a:r>
              <a:rPr lang="ru-RU" sz="1100" b="1" i="1" dirty="0" smtClean="0">
                <a:solidFill>
                  <a:schemeClr val="accent2"/>
                </a:solidFill>
                <a:latin typeface="Montserrat" pitchFamily="2" charset="-52"/>
              </a:rPr>
              <a:t>подход: </a:t>
            </a:r>
            <a:r>
              <a:rPr lang="ru-RU" sz="1100" i="1" dirty="0" smtClean="0">
                <a:latin typeface="Montserrat" pitchFamily="2" charset="-52"/>
              </a:rPr>
              <a:t>Обращение к опытным проектировщикам и консультантам.</a:t>
            </a:r>
            <a:br>
              <a:rPr lang="ru-RU" sz="1100" i="1" dirty="0" smtClean="0">
                <a:latin typeface="Montserrat" pitchFamily="2" charset="-52"/>
              </a:rPr>
            </a:br>
            <a:endParaRPr lang="en-US" sz="1100" i="1" dirty="0" smtClean="0">
              <a:latin typeface="Montserrat" pitchFamily="2" charset="-52"/>
            </a:endParaRPr>
          </a:p>
          <a:p>
            <a:r>
              <a:rPr lang="ru-RU" sz="1100" b="1" i="1" dirty="0" smtClean="0">
                <a:solidFill>
                  <a:schemeClr val="accent2"/>
                </a:solidFill>
                <a:latin typeface="Montserrat" pitchFamily="2" charset="-52"/>
              </a:rPr>
              <a:t>Тестирование </a:t>
            </a:r>
            <a:r>
              <a:rPr lang="ru-RU" sz="1100" b="1" i="1" dirty="0" smtClean="0">
                <a:solidFill>
                  <a:schemeClr val="accent2"/>
                </a:solidFill>
                <a:latin typeface="Montserrat" pitchFamily="2" charset="-52"/>
              </a:rPr>
              <a:t>и адаптация: </a:t>
            </a:r>
            <a:r>
              <a:rPr lang="ru-RU" sz="1100" i="1" dirty="0" smtClean="0">
                <a:latin typeface="Montserrat" pitchFamily="2" charset="-52"/>
              </a:rPr>
              <a:t>Регулярное обновление и модернизация проекта.</a:t>
            </a:r>
            <a:br>
              <a:rPr lang="ru-RU" sz="1100" i="1" dirty="0" smtClean="0">
                <a:latin typeface="Montserrat" pitchFamily="2" charset="-52"/>
              </a:rPr>
            </a:br>
            <a:endParaRPr lang="en-US" sz="1100" i="1" dirty="0" smtClean="0">
              <a:latin typeface="Montserrat" pitchFamily="2" charset="-52"/>
            </a:endParaRPr>
          </a:p>
          <a:p>
            <a:r>
              <a:rPr lang="ru-RU" sz="1100" b="1" i="1" dirty="0" smtClean="0">
                <a:solidFill>
                  <a:schemeClr val="accent2"/>
                </a:solidFill>
                <a:latin typeface="Montserrat" pitchFamily="2" charset="-52"/>
              </a:rPr>
              <a:t>Интеграция </a:t>
            </a:r>
            <a:r>
              <a:rPr lang="ru-RU" sz="1100" b="1" i="1" dirty="0" smtClean="0">
                <a:solidFill>
                  <a:schemeClr val="accent2"/>
                </a:solidFill>
                <a:latin typeface="Montserrat" pitchFamily="2" charset="-52"/>
              </a:rPr>
              <a:t>современных технологий: </a:t>
            </a:r>
            <a:r>
              <a:rPr lang="ru-RU" sz="1100" i="1" dirty="0" smtClean="0">
                <a:latin typeface="Montserrat" pitchFamily="2" charset="-52"/>
              </a:rPr>
              <a:t>Постоянное внедрение новейших технологий и методик.</a:t>
            </a:r>
          </a:p>
          <a:p>
            <a:endParaRPr lang="en-US" sz="1100" i="1" dirty="0" smtClean="0">
              <a:latin typeface="Montserrat" pitchFamily="2" charset="-52"/>
            </a:endParaRPr>
          </a:p>
          <a:p>
            <a:r>
              <a:rPr lang="ru-RU" sz="1100" b="1" i="1" dirty="0" smtClean="0">
                <a:solidFill>
                  <a:schemeClr val="accent2"/>
                </a:solidFill>
                <a:latin typeface="Montserrat" pitchFamily="2" charset="-52"/>
              </a:rPr>
              <a:t>Организация </a:t>
            </a:r>
            <a:r>
              <a:rPr lang="ru-RU" sz="1100" b="1" i="1" dirty="0" smtClean="0">
                <a:solidFill>
                  <a:schemeClr val="accent2"/>
                </a:solidFill>
                <a:latin typeface="Montserrat" pitchFamily="2" charset="-52"/>
              </a:rPr>
              <a:t>рабочих процессов: </a:t>
            </a:r>
            <a:r>
              <a:rPr lang="ru-RU" sz="1100" i="1" dirty="0" smtClean="0">
                <a:latin typeface="Montserrat" pitchFamily="2" charset="-52"/>
              </a:rPr>
              <a:t>Разработка технологических схем и расписаний работы, определение структуры персонала, обучение сотрудников, разработка правил и стандартов производства.</a:t>
            </a:r>
            <a:endParaRPr lang="en-US" sz="1100" i="1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6252824-B887-479D-9F0A-75C95DBB0349}"/>
              </a:ext>
            </a:extLst>
          </p:cNvPr>
          <p:cNvSpPr txBox="1"/>
          <p:nvPr/>
        </p:nvSpPr>
        <p:spPr>
          <a:xfrm>
            <a:off x="751898" y="877554"/>
            <a:ext cx="2654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tserrat" pitchFamily="2" charset="-52"/>
              </a:rPr>
              <a:t>Советы и рекомендации</a:t>
            </a:r>
            <a:br>
              <a:rPr lang="ru-RU" sz="1400" b="1" dirty="0" smtClean="0">
                <a:latin typeface="Montserrat" pitchFamily="2" charset="-52"/>
              </a:rPr>
            </a:br>
            <a:r>
              <a:rPr lang="ru-RU" sz="1400" b="1" i="1" dirty="0" smtClean="0">
                <a:solidFill>
                  <a:schemeClr val="accent2"/>
                </a:solidFill>
                <a:latin typeface="Montserrat" pitchFamily="2" charset="-52"/>
              </a:rPr>
              <a:t>На что обратить внимание при проектировании? </a:t>
            </a:r>
            <a:endParaRPr lang="id-ID" sz="1400" b="1" dirty="0">
              <a:solidFill>
                <a:schemeClr val="accent2"/>
              </a:solidFill>
              <a:latin typeface="Montserrat" pitchFamily="2" charset="-52"/>
              <a:ea typeface="Roboto Slab" pitchFamily="2" charset="0"/>
              <a:cs typeface="Heebo" pitchFamily="2" charset="-79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D705EF3F-2D0D-4934-B51A-A9CC17712D94}"/>
              </a:ext>
            </a:extLst>
          </p:cNvPr>
          <p:cNvSpPr/>
          <p:nvPr/>
        </p:nvSpPr>
        <p:spPr>
          <a:xfrm flipH="1">
            <a:off x="8849896" y="217833"/>
            <a:ext cx="294104" cy="588209"/>
          </a:xfrm>
          <a:custGeom>
            <a:avLst/>
            <a:gdLst>
              <a:gd name="connsiteX0" fmla="*/ 0 w 392139"/>
              <a:gd name="connsiteY0" fmla="*/ 0 h 784278"/>
              <a:gd name="connsiteX1" fmla="*/ 392139 w 392139"/>
              <a:gd name="connsiteY1" fmla="*/ 392139 h 784278"/>
              <a:gd name="connsiteX2" fmla="*/ 0 w 392139"/>
              <a:gd name="connsiteY2" fmla="*/ 784278 h 78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139" h="784278">
                <a:moveTo>
                  <a:pt x="0" y="0"/>
                </a:moveTo>
                <a:cubicBezTo>
                  <a:pt x="216572" y="0"/>
                  <a:pt x="392139" y="175567"/>
                  <a:pt x="392139" y="392139"/>
                </a:cubicBezTo>
                <a:cubicBezTo>
                  <a:pt x="392139" y="608711"/>
                  <a:pt x="216572" y="784278"/>
                  <a:pt x="0" y="784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17" name="Рисунок 16" descr="7e109e2c5094c684e83f6ffbf234b265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0428" r="20428"/>
          <a:stretch>
            <a:fillRect/>
          </a:stretch>
        </p:blipFill>
        <p:spPr/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46B9BEB-1CD0-4DF9-8933-9A8C825A9100}"/>
              </a:ext>
            </a:extLst>
          </p:cNvPr>
          <p:cNvSpPr/>
          <p:nvPr/>
        </p:nvSpPr>
        <p:spPr>
          <a:xfrm>
            <a:off x="0" y="4631561"/>
            <a:ext cx="9144000" cy="511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</p:spTree>
    <p:extLst>
      <p:ext uri="{BB962C8B-B14F-4D97-AF65-F5344CB8AC3E}">
        <p14:creationId xmlns:p14="http://schemas.microsoft.com/office/powerpoint/2010/main" xmlns="" val="42198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Farming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rming">
      <a:majorFont>
        <a:latin typeface="Barlow Condense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4127</TotalTime>
  <Words>423</Words>
  <Application>Microsoft Office PowerPoint</Application>
  <PresentationFormat>Экран (16:9)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Pathfinderstd</dc:creator>
  <cp:lastModifiedBy>Пользователь Windows</cp:lastModifiedBy>
  <cp:revision>173</cp:revision>
  <dcterms:created xsi:type="dcterms:W3CDTF">2021-07-07T10:22:07Z</dcterms:created>
  <dcterms:modified xsi:type="dcterms:W3CDTF">2024-07-03T16:52:36Z</dcterms:modified>
</cp:coreProperties>
</file>