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mp" ContentType="image/png"/>
  <Default Extension="wmf" ContentType="image/x-wmf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4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2.xml" ContentType="application/vnd.openxmlformats-officedocument.themeOverride+xml"/>
  <Override PartName="/ppt/drawings/drawing1.xml" ContentType="application/vnd.openxmlformats-officedocument.drawingml.chartshapes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theme/themeOverride3.xml" ContentType="application/vnd.openxmlformats-officedocument.themeOverr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14.xml" ContentType="application/vnd.openxmlformats-officedocument.presentationml.notesSlide+xml"/>
  <Override PartName="/ppt/charts/chart5.xml" ContentType="application/vnd.openxmlformats-officedocument.drawingml.chart+xml"/>
  <Override PartName="/ppt/theme/themeOverride4.xml" ContentType="application/vnd.openxmlformats-officedocument.themeOverride+xml"/>
  <Override PartName="/ppt/drawings/drawing2.xml" ContentType="application/vnd.openxmlformats-officedocument.drawingml.chartshapes+xml"/>
  <Override PartName="/ppt/notesSlides/notesSlide15.xml" ContentType="application/vnd.openxmlformats-officedocument.presentationml.notesSlide+xml"/>
  <Override PartName="/ppt/charts/chart6.xml" ContentType="application/vnd.openxmlformats-officedocument.drawingml.chart+xml"/>
  <Override PartName="/ppt/theme/themeOverride5.xml" ContentType="application/vnd.openxmlformats-officedocument.themeOverride+xml"/>
  <Override PartName="/ppt/drawings/drawing3.xml" ContentType="application/vnd.openxmlformats-officedocument.drawingml.chartshapes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88" r:id="rId5"/>
    <p:sldMasterId id="2147483705" r:id="rId6"/>
    <p:sldMasterId id="2147483810" r:id="rId7"/>
    <p:sldMasterId id="2147483813" r:id="rId8"/>
  </p:sldMasterIdLst>
  <p:notesMasterIdLst>
    <p:notesMasterId r:id="rId44"/>
  </p:notesMasterIdLst>
  <p:handoutMasterIdLst>
    <p:handoutMasterId r:id="rId45"/>
  </p:handoutMasterIdLst>
  <p:sldIdLst>
    <p:sldId id="1834" r:id="rId9"/>
    <p:sldId id="2029" r:id="rId10"/>
    <p:sldId id="2827" r:id="rId11"/>
    <p:sldId id="2061" r:id="rId12"/>
    <p:sldId id="1836" r:id="rId13"/>
    <p:sldId id="1695" r:id="rId14"/>
    <p:sldId id="1093" r:id="rId15"/>
    <p:sldId id="2876" r:id="rId16"/>
    <p:sldId id="2975" r:id="rId17"/>
    <p:sldId id="2829" r:id="rId18"/>
    <p:sldId id="2877" r:id="rId19"/>
    <p:sldId id="2831" r:id="rId20"/>
    <p:sldId id="784" r:id="rId21"/>
    <p:sldId id="2879" r:id="rId22"/>
    <p:sldId id="1239" r:id="rId23"/>
    <p:sldId id="1712" r:id="rId24"/>
    <p:sldId id="2883" r:id="rId25"/>
    <p:sldId id="2189" r:id="rId26"/>
    <p:sldId id="2880" r:id="rId27"/>
    <p:sldId id="517" r:id="rId28"/>
    <p:sldId id="518" r:id="rId29"/>
    <p:sldId id="531" r:id="rId30"/>
    <p:sldId id="1751" r:id="rId31"/>
    <p:sldId id="1752" r:id="rId32"/>
    <p:sldId id="1726" r:id="rId33"/>
    <p:sldId id="2980" r:id="rId34"/>
    <p:sldId id="2963" r:id="rId35"/>
    <p:sldId id="1727" r:id="rId36"/>
    <p:sldId id="2976" r:id="rId37"/>
    <p:sldId id="553" r:id="rId38"/>
    <p:sldId id="1837" r:id="rId39"/>
    <p:sldId id="555" r:id="rId40"/>
    <p:sldId id="556" r:id="rId41"/>
    <p:sldId id="1732" r:id="rId42"/>
    <p:sldId id="2964" r:id="rId43"/>
  </p:sldIdLst>
  <p:sldSz cx="9144000" cy="6858000" type="screen4x3"/>
  <p:notesSz cx="6889750" cy="10021888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58" userDrawn="1">
          <p15:clr>
            <a:srgbClr val="A4A3A4"/>
          </p15:clr>
        </p15:guide>
        <p15:guide id="2" pos="2171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Özkan Demir" initials="ÖD" lastIdx="3" clrIdx="0">
    <p:extLst>
      <p:ext uri="{19B8F6BF-5375-455C-9EA6-DF929625EA0E}">
        <p15:presenceInfo xmlns:p15="http://schemas.microsoft.com/office/powerpoint/2012/main" userId="Özkan Demi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Rg st="1" end="35"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A5651F"/>
    <a:srgbClr val="B57829"/>
    <a:srgbClr val="996600"/>
    <a:srgbClr val="EC1C24"/>
    <a:srgbClr val="969696"/>
    <a:srgbClr val="7E4D18"/>
    <a:srgbClr val="FFFFCC"/>
    <a:srgbClr val="BA353A"/>
    <a:srgbClr val="D5650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738" autoAdjust="0"/>
    <p:restoredTop sz="80633" autoAdjust="0"/>
  </p:normalViewPr>
  <p:slideViewPr>
    <p:cSldViewPr>
      <p:cViewPr varScale="1">
        <p:scale>
          <a:sx n="89" d="100"/>
          <a:sy n="89" d="100"/>
        </p:scale>
        <p:origin x="2392" y="16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>
      <p:cViewPr varScale="1">
        <p:scale>
          <a:sx n="85" d="100"/>
          <a:sy n="85" d="100"/>
        </p:scale>
        <p:origin x="-3198" y="-90"/>
      </p:cViewPr>
      <p:guideLst>
        <p:guide orient="horz" pos="3158"/>
        <p:guide pos="217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slide" Target="slides/slide31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42" Type="http://schemas.openxmlformats.org/officeDocument/2006/relationships/slide" Target="slides/slide34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" Target="slides/slide8.xml"/><Relationship Id="rId29" Type="http://schemas.openxmlformats.org/officeDocument/2006/relationships/slide" Target="slides/slide21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40" Type="http://schemas.openxmlformats.org/officeDocument/2006/relationships/slide" Target="slides/slide32.xml"/><Relationship Id="rId45" Type="http://schemas.openxmlformats.org/officeDocument/2006/relationships/handoutMaster" Target="handoutMasters/handoutMaster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49" Type="http://schemas.openxmlformats.org/officeDocument/2006/relationships/theme" Target="theme/theme1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4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slide" Target="slides/slide35.xml"/><Relationship Id="rId48" Type="http://schemas.openxmlformats.org/officeDocument/2006/relationships/viewProps" Target="viewProps.xml"/><Relationship Id="rId8" Type="http://schemas.openxmlformats.org/officeDocument/2006/relationships/slideMaster" Target="slideMasters/slideMaster5.xml"/><Relationship Id="rId3" Type="http://schemas.openxmlformats.org/officeDocument/2006/relationships/customXml" Target="../customXml/item3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slide" Target="slides/slide30.xml"/><Relationship Id="rId46" Type="http://schemas.openxmlformats.org/officeDocument/2006/relationships/commentAuthors" Target="commentAuthors.xml"/><Relationship Id="rId20" Type="http://schemas.openxmlformats.org/officeDocument/2006/relationships/slide" Target="slides/slide12.xml"/><Relationship Id="rId41" Type="http://schemas.openxmlformats.org/officeDocument/2006/relationships/slide" Target="slides/slide33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package" Target="../embeddings/Microsoft_Excel-Arbeitsblatt.xlsx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2.xml"/><Relationship Id="rId1" Type="http://schemas.microsoft.com/office/2011/relationships/chartStyle" Target="style2.xml"/><Relationship Id="rId5" Type="http://schemas.openxmlformats.org/officeDocument/2006/relationships/chartUserShapes" Target="../drawings/drawing1.xml"/><Relationship Id="rId4" Type="http://schemas.openxmlformats.org/officeDocument/2006/relationships/package" Target="../embeddings/Microsoft_Excel-Arbeitsblatt1.xlsx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3.xml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package" Target="../embeddings/Microsoft_Excel-Arbeitsblatt2.xlsx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-Arbeitsblat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2.xml"/><Relationship Id="rId2" Type="http://schemas.openxmlformats.org/officeDocument/2006/relationships/package" Target="../embeddings/Microsoft_Excel-Arbeitsblatt4.xlsx"/><Relationship Id="rId1" Type="http://schemas.openxmlformats.org/officeDocument/2006/relationships/themeOverride" Target="../theme/themeOverride4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3.xml"/><Relationship Id="rId2" Type="http://schemas.openxmlformats.org/officeDocument/2006/relationships/package" Target="../embeddings/Microsoft_Excel-Arbeitsblatt5.xlsx"/><Relationship Id="rId1" Type="http://schemas.openxmlformats.org/officeDocument/2006/relationships/themeOverride" Target="../theme/themeOverride5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1.0029336539974915E-3"/>
          <c:y val="0.15737182277796902"/>
          <c:w val="0.85086114052027817"/>
          <c:h val="0.76105269283707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Tabelle1!$B$1</c:f>
              <c:strCache>
                <c:ptCount val="1"/>
                <c:pt idx="0">
                  <c:v>Herdebuchkühe</c:v>
                </c:pt>
              </c:strCache>
            </c:strRef>
          </c:tx>
          <c:spPr>
            <a:solidFill>
              <a:srgbClr val="B57829"/>
            </a:solidFill>
            <a:ln>
              <a:noFill/>
            </a:ln>
            <a:effectLst/>
          </c:spPr>
          <c:invertIfNegative val="0"/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AE9A-463F-BB32-80D84A8B3B28}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1C04-4759-9517-3A8E052BB0F5}"/>
                </c:ext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1C04-4759-9517-3A8E052BB0F5}"/>
                </c:ext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1C04-4759-9517-3A8E052BB0F5}"/>
                </c:ext>
              </c:extLst>
            </c:dLbl>
            <c:dLbl>
              <c:idx val="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1C04-4759-9517-3A8E052BB0F5}"/>
                </c:ext>
              </c:extLst>
            </c:dLbl>
            <c:dLbl>
              <c:idx val="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1C04-4759-9517-3A8E052BB0F5}"/>
                </c:ext>
              </c:extLst>
            </c:dLbl>
            <c:dLbl>
              <c:idx val="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1C04-4759-9517-3A8E052BB0F5}"/>
                </c:ext>
              </c:extLst>
            </c:dLbl>
            <c:dLbl>
              <c:idx val="7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1C04-4759-9517-3A8E052BB0F5}"/>
                </c:ext>
              </c:extLst>
            </c:dLbl>
            <c:dLbl>
              <c:idx val="8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1C04-4759-9517-3A8E052BB0F5}"/>
                </c:ext>
              </c:extLst>
            </c:dLbl>
            <c:dLbl>
              <c:idx val="9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1C04-4759-9517-3A8E052BB0F5}"/>
                </c:ext>
              </c:extLst>
            </c:dLbl>
            <c:dLbl>
              <c:idx val="1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1C04-4759-9517-3A8E052BB0F5}"/>
                </c:ext>
              </c:extLst>
            </c:dLbl>
            <c:dLbl>
              <c:idx val="1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1C04-4759-9517-3A8E052BB0F5}"/>
                </c:ext>
              </c:extLst>
            </c:dLbl>
            <c:dLbl>
              <c:idx val="1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AE9A-463F-BB32-80D84A8B3B28}"/>
                </c:ext>
              </c:extLst>
            </c:dLbl>
            <c:dLbl>
              <c:idx val="13"/>
              <c:tx>
                <c:rich>
                  <a:bodyPr/>
                  <a:lstStyle/>
                  <a:p>
                    <a:fld id="{0C9DB032-E1EE-43D2-AEB9-80133C626C18}" type="VALUE">
                      <a:rPr lang="en-US" smtClean="0"/>
                      <a:pPr/>
                      <a:t>[WERT]</a:t>
                    </a:fld>
                    <a:endParaRPr lang="en-GB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10-1C04-4759-9517-3A8E052BB0F5}"/>
                </c:ext>
              </c:extLst>
            </c:dLbl>
            <c:spPr>
              <a:solidFill>
                <a:sysClr val="window" lastClr="FFFFFF"/>
              </a:solidFill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rgbClr val="B57829"/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Tabelle1!$A$2:$A$15</c:f>
              <c:numCache>
                <c:formatCode>General</c:formatCode>
                <c:ptCount val="14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  <c:pt idx="8">
                  <c:v>2018</c:v>
                </c:pt>
                <c:pt idx="9">
                  <c:v>2019</c:v>
                </c:pt>
                <c:pt idx="10">
                  <c:v>2020</c:v>
                </c:pt>
                <c:pt idx="11">
                  <c:v>2021</c:v>
                </c:pt>
                <c:pt idx="12">
                  <c:v>2022</c:v>
                </c:pt>
                <c:pt idx="13">
                  <c:v>2023</c:v>
                </c:pt>
              </c:numCache>
            </c:numRef>
          </c:cat>
          <c:val>
            <c:numRef>
              <c:f>Tabelle1!$B$2:$B$15</c:f>
              <c:numCache>
                <c:formatCode>General</c:formatCode>
                <c:ptCount val="14"/>
                <c:pt idx="0">
                  <c:v>273068</c:v>
                </c:pt>
                <c:pt idx="1">
                  <c:v>277579</c:v>
                </c:pt>
                <c:pt idx="2">
                  <c:v>279691</c:v>
                </c:pt>
                <c:pt idx="3">
                  <c:v>283416</c:v>
                </c:pt>
                <c:pt idx="4">
                  <c:v>292280</c:v>
                </c:pt>
                <c:pt idx="5">
                  <c:v>296131</c:v>
                </c:pt>
                <c:pt idx="6">
                  <c:v>299193</c:v>
                </c:pt>
                <c:pt idx="7">
                  <c:v>303844</c:v>
                </c:pt>
                <c:pt idx="8">
                  <c:v>301572</c:v>
                </c:pt>
                <c:pt idx="9">
                  <c:v>301270</c:v>
                </c:pt>
                <c:pt idx="10">
                  <c:v>302717</c:v>
                </c:pt>
                <c:pt idx="11">
                  <c:v>310105</c:v>
                </c:pt>
                <c:pt idx="12">
                  <c:v>312174</c:v>
                </c:pt>
                <c:pt idx="13">
                  <c:v>313658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43C8-4D53-AF2A-A2490E17DEF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overlap val="100"/>
        <c:axId val="990614672"/>
        <c:axId val="990614016"/>
      </c:barChart>
      <c:valAx>
        <c:axId val="990614016"/>
        <c:scaling>
          <c:orientation val="minMax"/>
          <c:min val="260000"/>
        </c:scaling>
        <c:delete val="0"/>
        <c:axPos val="r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solidFill>
              <a:schemeClr val="bg1"/>
            </a:solidFill>
          </a:ln>
          <a:effectLst/>
        </c:spPr>
        <c:txPr>
          <a:bodyPr rot="0" spcFirstLastPara="1" vertOverflow="ellipsis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ileron Light" panose="00000400000000000000" pitchFamily="50" charset="0"/>
                <a:ea typeface="+mn-ea"/>
                <a:cs typeface="+mn-cs"/>
              </a:defRPr>
            </a:pPr>
            <a:endParaRPr lang="de-DE"/>
          </a:p>
        </c:txPr>
        <c:crossAx val="990614672"/>
        <c:crosses val="max"/>
        <c:crossBetween val="between"/>
      </c:valAx>
      <c:dateAx>
        <c:axId val="99061467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ileron Light" panose="00000400000000000000" pitchFamily="50" charset="0"/>
                <a:ea typeface="+mn-ea"/>
                <a:cs typeface="+mn-cs"/>
              </a:defRPr>
            </a:pPr>
            <a:endParaRPr lang="de-DE"/>
          </a:p>
        </c:txPr>
        <c:crossAx val="990614016"/>
        <c:crosses val="autoZero"/>
        <c:auto val="0"/>
        <c:lblOffset val="100"/>
        <c:baseTimeUnit val="days"/>
      </c:dateAx>
      <c:spPr>
        <a:noFill/>
        <a:ln w="25400">
          <a:noFill/>
        </a:ln>
        <a:effectLst/>
      </c:spPr>
    </c:plotArea>
    <c:legend>
      <c:legendPos val="t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ileron Light" panose="00000400000000000000" pitchFamily="50" charset="0"/>
                <a:ea typeface="+mn-ea"/>
                <a:cs typeface="+mn-cs"/>
              </a:defRPr>
            </a:pPr>
            <a:endParaRPr lang="de-DE"/>
          </a:p>
        </c:txPr>
      </c:legendEntry>
      <c:layout>
        <c:manualLayout>
          <c:xMode val="edge"/>
          <c:yMode val="edge"/>
          <c:x val="0.31264594814412655"/>
          <c:y val="2.5843088141721628E-2"/>
          <c:w val="0.38648323263227163"/>
          <c:h val="0.10020622641538868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de-DE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4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Tabelle1!$B$1</c:f>
              <c:strCache>
                <c:ptCount val="1"/>
                <c:pt idx="0">
                  <c:v>Milch kg</c:v>
                </c:pt>
              </c:strCache>
            </c:strRef>
          </c:tx>
          <c:spPr>
            <a:solidFill>
              <a:srgbClr val="B57829"/>
            </a:solidFill>
            <a:ln>
              <a:noFill/>
            </a:ln>
            <a:effectLst/>
          </c:spPr>
          <c:invertIfNegative val="0"/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43C8-4D53-AF2A-A2490E17DEF4}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B31F-4487-BA87-662A48EDD939}"/>
                </c:ext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B31F-4487-BA87-662A48EDD939}"/>
                </c:ext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B31F-4487-BA87-662A48EDD939}"/>
                </c:ext>
              </c:extLst>
            </c:dLbl>
            <c:dLbl>
              <c:idx val="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B31F-4487-BA87-662A48EDD939}"/>
                </c:ext>
              </c:extLst>
            </c:dLbl>
            <c:dLbl>
              <c:idx val="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B31F-4487-BA87-662A48EDD939}"/>
                </c:ext>
              </c:extLst>
            </c:dLbl>
            <c:dLbl>
              <c:idx val="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B31F-4487-BA87-662A48EDD939}"/>
                </c:ext>
              </c:extLst>
            </c:dLbl>
            <c:dLbl>
              <c:idx val="7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B31F-4487-BA87-662A48EDD939}"/>
                </c:ext>
              </c:extLst>
            </c:dLbl>
            <c:dLbl>
              <c:idx val="8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B31F-4487-BA87-662A48EDD939}"/>
                </c:ext>
              </c:extLst>
            </c:dLbl>
            <c:dLbl>
              <c:idx val="9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B31F-4487-BA87-662A48EDD939}"/>
                </c:ext>
              </c:extLst>
            </c:dLbl>
            <c:dLbl>
              <c:idx val="1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B31F-4487-BA87-662A48EDD939}"/>
                </c:ext>
              </c:extLst>
            </c:dLbl>
            <c:dLbl>
              <c:idx val="1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B31F-4487-BA87-662A48EDD939}"/>
                </c:ext>
              </c:extLst>
            </c:dLbl>
            <c:dLbl>
              <c:idx val="1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B31F-4487-BA87-662A48EDD939}"/>
                </c:ext>
              </c:extLst>
            </c:dLbl>
            <c:dLbl>
              <c:idx val="1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B31F-4487-BA87-662A48EDD939}"/>
                </c:ext>
              </c:extLst>
            </c:dLbl>
            <c:dLbl>
              <c:idx val="1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0-B31F-4487-BA87-662A48EDD939}"/>
                </c:ext>
              </c:extLst>
            </c:dLbl>
            <c:dLbl>
              <c:idx val="1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B31F-4487-BA87-662A48EDD939}"/>
                </c:ext>
              </c:extLst>
            </c:dLbl>
            <c:dLbl>
              <c:idx val="1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2-B31F-4487-BA87-662A48EDD939}"/>
                </c:ext>
              </c:extLst>
            </c:dLbl>
            <c:dLbl>
              <c:idx val="17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6-B31F-4487-BA87-662A48EDD939}"/>
                </c:ext>
              </c:extLst>
            </c:dLbl>
            <c:dLbl>
              <c:idx val="18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5-B31F-4487-BA87-662A48EDD939}"/>
                </c:ext>
              </c:extLst>
            </c:dLbl>
            <c:dLbl>
              <c:idx val="19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4-B31F-4487-BA87-662A48EDD939}"/>
                </c:ext>
              </c:extLst>
            </c:dLbl>
            <c:dLbl>
              <c:idx val="2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3-B31F-4487-BA87-662A48EDD939}"/>
                </c:ext>
              </c:extLst>
            </c:dLbl>
            <c:dLbl>
              <c:idx val="2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002D-4C04-BBF9-8556C0CAA2D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rgbClr val="A5651F"/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Tabelle1!$A$2:$A$24</c:f>
              <c:numCache>
                <c:formatCode>General</c:formatCode>
                <c:ptCount val="23"/>
                <c:pt idx="0">
                  <c:v>2001</c:v>
                </c:pt>
                <c:pt idx="1">
                  <c:v>2002</c:v>
                </c:pt>
                <c:pt idx="2">
                  <c:v>2003</c:v>
                </c:pt>
                <c:pt idx="3">
                  <c:v>2004</c:v>
                </c:pt>
                <c:pt idx="4">
                  <c:v>2005</c:v>
                </c:pt>
                <c:pt idx="5">
                  <c:v>2006</c:v>
                </c:pt>
                <c:pt idx="6">
                  <c:v>2007</c:v>
                </c:pt>
                <c:pt idx="7">
                  <c:v>2008</c:v>
                </c:pt>
                <c:pt idx="8">
                  <c:v>2009</c:v>
                </c:pt>
                <c:pt idx="9">
                  <c:v>2010</c:v>
                </c:pt>
                <c:pt idx="10">
                  <c:v>2011</c:v>
                </c:pt>
                <c:pt idx="11">
                  <c:v>2012</c:v>
                </c:pt>
                <c:pt idx="12">
                  <c:v>2013</c:v>
                </c:pt>
                <c:pt idx="13">
                  <c:v>2014</c:v>
                </c:pt>
                <c:pt idx="14">
                  <c:v>2015</c:v>
                </c:pt>
                <c:pt idx="15">
                  <c:v>2016</c:v>
                </c:pt>
                <c:pt idx="16">
                  <c:v>2017</c:v>
                </c:pt>
                <c:pt idx="17">
                  <c:v>2018</c:v>
                </c:pt>
                <c:pt idx="18">
                  <c:v>2019</c:v>
                </c:pt>
                <c:pt idx="19">
                  <c:v>2020</c:v>
                </c:pt>
                <c:pt idx="20">
                  <c:v>2021</c:v>
                </c:pt>
                <c:pt idx="21">
                  <c:v>2022</c:v>
                </c:pt>
                <c:pt idx="22">
                  <c:v>2023</c:v>
                </c:pt>
              </c:numCache>
            </c:numRef>
          </c:cat>
          <c:val>
            <c:numRef>
              <c:f>Tabelle1!$B$2:$B$24</c:f>
              <c:numCache>
                <c:formatCode>General</c:formatCode>
                <c:ptCount val="23"/>
                <c:pt idx="0">
                  <c:v>5975</c:v>
                </c:pt>
                <c:pt idx="1">
                  <c:v>6074</c:v>
                </c:pt>
                <c:pt idx="2">
                  <c:v>6202</c:v>
                </c:pt>
                <c:pt idx="3">
                  <c:v>6357</c:v>
                </c:pt>
                <c:pt idx="4">
                  <c:v>6363</c:v>
                </c:pt>
                <c:pt idx="5">
                  <c:v>6483</c:v>
                </c:pt>
                <c:pt idx="6">
                  <c:v>6666</c:v>
                </c:pt>
                <c:pt idx="7">
                  <c:v>6722</c:v>
                </c:pt>
                <c:pt idx="8">
                  <c:v>6710</c:v>
                </c:pt>
                <c:pt idx="9">
                  <c:v>6736</c:v>
                </c:pt>
                <c:pt idx="10">
                  <c:v>6840</c:v>
                </c:pt>
                <c:pt idx="11">
                  <c:v>7073</c:v>
                </c:pt>
                <c:pt idx="12">
                  <c:v>7141</c:v>
                </c:pt>
                <c:pt idx="13">
                  <c:v>7214</c:v>
                </c:pt>
                <c:pt idx="14">
                  <c:v>7220</c:v>
                </c:pt>
                <c:pt idx="15">
                  <c:v>7370</c:v>
                </c:pt>
                <c:pt idx="16">
                  <c:v>7393</c:v>
                </c:pt>
                <c:pt idx="17">
                  <c:v>7713</c:v>
                </c:pt>
                <c:pt idx="18">
                  <c:v>7790</c:v>
                </c:pt>
                <c:pt idx="19">
                  <c:v>7893</c:v>
                </c:pt>
                <c:pt idx="20">
                  <c:v>7801</c:v>
                </c:pt>
                <c:pt idx="21">
                  <c:v>7842</c:v>
                </c:pt>
                <c:pt idx="22">
                  <c:v>7910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43C8-4D53-AF2A-A2490E17DEF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overlap val="100"/>
        <c:axId val="990614672"/>
        <c:axId val="990614016"/>
      </c:barChart>
      <c:lineChart>
        <c:grouping val="standard"/>
        <c:varyColors val="0"/>
        <c:ser>
          <c:idx val="1"/>
          <c:order val="1"/>
          <c:tx>
            <c:strRef>
              <c:f>Tabelle1!$C$1</c:f>
              <c:strCache>
                <c:ptCount val="1"/>
                <c:pt idx="0">
                  <c:v>F%</c:v>
                </c:pt>
              </c:strCache>
            </c:strRef>
          </c:tx>
          <c:spPr>
            <a:ln w="76200" cap="rnd">
              <a:solidFill>
                <a:schemeClr val="accent2"/>
              </a:solidFill>
              <a:round/>
            </a:ln>
            <a:effectLst>
              <a:outerShdw blurRad="50800" dist="50800" dir="5400000" sx="1000" sy="1000" algn="ctr" rotWithShape="0">
                <a:srgbClr val="000000">
                  <a:alpha val="43137"/>
                </a:srgbClr>
              </a:outerShdw>
            </a:effectLst>
          </c:spPr>
          <c:marker>
            <c:symbol val="none"/>
          </c:marker>
          <c:dLbls>
            <c:dLbl>
              <c:idx val="0"/>
              <c:layout>
                <c:manualLayout>
                  <c:x val="-3.2848126187292499E-2"/>
                  <c:y val="-3.282955763844686E-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4,15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4.6960497342972404E-2"/>
                      <c:h val="4.6309498616597763E-2"/>
                    </c:manualLayout>
                  </c15:layout>
                  <c15:showDataLabelsRange val="0"/>
                </c:ext>
                <c:ext xmlns:c16="http://schemas.microsoft.com/office/drawing/2014/chart" uri="{C3380CC4-5D6E-409C-BE32-E72D297353CC}">
                  <c16:uniqueId val="{00000003-43C8-4D53-AF2A-A2490E17DEF4}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5-486E-4267-A74F-85EB0C9EF17C}"/>
                </c:ext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6-486E-4267-A74F-85EB0C9EF17C}"/>
                </c:ext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7-486E-4267-A74F-85EB0C9EF17C}"/>
                </c:ext>
              </c:extLst>
            </c:dLbl>
            <c:dLbl>
              <c:idx val="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9-486E-4267-A74F-85EB0C9EF17C}"/>
                </c:ext>
              </c:extLst>
            </c:dLbl>
            <c:dLbl>
              <c:idx val="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8-486E-4267-A74F-85EB0C9EF17C}"/>
                </c:ext>
              </c:extLst>
            </c:dLbl>
            <c:dLbl>
              <c:idx val="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B-486E-4267-A74F-85EB0C9EF17C}"/>
                </c:ext>
              </c:extLst>
            </c:dLbl>
            <c:dLbl>
              <c:idx val="7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A-486E-4267-A74F-85EB0C9EF17C}"/>
                </c:ext>
              </c:extLst>
            </c:dLbl>
            <c:dLbl>
              <c:idx val="8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D-486E-4267-A74F-85EB0C9EF17C}"/>
                </c:ext>
              </c:extLst>
            </c:dLbl>
            <c:dLbl>
              <c:idx val="9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C-486E-4267-A74F-85EB0C9EF17C}"/>
                </c:ext>
              </c:extLst>
            </c:dLbl>
            <c:dLbl>
              <c:idx val="1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E-486E-4267-A74F-85EB0C9EF17C}"/>
                </c:ext>
              </c:extLst>
            </c:dLbl>
            <c:dLbl>
              <c:idx val="1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F-486E-4267-A74F-85EB0C9EF17C}"/>
                </c:ext>
              </c:extLst>
            </c:dLbl>
            <c:dLbl>
              <c:idx val="1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2-486E-4267-A74F-85EB0C9EF17C}"/>
                </c:ext>
              </c:extLst>
            </c:dLbl>
            <c:dLbl>
              <c:idx val="1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0-486E-4267-A74F-85EB0C9EF17C}"/>
                </c:ext>
              </c:extLst>
            </c:dLbl>
            <c:dLbl>
              <c:idx val="1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1-486E-4267-A74F-85EB0C9EF17C}"/>
                </c:ext>
              </c:extLst>
            </c:dLbl>
            <c:dLbl>
              <c:idx val="1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4-486E-4267-A74F-85EB0C9EF17C}"/>
                </c:ext>
              </c:extLst>
            </c:dLbl>
            <c:dLbl>
              <c:idx val="1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3-486E-4267-A74F-85EB0C9EF17C}"/>
                </c:ext>
              </c:extLst>
            </c:dLbl>
            <c:dLbl>
              <c:idx val="17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6-486E-4267-A74F-85EB0C9EF17C}"/>
                </c:ext>
              </c:extLst>
            </c:dLbl>
            <c:dLbl>
              <c:idx val="18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5-486E-4267-A74F-85EB0C9EF17C}"/>
                </c:ext>
              </c:extLst>
            </c:dLbl>
            <c:dLbl>
              <c:idx val="19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43C8-4D53-AF2A-A2490E17DEF4}"/>
                </c:ext>
              </c:extLst>
            </c:dLbl>
            <c:dLbl>
              <c:idx val="2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7-486E-4267-A74F-85EB0C9EF17C}"/>
                </c:ext>
              </c:extLst>
            </c:dLbl>
            <c:dLbl>
              <c:idx val="21"/>
              <c:layout>
                <c:manualLayout>
                  <c:x val="3.6008840267268305E-2"/>
                  <c:y val="-1.2728294499645711E-3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4,17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29-486E-4267-A74F-85EB0C9EF17C}"/>
                </c:ext>
              </c:extLst>
            </c:dLbl>
            <c:dLbl>
              <c:idx val="2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8-486E-4267-A74F-85EB0C9EF17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Tabelle1!$A$2:$A$24</c:f>
              <c:numCache>
                <c:formatCode>General</c:formatCode>
                <c:ptCount val="23"/>
                <c:pt idx="0">
                  <c:v>2001</c:v>
                </c:pt>
                <c:pt idx="1">
                  <c:v>2002</c:v>
                </c:pt>
                <c:pt idx="2">
                  <c:v>2003</c:v>
                </c:pt>
                <c:pt idx="3">
                  <c:v>2004</c:v>
                </c:pt>
                <c:pt idx="4">
                  <c:v>2005</c:v>
                </c:pt>
                <c:pt idx="5">
                  <c:v>2006</c:v>
                </c:pt>
                <c:pt idx="6">
                  <c:v>2007</c:v>
                </c:pt>
                <c:pt idx="7">
                  <c:v>2008</c:v>
                </c:pt>
                <c:pt idx="8">
                  <c:v>2009</c:v>
                </c:pt>
                <c:pt idx="9">
                  <c:v>2010</c:v>
                </c:pt>
                <c:pt idx="10">
                  <c:v>2011</c:v>
                </c:pt>
                <c:pt idx="11">
                  <c:v>2012</c:v>
                </c:pt>
                <c:pt idx="12">
                  <c:v>2013</c:v>
                </c:pt>
                <c:pt idx="13">
                  <c:v>2014</c:v>
                </c:pt>
                <c:pt idx="14">
                  <c:v>2015</c:v>
                </c:pt>
                <c:pt idx="15">
                  <c:v>2016</c:v>
                </c:pt>
                <c:pt idx="16">
                  <c:v>2017</c:v>
                </c:pt>
                <c:pt idx="17">
                  <c:v>2018</c:v>
                </c:pt>
                <c:pt idx="18">
                  <c:v>2019</c:v>
                </c:pt>
                <c:pt idx="19">
                  <c:v>2020</c:v>
                </c:pt>
                <c:pt idx="20">
                  <c:v>2021</c:v>
                </c:pt>
                <c:pt idx="21">
                  <c:v>2022</c:v>
                </c:pt>
                <c:pt idx="22">
                  <c:v>2023</c:v>
                </c:pt>
              </c:numCache>
            </c:numRef>
          </c:cat>
          <c:val>
            <c:numRef>
              <c:f>Tabelle1!$C$2:$C$24</c:f>
              <c:numCache>
                <c:formatCode>General</c:formatCode>
                <c:ptCount val="23"/>
                <c:pt idx="0">
                  <c:v>4.1500000000000004</c:v>
                </c:pt>
                <c:pt idx="1">
                  <c:v>4.18</c:v>
                </c:pt>
                <c:pt idx="2">
                  <c:v>4.1900000000000004</c:v>
                </c:pt>
                <c:pt idx="3">
                  <c:v>4.21</c:v>
                </c:pt>
                <c:pt idx="4">
                  <c:v>4.2</c:v>
                </c:pt>
                <c:pt idx="5">
                  <c:v>4.18</c:v>
                </c:pt>
                <c:pt idx="6">
                  <c:v>4.16</c:v>
                </c:pt>
                <c:pt idx="7">
                  <c:v>4.17</c:v>
                </c:pt>
                <c:pt idx="8">
                  <c:v>4.1399999999999997</c:v>
                </c:pt>
                <c:pt idx="9">
                  <c:v>4.13</c:v>
                </c:pt>
                <c:pt idx="10">
                  <c:v>4.1500000000000004</c:v>
                </c:pt>
                <c:pt idx="11">
                  <c:v>4.1500000000000004</c:v>
                </c:pt>
                <c:pt idx="12">
                  <c:v>4.1500000000000004</c:v>
                </c:pt>
                <c:pt idx="13">
                  <c:v>4.13</c:v>
                </c:pt>
                <c:pt idx="14">
                  <c:v>4.1500000000000004</c:v>
                </c:pt>
                <c:pt idx="15">
                  <c:v>4.16</c:v>
                </c:pt>
                <c:pt idx="16">
                  <c:v>4.16</c:v>
                </c:pt>
                <c:pt idx="17">
                  <c:v>4.13</c:v>
                </c:pt>
                <c:pt idx="18">
                  <c:v>4.1500000000000004</c:v>
                </c:pt>
                <c:pt idx="19">
                  <c:v>4.16</c:v>
                </c:pt>
                <c:pt idx="20">
                  <c:v>4.17</c:v>
                </c:pt>
                <c:pt idx="21">
                  <c:v>4.18</c:v>
                </c:pt>
                <c:pt idx="22">
                  <c:v>4.17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43C8-4D53-AF2A-A2490E17DEF4}"/>
            </c:ext>
          </c:extLst>
        </c:ser>
        <c:ser>
          <c:idx val="2"/>
          <c:order val="2"/>
          <c:tx>
            <c:strRef>
              <c:f>Tabelle1!$D$1</c:f>
              <c:strCache>
                <c:ptCount val="1"/>
                <c:pt idx="0">
                  <c:v>E%</c:v>
                </c:pt>
              </c:strCache>
            </c:strRef>
          </c:tx>
          <c:spPr>
            <a:ln w="76200" cap="rnd">
              <a:solidFill>
                <a:srgbClr val="FFFF00"/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layout>
                <c:manualLayout>
                  <c:x val="-6.2507548181286482E-2"/>
                  <c:y val="-2.103781879232152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43C8-4D53-AF2A-A2490E17DEF4}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4-486E-4267-A74F-85EB0C9EF17C}"/>
                </c:ext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486E-4267-A74F-85EB0C9EF17C}"/>
                </c:ext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486E-4267-A74F-85EB0C9EF17C}"/>
                </c:ext>
              </c:extLst>
            </c:dLbl>
            <c:dLbl>
              <c:idx val="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486E-4267-A74F-85EB0C9EF17C}"/>
                </c:ext>
              </c:extLst>
            </c:dLbl>
            <c:dLbl>
              <c:idx val="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486E-4267-A74F-85EB0C9EF17C}"/>
                </c:ext>
              </c:extLst>
            </c:dLbl>
            <c:dLbl>
              <c:idx val="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486E-4267-A74F-85EB0C9EF17C}"/>
                </c:ext>
              </c:extLst>
            </c:dLbl>
            <c:dLbl>
              <c:idx val="7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486E-4267-A74F-85EB0C9EF17C}"/>
                </c:ext>
              </c:extLst>
            </c:dLbl>
            <c:dLbl>
              <c:idx val="8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486E-4267-A74F-85EB0C9EF17C}"/>
                </c:ext>
              </c:extLst>
            </c:dLbl>
            <c:dLbl>
              <c:idx val="9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486E-4267-A74F-85EB0C9EF17C}"/>
                </c:ext>
              </c:extLst>
            </c:dLbl>
            <c:dLbl>
              <c:idx val="1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486E-4267-A74F-85EB0C9EF17C}"/>
                </c:ext>
              </c:extLst>
            </c:dLbl>
            <c:dLbl>
              <c:idx val="1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486E-4267-A74F-85EB0C9EF17C}"/>
                </c:ext>
              </c:extLst>
            </c:dLbl>
            <c:dLbl>
              <c:idx val="1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486E-4267-A74F-85EB0C9EF17C}"/>
                </c:ext>
              </c:extLst>
            </c:dLbl>
            <c:dLbl>
              <c:idx val="1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486E-4267-A74F-85EB0C9EF17C}"/>
                </c:ext>
              </c:extLst>
            </c:dLbl>
            <c:dLbl>
              <c:idx val="1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486E-4267-A74F-85EB0C9EF17C}"/>
                </c:ext>
              </c:extLst>
            </c:dLbl>
            <c:dLbl>
              <c:idx val="1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486E-4267-A74F-85EB0C9EF17C}"/>
                </c:ext>
              </c:extLst>
            </c:dLbl>
            <c:dLbl>
              <c:idx val="1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486E-4267-A74F-85EB0C9EF17C}"/>
                </c:ext>
              </c:extLst>
            </c:dLbl>
            <c:dLbl>
              <c:idx val="17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0-486E-4267-A74F-85EB0C9EF17C}"/>
                </c:ext>
              </c:extLst>
            </c:dLbl>
            <c:dLbl>
              <c:idx val="18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486E-4267-A74F-85EB0C9EF17C}"/>
                </c:ext>
              </c:extLst>
            </c:dLbl>
            <c:dLbl>
              <c:idx val="19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43C8-4D53-AF2A-A2490E17DEF4}"/>
                </c:ext>
              </c:extLst>
            </c:dLbl>
            <c:dLbl>
              <c:idx val="2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2-486E-4267-A74F-85EB0C9EF17C}"/>
                </c:ext>
              </c:extLst>
            </c:dLbl>
            <c:dLbl>
              <c:idx val="2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3-486E-4267-A74F-85EB0C9EF17C}"/>
                </c:ext>
              </c:extLst>
            </c:dLbl>
            <c:dLbl>
              <c:idx val="22"/>
              <c:layout>
                <c:manualLayout>
                  <c:x val="2.906634334584191E-3"/>
                  <c:y val="-2.892700083944219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486E-4267-A74F-85EB0C9EF17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Tabelle1!$A$2:$A$24</c:f>
              <c:numCache>
                <c:formatCode>General</c:formatCode>
                <c:ptCount val="23"/>
                <c:pt idx="0">
                  <c:v>2001</c:v>
                </c:pt>
                <c:pt idx="1">
                  <c:v>2002</c:v>
                </c:pt>
                <c:pt idx="2">
                  <c:v>2003</c:v>
                </c:pt>
                <c:pt idx="3">
                  <c:v>2004</c:v>
                </c:pt>
                <c:pt idx="4">
                  <c:v>2005</c:v>
                </c:pt>
                <c:pt idx="5">
                  <c:v>2006</c:v>
                </c:pt>
                <c:pt idx="6">
                  <c:v>2007</c:v>
                </c:pt>
                <c:pt idx="7">
                  <c:v>2008</c:v>
                </c:pt>
                <c:pt idx="8">
                  <c:v>2009</c:v>
                </c:pt>
                <c:pt idx="9">
                  <c:v>2010</c:v>
                </c:pt>
                <c:pt idx="10">
                  <c:v>2011</c:v>
                </c:pt>
                <c:pt idx="11">
                  <c:v>2012</c:v>
                </c:pt>
                <c:pt idx="12">
                  <c:v>2013</c:v>
                </c:pt>
                <c:pt idx="13">
                  <c:v>2014</c:v>
                </c:pt>
                <c:pt idx="14">
                  <c:v>2015</c:v>
                </c:pt>
                <c:pt idx="15">
                  <c:v>2016</c:v>
                </c:pt>
                <c:pt idx="16">
                  <c:v>2017</c:v>
                </c:pt>
                <c:pt idx="17">
                  <c:v>2018</c:v>
                </c:pt>
                <c:pt idx="18">
                  <c:v>2019</c:v>
                </c:pt>
                <c:pt idx="19">
                  <c:v>2020</c:v>
                </c:pt>
                <c:pt idx="20">
                  <c:v>2021</c:v>
                </c:pt>
                <c:pt idx="21">
                  <c:v>2022</c:v>
                </c:pt>
                <c:pt idx="22">
                  <c:v>2023</c:v>
                </c:pt>
              </c:numCache>
            </c:numRef>
          </c:cat>
          <c:val>
            <c:numRef>
              <c:f>Tabelle1!$D$2:$D$24</c:f>
              <c:numCache>
                <c:formatCode>General</c:formatCode>
                <c:ptCount val="23"/>
                <c:pt idx="0">
                  <c:v>3.43</c:v>
                </c:pt>
                <c:pt idx="1">
                  <c:v>3.44</c:v>
                </c:pt>
                <c:pt idx="2">
                  <c:v>3.45</c:v>
                </c:pt>
                <c:pt idx="3">
                  <c:v>3.44</c:v>
                </c:pt>
                <c:pt idx="4">
                  <c:v>3.44</c:v>
                </c:pt>
                <c:pt idx="5">
                  <c:v>3.43</c:v>
                </c:pt>
                <c:pt idx="6">
                  <c:v>3.4</c:v>
                </c:pt>
                <c:pt idx="7">
                  <c:v>3.43</c:v>
                </c:pt>
                <c:pt idx="8">
                  <c:v>3.41</c:v>
                </c:pt>
                <c:pt idx="9">
                  <c:v>3.4</c:v>
                </c:pt>
                <c:pt idx="10">
                  <c:v>3.41</c:v>
                </c:pt>
                <c:pt idx="11">
                  <c:v>3.43</c:v>
                </c:pt>
                <c:pt idx="12">
                  <c:v>3.41</c:v>
                </c:pt>
                <c:pt idx="13">
                  <c:v>3.41</c:v>
                </c:pt>
                <c:pt idx="14">
                  <c:v>3.4</c:v>
                </c:pt>
                <c:pt idx="15">
                  <c:v>3.41</c:v>
                </c:pt>
                <c:pt idx="16">
                  <c:v>3.42</c:v>
                </c:pt>
                <c:pt idx="17">
                  <c:v>3.43</c:v>
                </c:pt>
                <c:pt idx="18">
                  <c:v>3.43</c:v>
                </c:pt>
                <c:pt idx="19">
                  <c:v>3.44</c:v>
                </c:pt>
                <c:pt idx="20">
                  <c:v>3.44</c:v>
                </c:pt>
                <c:pt idx="21">
                  <c:v>3.43</c:v>
                </c:pt>
                <c:pt idx="22">
                  <c:v>3.41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8-43C8-4D53-AF2A-A2490E17DEF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990623856"/>
        <c:axId val="990627792"/>
      </c:lineChart>
      <c:valAx>
        <c:axId val="990614016"/>
        <c:scaling>
          <c:orientation val="minMax"/>
          <c:max val="8000"/>
          <c:min val="5500"/>
        </c:scaling>
        <c:delete val="0"/>
        <c:axPos val="r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solidFill>
              <a:schemeClr val="bg1"/>
            </a:solidFill>
          </a:ln>
          <a:effectLst/>
        </c:spPr>
        <c:txPr>
          <a:bodyPr rot="0" spcFirstLastPara="1" vertOverflow="ellipsis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ileron Light" panose="00000400000000000000" pitchFamily="50" charset="0"/>
                <a:ea typeface="+mn-ea"/>
                <a:cs typeface="+mn-cs"/>
              </a:defRPr>
            </a:pPr>
            <a:endParaRPr lang="de-DE"/>
          </a:p>
        </c:txPr>
        <c:crossAx val="990614672"/>
        <c:crosses val="max"/>
        <c:crossBetween val="between"/>
        <c:majorUnit val="200"/>
      </c:valAx>
      <c:dateAx>
        <c:axId val="99061467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ileron Light" panose="00000400000000000000" pitchFamily="50" charset="0"/>
                <a:ea typeface="+mn-ea"/>
                <a:cs typeface="+mn-cs"/>
              </a:defRPr>
            </a:pPr>
            <a:endParaRPr lang="de-DE"/>
          </a:p>
        </c:txPr>
        <c:crossAx val="990614016"/>
        <c:crosses val="autoZero"/>
        <c:auto val="0"/>
        <c:lblOffset val="100"/>
        <c:baseTimeUnit val="days"/>
      </c:dateAx>
      <c:valAx>
        <c:axId val="990627792"/>
        <c:scaling>
          <c:orientation val="minMax"/>
          <c:max val="4.5999999999999996"/>
          <c:min val="3.3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ileron Light" panose="00000400000000000000" pitchFamily="50" charset="0"/>
                <a:ea typeface="+mn-ea"/>
                <a:cs typeface="+mn-cs"/>
              </a:defRPr>
            </a:pPr>
            <a:endParaRPr lang="de-DE"/>
          </a:p>
        </c:txPr>
        <c:crossAx val="990623856"/>
        <c:crosses val="autoZero"/>
        <c:crossBetween val="between"/>
        <c:majorUnit val="0.1"/>
        <c:minorUnit val="1.0000000000000002E-2"/>
      </c:valAx>
      <c:catAx>
        <c:axId val="990623856"/>
        <c:scaling>
          <c:orientation val="minMax"/>
        </c:scaling>
        <c:delete val="1"/>
        <c:axPos val="t"/>
        <c:numFmt formatCode="General" sourceLinked="1"/>
        <c:majorTickMark val="out"/>
        <c:minorTickMark val="none"/>
        <c:tickLblPos val="nextTo"/>
        <c:crossAx val="990627792"/>
        <c:crosses val="max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t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ileron Light" panose="00000400000000000000" pitchFamily="50" charset="0"/>
                <a:ea typeface="+mn-ea"/>
                <a:cs typeface="+mn-cs"/>
              </a:defRPr>
            </a:pPr>
            <a:endParaRPr lang="de-DE"/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ileron Light" panose="00000400000000000000" pitchFamily="50" charset="0"/>
                <a:ea typeface="+mn-ea"/>
                <a:cs typeface="+mn-cs"/>
              </a:defRPr>
            </a:pPr>
            <a:endParaRPr lang="de-DE"/>
          </a:p>
        </c:txPr>
      </c:legendEntry>
      <c:legendEntry>
        <c:idx val="2"/>
        <c:txPr>
          <a:bodyPr rot="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ileron Light" panose="00000400000000000000" pitchFamily="50" charset="0"/>
                <a:ea typeface="+mn-ea"/>
                <a:cs typeface="+mn-cs"/>
              </a:defRPr>
            </a:pPr>
            <a:endParaRPr lang="de-DE"/>
          </a:p>
        </c:txPr>
      </c:legendEntry>
      <c:layout>
        <c:manualLayout>
          <c:xMode val="edge"/>
          <c:yMode val="edge"/>
          <c:x val="0.31264594814412655"/>
          <c:y val="2.5843088141721628E-2"/>
          <c:w val="0.38648323263227163"/>
          <c:h val="0.10020622641538868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de-DE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4">
    <c:autoUpdate val="0"/>
  </c:externalData>
  <c:userShapes r:id="rId5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8.5381005505022506E-2"/>
          <c:y val="0.16551154025977127"/>
          <c:w val="0.81146739002312585"/>
          <c:h val="0.6975904486269438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Tabelle1!$B$1</c:f>
              <c:strCache>
                <c:ptCount val="1"/>
                <c:pt idx="0">
                  <c:v>TGZ</c:v>
                </c:pt>
              </c:strCache>
            </c:strRef>
          </c:tx>
          <c:spPr>
            <a:solidFill>
              <a:srgbClr val="B57829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2.1052592158923664E-3"/>
                  <c:y val="-1.181407680288345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3EA1-48F4-BD48-D05CFA88A25D}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4202-4D81-960B-F2052C9568E4}"/>
                </c:ext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>
                  <c15:layout>
                    <c:manualLayout>
                      <c:w val="7.5818978914952026E-2"/>
                      <c:h val="5.1435356630155853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8-C2B8-4222-9C6D-8E17EAB96981}"/>
                </c:ext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C2B8-4222-9C6D-8E17EAB96981}"/>
                </c:ext>
              </c:extLst>
            </c:dLbl>
            <c:dLbl>
              <c:idx val="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C2B8-4222-9C6D-8E17EAB96981}"/>
                </c:ext>
              </c:extLst>
            </c:dLbl>
            <c:dLbl>
              <c:idx val="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C2B8-4222-9C6D-8E17EAB96981}"/>
                </c:ext>
              </c:extLst>
            </c:dLbl>
            <c:dLbl>
              <c:idx val="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C2B8-4222-9C6D-8E17EAB96981}"/>
                </c:ext>
              </c:extLst>
            </c:dLbl>
            <c:dLbl>
              <c:idx val="7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C2B8-4222-9C6D-8E17EAB96981}"/>
                </c:ext>
              </c:extLst>
            </c:dLbl>
            <c:dLbl>
              <c:idx val="8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C2B8-4222-9C6D-8E17EAB96981}"/>
                </c:ext>
              </c:extLst>
            </c:dLbl>
            <c:dLbl>
              <c:idx val="9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C2B8-4222-9C6D-8E17EAB96981}"/>
                </c:ext>
              </c:extLst>
            </c:dLbl>
            <c:dLbl>
              <c:idx val="1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C2B8-4222-9C6D-8E17EAB96981}"/>
                </c:ext>
              </c:extLst>
            </c:dLbl>
            <c:dLbl>
              <c:idx val="11"/>
              <c:layout>
                <c:manualLayout>
                  <c:x val="1.2358177430972088E-4"/>
                  <c:y val="-8.8932729056571142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4202-4D81-960B-F2052C9568E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rgbClr val="B57829"/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Tabelle1!$A$2:$A$13</c:f>
              <c:numCache>
                <c:formatCode>General</c:formatCode>
                <c:ptCount val="12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  <c:pt idx="5">
                  <c:v>2017</c:v>
                </c:pt>
                <c:pt idx="6">
                  <c:v>2018</c:v>
                </c:pt>
                <c:pt idx="7">
                  <c:v>2019</c:v>
                </c:pt>
                <c:pt idx="8">
                  <c:v>2020</c:v>
                </c:pt>
                <c:pt idx="9">
                  <c:v>2021</c:v>
                </c:pt>
                <c:pt idx="10">
                  <c:v>2022</c:v>
                </c:pt>
                <c:pt idx="11">
                  <c:v>2023</c:v>
                </c:pt>
              </c:numCache>
            </c:numRef>
          </c:cat>
          <c:val>
            <c:numRef>
              <c:f>Tabelle1!$B$2:$B$13</c:f>
              <c:numCache>
                <c:formatCode>General</c:formatCode>
                <c:ptCount val="12"/>
                <c:pt idx="0">
                  <c:v>1123</c:v>
                </c:pt>
                <c:pt idx="1">
                  <c:v>1140</c:v>
                </c:pt>
                <c:pt idx="2">
                  <c:v>1141</c:v>
                </c:pt>
                <c:pt idx="3">
                  <c:v>1143</c:v>
                </c:pt>
                <c:pt idx="4">
                  <c:v>1139</c:v>
                </c:pt>
                <c:pt idx="5">
                  <c:v>1138</c:v>
                </c:pt>
                <c:pt idx="6">
                  <c:v>1165</c:v>
                </c:pt>
                <c:pt idx="7">
                  <c:v>1171</c:v>
                </c:pt>
                <c:pt idx="8">
                  <c:v>1177</c:v>
                </c:pt>
                <c:pt idx="9">
                  <c:v>1179</c:v>
                </c:pt>
                <c:pt idx="10">
                  <c:v>1162</c:v>
                </c:pt>
                <c:pt idx="11">
                  <c:v>1137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4202-4D81-960B-F2052C9568E4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50"/>
        <c:overlap val="100"/>
        <c:axId val="990614672"/>
        <c:axId val="990614016"/>
      </c:barChart>
      <c:lineChart>
        <c:grouping val="standard"/>
        <c:varyColors val="0"/>
        <c:ser>
          <c:idx val="2"/>
          <c:order val="1"/>
          <c:tx>
            <c:strRef>
              <c:f>Tabelle1!$D$1</c:f>
              <c:strCache>
                <c:ptCount val="1"/>
                <c:pt idx="0">
                  <c:v>E+U %</c:v>
                </c:pt>
              </c:strCache>
            </c:strRef>
          </c:tx>
          <c:spPr>
            <a:ln w="76200" cap="rnd">
              <a:solidFill>
                <a:srgbClr val="FFFF00"/>
              </a:solidFill>
              <a:round/>
            </a:ln>
            <a:effectLst/>
          </c:spPr>
          <c:marker>
            <c:symbol val="none"/>
          </c:marker>
          <c:dPt>
            <c:idx val="11"/>
            <c:marker>
              <c:symbol val="none"/>
            </c:marker>
            <c:bubble3D val="0"/>
            <c:extLst>
              <c:ext xmlns:c16="http://schemas.microsoft.com/office/drawing/2014/chart" uri="{C3380CC4-5D6E-409C-BE32-E72D297353CC}">
                <c16:uniqueId val="{00000004-4202-4D81-960B-F2052C9568E4}"/>
              </c:ext>
            </c:extLst>
          </c:dPt>
          <c:dLbls>
            <c:dLbl>
              <c:idx val="0"/>
              <c:layout>
                <c:manualLayout>
                  <c:x val="-9.2211664371873781E-2"/>
                  <c:y val="-2.883546398694898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BE3B-4AAF-A5E0-8A02F403CF3F}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4202-4D81-960B-F2052C9568E4}"/>
                </c:ext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C2B8-4222-9C6D-8E17EAB96981}"/>
                </c:ext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C2B8-4222-9C6D-8E17EAB96981}"/>
                </c:ext>
              </c:extLst>
            </c:dLbl>
            <c:dLbl>
              <c:idx val="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C2B8-4222-9C6D-8E17EAB96981}"/>
                </c:ext>
              </c:extLst>
            </c:dLbl>
            <c:dLbl>
              <c:idx val="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C2B8-4222-9C6D-8E17EAB96981}"/>
                </c:ext>
              </c:extLst>
            </c:dLbl>
            <c:dLbl>
              <c:idx val="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C2B8-4222-9C6D-8E17EAB96981}"/>
                </c:ext>
              </c:extLst>
            </c:dLbl>
            <c:dLbl>
              <c:idx val="7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C2B8-4222-9C6D-8E17EAB96981}"/>
                </c:ext>
              </c:extLst>
            </c:dLbl>
            <c:dLbl>
              <c:idx val="8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C2B8-4222-9C6D-8E17EAB96981}"/>
                </c:ext>
              </c:extLst>
            </c:dLbl>
            <c:dLbl>
              <c:idx val="9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0-C2B8-4222-9C6D-8E17EAB96981}"/>
                </c:ext>
              </c:extLst>
            </c:dLbl>
            <c:dLbl>
              <c:idx val="1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C2B8-4222-9C6D-8E17EAB96981}"/>
                </c:ext>
              </c:extLst>
            </c:dLbl>
            <c:dLbl>
              <c:idx val="11"/>
              <c:layout>
                <c:manualLayout>
                  <c:x val="1.0835562590423641E-2"/>
                  <c:y val="5.553253154583201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4202-4D81-960B-F2052C9568E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Tabelle1!$A$2:$A$13</c:f>
              <c:numCache>
                <c:formatCode>General</c:formatCode>
                <c:ptCount val="12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  <c:pt idx="5">
                  <c:v>2017</c:v>
                </c:pt>
                <c:pt idx="6">
                  <c:v>2018</c:v>
                </c:pt>
                <c:pt idx="7">
                  <c:v>2019</c:v>
                </c:pt>
                <c:pt idx="8">
                  <c:v>2020</c:v>
                </c:pt>
                <c:pt idx="9">
                  <c:v>2021</c:v>
                </c:pt>
                <c:pt idx="10">
                  <c:v>2022</c:v>
                </c:pt>
                <c:pt idx="11">
                  <c:v>2023</c:v>
                </c:pt>
              </c:numCache>
            </c:numRef>
          </c:cat>
          <c:val>
            <c:numRef>
              <c:f>Tabelle1!$D$2:$D$13</c:f>
              <c:numCache>
                <c:formatCode>General</c:formatCode>
                <c:ptCount val="12"/>
                <c:pt idx="0">
                  <c:v>61.5</c:v>
                </c:pt>
                <c:pt idx="1">
                  <c:v>62.9</c:v>
                </c:pt>
                <c:pt idx="2">
                  <c:v>63.2</c:v>
                </c:pt>
                <c:pt idx="3">
                  <c:v>61.3</c:v>
                </c:pt>
                <c:pt idx="4">
                  <c:v>60</c:v>
                </c:pt>
                <c:pt idx="5">
                  <c:v>60.3</c:v>
                </c:pt>
                <c:pt idx="6">
                  <c:v>64.8</c:v>
                </c:pt>
                <c:pt idx="7">
                  <c:v>65.5</c:v>
                </c:pt>
                <c:pt idx="8">
                  <c:v>67.5</c:v>
                </c:pt>
                <c:pt idx="9">
                  <c:v>68.400000000000006</c:v>
                </c:pt>
                <c:pt idx="10">
                  <c:v>67.400000000000006</c:v>
                </c:pt>
                <c:pt idx="11" formatCode="0.0">
                  <c:v>65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4202-4D81-960B-F2052C9568E4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990623856"/>
        <c:axId val="990627792"/>
      </c:lineChart>
      <c:valAx>
        <c:axId val="990614016"/>
        <c:scaling>
          <c:orientation val="minMax"/>
          <c:max val="1200"/>
          <c:min val="1000"/>
        </c:scaling>
        <c:delete val="0"/>
        <c:axPos val="r"/>
        <c:numFmt formatCode="General" sourceLinked="1"/>
        <c:majorTickMark val="none"/>
        <c:minorTickMark val="none"/>
        <c:tickLblPos val="nextTo"/>
        <c:spPr>
          <a:noFill/>
          <a:ln>
            <a:solidFill>
              <a:schemeClr val="bg1"/>
            </a:solidFill>
          </a:ln>
          <a:effectLst/>
        </c:spPr>
        <c:txPr>
          <a:bodyPr rot="0" spcFirstLastPara="1" vertOverflow="ellipsis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ileron Light" panose="00000400000000000000" pitchFamily="50" charset="0"/>
                <a:ea typeface="+mn-ea"/>
                <a:cs typeface="+mn-cs"/>
              </a:defRPr>
            </a:pPr>
            <a:endParaRPr lang="de-DE"/>
          </a:p>
        </c:txPr>
        <c:crossAx val="990614672"/>
        <c:crosses val="max"/>
        <c:crossBetween val="between"/>
        <c:majorUnit val="50"/>
      </c:valAx>
      <c:dateAx>
        <c:axId val="99061467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ileron Light" panose="00000400000000000000" pitchFamily="50" charset="0"/>
                <a:ea typeface="+mn-ea"/>
                <a:cs typeface="+mn-cs"/>
              </a:defRPr>
            </a:pPr>
            <a:endParaRPr lang="de-DE"/>
          </a:p>
        </c:txPr>
        <c:crossAx val="990614016"/>
        <c:crosses val="autoZero"/>
        <c:auto val="0"/>
        <c:lblOffset val="100"/>
        <c:baseTimeUnit val="days"/>
      </c:dateAx>
      <c:valAx>
        <c:axId val="990627792"/>
        <c:scaling>
          <c:orientation val="minMax"/>
          <c:max val="70"/>
          <c:min val="60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ileron Light" panose="00000400000000000000" pitchFamily="50" charset="0"/>
                <a:ea typeface="+mn-ea"/>
                <a:cs typeface="+mn-cs"/>
              </a:defRPr>
            </a:pPr>
            <a:endParaRPr lang="de-DE"/>
          </a:p>
        </c:txPr>
        <c:crossAx val="990623856"/>
        <c:crosses val="autoZero"/>
        <c:crossBetween val="between"/>
        <c:majorUnit val="1"/>
      </c:valAx>
      <c:catAx>
        <c:axId val="990623856"/>
        <c:scaling>
          <c:orientation val="minMax"/>
        </c:scaling>
        <c:delete val="1"/>
        <c:axPos val="t"/>
        <c:numFmt formatCode="General" sourceLinked="1"/>
        <c:majorTickMark val="out"/>
        <c:minorTickMark val="none"/>
        <c:tickLblPos val="nextTo"/>
        <c:crossAx val="990627792"/>
        <c:crosses val="max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t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ileron Light" panose="00000400000000000000" pitchFamily="50" charset="0"/>
                <a:ea typeface="+mn-ea"/>
                <a:cs typeface="+mn-cs"/>
              </a:defRPr>
            </a:pPr>
            <a:endParaRPr lang="de-DE"/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ileron Light" panose="00000400000000000000" pitchFamily="50" charset="0"/>
                <a:ea typeface="+mn-ea"/>
                <a:cs typeface="+mn-cs"/>
              </a:defRPr>
            </a:pPr>
            <a:endParaRPr lang="de-DE"/>
          </a:p>
        </c:txPr>
      </c:legendEntry>
      <c:layout>
        <c:manualLayout>
          <c:xMode val="edge"/>
          <c:yMode val="edge"/>
          <c:x val="6.5785668655405388E-2"/>
          <c:y val="2.5843088141721628E-2"/>
          <c:w val="0.8347692868719514"/>
          <c:h val="0.10020622641538868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de-DE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4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Tabelle1!$B$1</c:f>
              <c:strCache>
                <c:ptCount val="1"/>
                <c:pt idx="0">
                  <c:v>Fleckvieh Austria</c:v>
                </c:pt>
              </c:strCache>
            </c:strRef>
          </c:tx>
          <c:spPr>
            <a:solidFill>
              <a:srgbClr val="A5651F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-2.291734535696632E-2"/>
                  <c:y val="1.120401927371018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CA0D-4122-8ECC-543A84C3D07E}"/>
                </c:ext>
              </c:extLst>
            </c:dLbl>
            <c:dLbl>
              <c:idx val="1"/>
              <c:layout>
                <c:manualLayout>
                  <c:x val="-1.9619381174675116E-2"/>
                  <c:y val="7.4726759901280315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CA0D-4122-8ECC-543A84C3D07E}"/>
                </c:ext>
              </c:extLst>
            </c:dLbl>
            <c:dLbl>
              <c:idx val="2"/>
              <c:layout>
                <c:manualLayout>
                  <c:x val="-2.1268363265820777E-2"/>
                  <c:y val="9.9894229639205546E-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CA0D-4122-8ECC-543A84C3D07E}"/>
                </c:ext>
              </c:extLst>
            </c:dLbl>
            <c:dLbl>
              <c:idx val="3"/>
              <c:layout>
                <c:manualLayout>
                  <c:x val="-2.1268363265820718E-2"/>
                  <c:y val="3.7413327065459415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CA0D-4122-8ECC-543A84C3D07E}"/>
                </c:ext>
              </c:extLst>
            </c:dLbl>
            <c:dLbl>
              <c:idx val="4"/>
              <c:layout>
                <c:manualLayout>
                  <c:x val="-2.291734535696632E-2"/>
                  <c:y val="7.472675990128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CA0D-4122-8ECC-543A84C3D07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Tabelle1!$A$2:$A$6</c:f>
              <c:numCache>
                <c:formatCode>General</c:formatCode>
                <c:ptCount val="5"/>
                <c:pt idx="0" formatCode="0;[Red]0">
                  <c:v>2010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</c:numCache>
            </c:numRef>
          </c:cat>
          <c:val>
            <c:numRef>
              <c:f>Tabelle1!$B$2:$B$6</c:f>
              <c:numCache>
                <c:formatCode>General</c:formatCode>
                <c:ptCount val="5"/>
                <c:pt idx="0">
                  <c:v>190715</c:v>
                </c:pt>
                <c:pt idx="1">
                  <c:v>186467</c:v>
                </c:pt>
                <c:pt idx="2">
                  <c:v>186657</c:v>
                </c:pt>
                <c:pt idx="3">
                  <c:v>189955</c:v>
                </c:pt>
                <c:pt idx="4">
                  <c:v>192438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B03-4B0A-BA0C-B8B91A05E8C1}"/>
            </c:ext>
          </c:extLst>
        </c:ser>
        <c:ser>
          <c:idx val="1"/>
          <c:order val="1"/>
          <c:tx>
            <c:strRef>
              <c:f>Tabelle1!$C$1</c:f>
              <c:strCache>
                <c:ptCount val="1"/>
                <c:pt idx="0">
                  <c:v>Brown Swiss</c:v>
                </c:pt>
              </c:strCache>
            </c:strRef>
          </c:tx>
          <c:spPr>
            <a:solidFill>
              <a:srgbClr val="948A54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-1.8138803002601643E-2"/>
                  <c:y val="-3.731343283582123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26E5-4E76-8965-5A167D9931A1}"/>
                </c:ext>
              </c:extLst>
            </c:dLbl>
            <c:dLbl>
              <c:idx val="1"/>
              <c:layout>
                <c:manualLayout>
                  <c:x val="-2.4734731367184095E-2"/>
                  <c:y val="-5.5970149253731366E-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de-DE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6.9900350843662085E-2"/>
                      <c:h val="6.1977611940298501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5-26E5-4E76-8965-5A167D9931A1}"/>
                </c:ext>
              </c:extLst>
            </c:dLbl>
            <c:dLbl>
              <c:idx val="2"/>
              <c:layout>
                <c:manualLayout>
                  <c:x val="-2.6383713458329638E-2"/>
                  <c:y val="3.7313432835820895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26E5-4E76-8965-5A167D9931A1}"/>
                </c:ext>
              </c:extLst>
            </c:dLbl>
            <c:dLbl>
              <c:idx val="3"/>
              <c:layout>
                <c:manualLayout>
                  <c:x val="-1.8138803002601626E-2"/>
                  <c:y val="-3.73134328358215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26E5-4E76-8965-5A167D9931A1}"/>
                </c:ext>
              </c:extLst>
            </c:dLbl>
            <c:dLbl>
              <c:idx val="4"/>
              <c:layout>
                <c:manualLayout>
                  <c:x val="-2.8032695549475239E-2"/>
                  <c:y val="3.7313432835820895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26E5-4E76-8965-5A167D9931A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Tabelle1!$A$2:$A$6</c:f>
              <c:numCache>
                <c:formatCode>General</c:formatCode>
                <c:ptCount val="5"/>
                <c:pt idx="0" formatCode="0;[Red]0">
                  <c:v>2010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</c:numCache>
            </c:numRef>
          </c:cat>
          <c:val>
            <c:numRef>
              <c:f>Tabelle1!$C$2:$C$6</c:f>
              <c:numCache>
                <c:formatCode>General</c:formatCode>
                <c:ptCount val="5"/>
                <c:pt idx="0">
                  <c:v>228614</c:v>
                </c:pt>
                <c:pt idx="1">
                  <c:v>210179</c:v>
                </c:pt>
                <c:pt idx="2">
                  <c:v>209282</c:v>
                </c:pt>
                <c:pt idx="3">
                  <c:v>212639</c:v>
                </c:pt>
                <c:pt idx="4">
                  <c:v>210059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B03-4B0A-BA0C-B8B91A05E8C1}"/>
            </c:ext>
          </c:extLst>
        </c:ser>
        <c:ser>
          <c:idx val="2"/>
          <c:order val="2"/>
          <c:tx>
            <c:strRef>
              <c:f>Tabelle1!$D$1</c:f>
              <c:strCache>
                <c:ptCount val="1"/>
                <c:pt idx="0">
                  <c:v>Holstein Austria</c:v>
                </c:pt>
              </c:strCache>
            </c:strRef>
          </c:tx>
          <c:spPr>
            <a:solidFill>
              <a:schemeClr val="tx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en-US" sz="1197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Tabelle1!$A$2:$A$6</c:f>
              <c:numCache>
                <c:formatCode>General</c:formatCode>
                <c:ptCount val="5"/>
                <c:pt idx="0" formatCode="0;[Red]0">
                  <c:v>2010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</c:numCache>
            </c:numRef>
          </c:cat>
          <c:val>
            <c:numRef>
              <c:f>Tabelle1!$D$2:$D$6</c:f>
              <c:numCache>
                <c:formatCode>General</c:formatCode>
                <c:ptCount val="5"/>
                <c:pt idx="0">
                  <c:v>261743</c:v>
                </c:pt>
                <c:pt idx="1">
                  <c:v>229396</c:v>
                </c:pt>
                <c:pt idx="2">
                  <c:v>231050</c:v>
                </c:pt>
                <c:pt idx="3">
                  <c:v>236026</c:v>
                </c:pt>
                <c:pt idx="4">
                  <c:v>243246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6E5-4E76-8965-5A167D9931A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axId val="841330800"/>
        <c:axId val="841337032"/>
      </c:barChart>
      <c:catAx>
        <c:axId val="841330800"/>
        <c:scaling>
          <c:orientation val="minMax"/>
        </c:scaling>
        <c:delete val="0"/>
        <c:axPos val="b"/>
        <c:numFmt formatCode="0;[Red]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841337032"/>
        <c:crosses val="autoZero"/>
        <c:auto val="1"/>
        <c:lblAlgn val="ctr"/>
        <c:lblOffset val="100"/>
        <c:noMultiLvlLbl val="0"/>
      </c:catAx>
      <c:valAx>
        <c:axId val="841337032"/>
        <c:scaling>
          <c:orientation val="minMax"/>
          <c:max val="280000"/>
          <c:min val="1600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84133080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de-DE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0.12869818202793815"/>
          <c:y val="5.2188552188552055E-2"/>
          <c:w val="0.7572302285421274"/>
          <c:h val="0.69408970833845574"/>
        </c:manualLayout>
      </c:layout>
      <c:lineChart>
        <c:grouping val="standard"/>
        <c:varyColors val="0"/>
        <c:ser>
          <c:idx val="0"/>
          <c:order val="0"/>
          <c:tx>
            <c:strRef>
              <c:f>zkz.out!$B$1</c:f>
              <c:strCache>
                <c:ptCount val="1"/>
                <c:pt idx="0">
                  <c:v>Ö</c:v>
                </c:pt>
              </c:strCache>
            </c:strRef>
          </c:tx>
          <c:spPr>
            <a:ln w="25400">
              <a:solidFill>
                <a:srgbClr val="C00000"/>
              </a:solidFill>
              <a:prstDash val="solid"/>
            </a:ln>
          </c:spPr>
          <c:marker>
            <c:symbol val="none"/>
          </c:marker>
          <c:dLbls>
            <c:dLbl>
              <c:idx val="28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B5B1-46DF-A8F4-10619F68B6B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>
                    <a:solidFill>
                      <a:srgbClr val="C00000"/>
                    </a:solidFill>
                  </a:defRPr>
                </a:pPr>
                <a:endParaRPr lang="de-DE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numRef>
              <c:f>zkz.out!$A$2:$A$30</c:f>
              <c:numCache>
                <c:formatCode>General</c:formatCode>
                <c:ptCount val="29"/>
                <c:pt idx="0">
                  <c:v>1995</c:v>
                </c:pt>
                <c:pt idx="1">
                  <c:v>1996</c:v>
                </c:pt>
                <c:pt idx="2">
                  <c:v>1997</c:v>
                </c:pt>
                <c:pt idx="3">
                  <c:v>1998</c:v>
                </c:pt>
                <c:pt idx="4">
                  <c:v>1999</c:v>
                </c:pt>
                <c:pt idx="5">
                  <c:v>2000</c:v>
                </c:pt>
                <c:pt idx="6">
                  <c:v>2001</c:v>
                </c:pt>
                <c:pt idx="7">
                  <c:v>2002</c:v>
                </c:pt>
                <c:pt idx="8">
                  <c:v>2003</c:v>
                </c:pt>
                <c:pt idx="9">
                  <c:v>2004</c:v>
                </c:pt>
                <c:pt idx="10">
                  <c:v>2005</c:v>
                </c:pt>
                <c:pt idx="11">
                  <c:v>2006</c:v>
                </c:pt>
                <c:pt idx="12">
                  <c:v>2007</c:v>
                </c:pt>
                <c:pt idx="13">
                  <c:v>2008</c:v>
                </c:pt>
                <c:pt idx="14">
                  <c:v>2009</c:v>
                </c:pt>
                <c:pt idx="15">
                  <c:v>2010</c:v>
                </c:pt>
                <c:pt idx="16">
                  <c:v>2011</c:v>
                </c:pt>
                <c:pt idx="17">
                  <c:v>2012</c:v>
                </c:pt>
                <c:pt idx="18">
                  <c:v>2013</c:v>
                </c:pt>
                <c:pt idx="19">
                  <c:v>2014</c:v>
                </c:pt>
                <c:pt idx="20">
                  <c:v>2015</c:v>
                </c:pt>
                <c:pt idx="21">
                  <c:v>2016</c:v>
                </c:pt>
                <c:pt idx="22">
                  <c:v>2017</c:v>
                </c:pt>
                <c:pt idx="23">
                  <c:v>2018</c:v>
                </c:pt>
                <c:pt idx="24">
                  <c:v>2019</c:v>
                </c:pt>
                <c:pt idx="25">
                  <c:v>2020</c:v>
                </c:pt>
                <c:pt idx="26">
                  <c:v>2021</c:v>
                </c:pt>
                <c:pt idx="27">
                  <c:v>2022</c:v>
                </c:pt>
                <c:pt idx="28">
                  <c:v>2023</c:v>
                </c:pt>
              </c:numCache>
            </c:numRef>
          </c:cat>
          <c:val>
            <c:numRef>
              <c:f>zkz.out!$B$2:$B$30</c:f>
              <c:numCache>
                <c:formatCode>0.0</c:formatCode>
                <c:ptCount val="29"/>
                <c:pt idx="0">
                  <c:v>397</c:v>
                </c:pt>
                <c:pt idx="1">
                  <c:v>397</c:v>
                </c:pt>
                <c:pt idx="2">
                  <c:v>398.2</c:v>
                </c:pt>
                <c:pt idx="3">
                  <c:v>398</c:v>
                </c:pt>
                <c:pt idx="4">
                  <c:v>399</c:v>
                </c:pt>
                <c:pt idx="5">
                  <c:v>402.7</c:v>
                </c:pt>
                <c:pt idx="6">
                  <c:v>398.5</c:v>
                </c:pt>
                <c:pt idx="7">
                  <c:v>401.3</c:v>
                </c:pt>
                <c:pt idx="8">
                  <c:v>400.7</c:v>
                </c:pt>
                <c:pt idx="9">
                  <c:v>400.2</c:v>
                </c:pt>
                <c:pt idx="10">
                  <c:v>400.7</c:v>
                </c:pt>
                <c:pt idx="11">
                  <c:v>400.8</c:v>
                </c:pt>
                <c:pt idx="12">
                  <c:v>400.6</c:v>
                </c:pt>
                <c:pt idx="13">
                  <c:v>400.9</c:v>
                </c:pt>
                <c:pt idx="14">
                  <c:v>401</c:v>
                </c:pt>
                <c:pt idx="15">
                  <c:v>400.2</c:v>
                </c:pt>
                <c:pt idx="16">
                  <c:v>400</c:v>
                </c:pt>
                <c:pt idx="17">
                  <c:v>398.8</c:v>
                </c:pt>
                <c:pt idx="18">
                  <c:v>399.3</c:v>
                </c:pt>
                <c:pt idx="19">
                  <c:v>397.2</c:v>
                </c:pt>
                <c:pt idx="20">
                  <c:v>396.1</c:v>
                </c:pt>
                <c:pt idx="21">
                  <c:v>396.9</c:v>
                </c:pt>
                <c:pt idx="22">
                  <c:v>395.9</c:v>
                </c:pt>
                <c:pt idx="23">
                  <c:v>397.1</c:v>
                </c:pt>
                <c:pt idx="24">
                  <c:v>398.3</c:v>
                </c:pt>
                <c:pt idx="25">
                  <c:v>399</c:v>
                </c:pt>
                <c:pt idx="26">
                  <c:v>399.4</c:v>
                </c:pt>
                <c:pt idx="27">
                  <c:v>397.3</c:v>
                </c:pt>
                <c:pt idx="28">
                  <c:v>398.5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B5B1-46DF-A8F4-10619F68B6BC}"/>
            </c:ext>
          </c:extLst>
        </c:ser>
        <c:ser>
          <c:idx val="1"/>
          <c:order val="1"/>
          <c:tx>
            <c:strRef>
              <c:f>zkz.out!$C$1</c:f>
              <c:strCache>
                <c:ptCount val="1"/>
                <c:pt idx="0">
                  <c:v>FV</c:v>
                </c:pt>
              </c:strCache>
            </c:strRef>
          </c:tx>
          <c:spPr>
            <a:ln w="25400">
              <a:solidFill>
                <a:srgbClr val="B57829"/>
              </a:solidFill>
              <a:prstDash val="solid"/>
            </a:ln>
          </c:spPr>
          <c:marker>
            <c:symbol val="none"/>
          </c:marker>
          <c:dLbls>
            <c:dLbl>
              <c:idx val="28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B5B1-46DF-A8F4-10619F68B6B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>
                    <a:solidFill>
                      <a:srgbClr val="A5651F"/>
                    </a:solidFill>
                  </a:defRPr>
                </a:pPr>
                <a:endParaRPr lang="de-DE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zkz.out!$A$2:$A$30</c:f>
              <c:numCache>
                <c:formatCode>General</c:formatCode>
                <c:ptCount val="29"/>
                <c:pt idx="0">
                  <c:v>1995</c:v>
                </c:pt>
                <c:pt idx="1">
                  <c:v>1996</c:v>
                </c:pt>
                <c:pt idx="2">
                  <c:v>1997</c:v>
                </c:pt>
                <c:pt idx="3">
                  <c:v>1998</c:v>
                </c:pt>
                <c:pt idx="4">
                  <c:v>1999</c:v>
                </c:pt>
                <c:pt idx="5">
                  <c:v>2000</c:v>
                </c:pt>
                <c:pt idx="6">
                  <c:v>2001</c:v>
                </c:pt>
                <c:pt idx="7">
                  <c:v>2002</c:v>
                </c:pt>
                <c:pt idx="8">
                  <c:v>2003</c:v>
                </c:pt>
                <c:pt idx="9">
                  <c:v>2004</c:v>
                </c:pt>
                <c:pt idx="10">
                  <c:v>2005</c:v>
                </c:pt>
                <c:pt idx="11">
                  <c:v>2006</c:v>
                </c:pt>
                <c:pt idx="12">
                  <c:v>2007</c:v>
                </c:pt>
                <c:pt idx="13">
                  <c:v>2008</c:v>
                </c:pt>
                <c:pt idx="14">
                  <c:v>2009</c:v>
                </c:pt>
                <c:pt idx="15">
                  <c:v>2010</c:v>
                </c:pt>
                <c:pt idx="16">
                  <c:v>2011</c:v>
                </c:pt>
                <c:pt idx="17">
                  <c:v>2012</c:v>
                </c:pt>
                <c:pt idx="18">
                  <c:v>2013</c:v>
                </c:pt>
                <c:pt idx="19">
                  <c:v>2014</c:v>
                </c:pt>
                <c:pt idx="20">
                  <c:v>2015</c:v>
                </c:pt>
                <c:pt idx="21">
                  <c:v>2016</c:v>
                </c:pt>
                <c:pt idx="22">
                  <c:v>2017</c:v>
                </c:pt>
                <c:pt idx="23">
                  <c:v>2018</c:v>
                </c:pt>
                <c:pt idx="24">
                  <c:v>2019</c:v>
                </c:pt>
                <c:pt idx="25">
                  <c:v>2020</c:v>
                </c:pt>
                <c:pt idx="26">
                  <c:v>2021</c:v>
                </c:pt>
                <c:pt idx="27">
                  <c:v>2022</c:v>
                </c:pt>
                <c:pt idx="28">
                  <c:v>2023</c:v>
                </c:pt>
              </c:numCache>
            </c:numRef>
          </c:cat>
          <c:val>
            <c:numRef>
              <c:f>zkz.out!$C$2:$C$30</c:f>
              <c:numCache>
                <c:formatCode>0.0</c:formatCode>
                <c:ptCount val="29"/>
                <c:pt idx="0">
                  <c:v>391.9</c:v>
                </c:pt>
                <c:pt idx="1">
                  <c:v>392.1</c:v>
                </c:pt>
                <c:pt idx="2">
                  <c:v>393.2</c:v>
                </c:pt>
                <c:pt idx="3">
                  <c:v>392.8</c:v>
                </c:pt>
                <c:pt idx="4">
                  <c:v>393.6</c:v>
                </c:pt>
                <c:pt idx="5">
                  <c:v>397.6</c:v>
                </c:pt>
                <c:pt idx="6">
                  <c:v>392.5</c:v>
                </c:pt>
                <c:pt idx="7">
                  <c:v>395.7</c:v>
                </c:pt>
                <c:pt idx="8">
                  <c:v>394.8</c:v>
                </c:pt>
                <c:pt idx="9">
                  <c:v>393.7</c:v>
                </c:pt>
                <c:pt idx="10">
                  <c:v>394.4</c:v>
                </c:pt>
                <c:pt idx="11">
                  <c:v>394</c:v>
                </c:pt>
                <c:pt idx="12">
                  <c:v>393.8</c:v>
                </c:pt>
                <c:pt idx="13">
                  <c:v>393.8</c:v>
                </c:pt>
                <c:pt idx="14">
                  <c:v>393.8</c:v>
                </c:pt>
                <c:pt idx="15">
                  <c:v>393.1</c:v>
                </c:pt>
                <c:pt idx="16">
                  <c:v>392.8</c:v>
                </c:pt>
                <c:pt idx="17">
                  <c:v>391.7</c:v>
                </c:pt>
                <c:pt idx="18">
                  <c:v>392.2</c:v>
                </c:pt>
                <c:pt idx="19">
                  <c:v>390.2</c:v>
                </c:pt>
                <c:pt idx="20">
                  <c:v>389.4</c:v>
                </c:pt>
                <c:pt idx="21">
                  <c:v>390.3</c:v>
                </c:pt>
                <c:pt idx="22">
                  <c:v>389.5</c:v>
                </c:pt>
                <c:pt idx="23">
                  <c:v>390.9</c:v>
                </c:pt>
                <c:pt idx="24">
                  <c:v>392.3</c:v>
                </c:pt>
                <c:pt idx="25">
                  <c:v>392.8</c:v>
                </c:pt>
                <c:pt idx="26">
                  <c:v>393.4</c:v>
                </c:pt>
                <c:pt idx="27">
                  <c:v>391.1</c:v>
                </c:pt>
                <c:pt idx="28">
                  <c:v>392.4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B5B1-46DF-A8F4-10619F68B6BC}"/>
            </c:ext>
          </c:extLst>
        </c:ser>
        <c:ser>
          <c:idx val="2"/>
          <c:order val="2"/>
          <c:tx>
            <c:strRef>
              <c:f>zkz.out!$D$1</c:f>
              <c:strCache>
                <c:ptCount val="1"/>
                <c:pt idx="0">
                  <c:v>BS</c:v>
                </c:pt>
              </c:strCache>
            </c:strRef>
          </c:tx>
          <c:spPr>
            <a:ln w="25400">
              <a:solidFill>
                <a:srgbClr val="70AD47">
                  <a:lumMod val="50000"/>
                </a:srgbClr>
              </a:solidFill>
              <a:prstDash val="sysDash"/>
            </a:ln>
          </c:spPr>
          <c:marker>
            <c:symbol val="none"/>
          </c:marker>
          <c:dLbls>
            <c:dLbl>
              <c:idx val="28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B5B1-46DF-A8F4-10619F68B6B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>
                    <a:solidFill>
                      <a:schemeClr val="accent3">
                        <a:lumMod val="50000"/>
                      </a:schemeClr>
                    </a:solidFill>
                  </a:defRPr>
                </a:pPr>
                <a:endParaRPr lang="de-DE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numRef>
              <c:f>zkz.out!$A$2:$A$30</c:f>
              <c:numCache>
                <c:formatCode>General</c:formatCode>
                <c:ptCount val="29"/>
                <c:pt idx="0">
                  <c:v>1995</c:v>
                </c:pt>
                <c:pt idx="1">
                  <c:v>1996</c:v>
                </c:pt>
                <c:pt idx="2">
                  <c:v>1997</c:v>
                </c:pt>
                <c:pt idx="3">
                  <c:v>1998</c:v>
                </c:pt>
                <c:pt idx="4">
                  <c:v>1999</c:v>
                </c:pt>
                <c:pt idx="5">
                  <c:v>2000</c:v>
                </c:pt>
                <c:pt idx="6">
                  <c:v>2001</c:v>
                </c:pt>
                <c:pt idx="7">
                  <c:v>2002</c:v>
                </c:pt>
                <c:pt idx="8">
                  <c:v>2003</c:v>
                </c:pt>
                <c:pt idx="9">
                  <c:v>2004</c:v>
                </c:pt>
                <c:pt idx="10">
                  <c:v>2005</c:v>
                </c:pt>
                <c:pt idx="11">
                  <c:v>2006</c:v>
                </c:pt>
                <c:pt idx="12">
                  <c:v>2007</c:v>
                </c:pt>
                <c:pt idx="13">
                  <c:v>2008</c:v>
                </c:pt>
                <c:pt idx="14">
                  <c:v>2009</c:v>
                </c:pt>
                <c:pt idx="15">
                  <c:v>2010</c:v>
                </c:pt>
                <c:pt idx="16">
                  <c:v>2011</c:v>
                </c:pt>
                <c:pt idx="17">
                  <c:v>2012</c:v>
                </c:pt>
                <c:pt idx="18">
                  <c:v>2013</c:v>
                </c:pt>
                <c:pt idx="19">
                  <c:v>2014</c:v>
                </c:pt>
                <c:pt idx="20">
                  <c:v>2015</c:v>
                </c:pt>
                <c:pt idx="21">
                  <c:v>2016</c:v>
                </c:pt>
                <c:pt idx="22">
                  <c:v>2017</c:v>
                </c:pt>
                <c:pt idx="23">
                  <c:v>2018</c:v>
                </c:pt>
                <c:pt idx="24">
                  <c:v>2019</c:v>
                </c:pt>
                <c:pt idx="25">
                  <c:v>2020</c:v>
                </c:pt>
                <c:pt idx="26">
                  <c:v>2021</c:v>
                </c:pt>
                <c:pt idx="27">
                  <c:v>2022</c:v>
                </c:pt>
                <c:pt idx="28">
                  <c:v>2023</c:v>
                </c:pt>
              </c:numCache>
            </c:numRef>
          </c:cat>
          <c:val>
            <c:numRef>
              <c:f>zkz.out!$D$2:$D$30</c:f>
              <c:numCache>
                <c:formatCode>0.0</c:formatCode>
                <c:ptCount val="29"/>
                <c:pt idx="0">
                  <c:v>409.2</c:v>
                </c:pt>
                <c:pt idx="1">
                  <c:v>408.8</c:v>
                </c:pt>
                <c:pt idx="2">
                  <c:v>411.1</c:v>
                </c:pt>
                <c:pt idx="3">
                  <c:v>411.4</c:v>
                </c:pt>
                <c:pt idx="4">
                  <c:v>412.5</c:v>
                </c:pt>
                <c:pt idx="5">
                  <c:v>415.7</c:v>
                </c:pt>
                <c:pt idx="6">
                  <c:v>413.5</c:v>
                </c:pt>
                <c:pt idx="7">
                  <c:v>415.1</c:v>
                </c:pt>
                <c:pt idx="8">
                  <c:v>415.2</c:v>
                </c:pt>
                <c:pt idx="9">
                  <c:v>415.7</c:v>
                </c:pt>
                <c:pt idx="10">
                  <c:v>416.5</c:v>
                </c:pt>
                <c:pt idx="11">
                  <c:v>417</c:v>
                </c:pt>
                <c:pt idx="12">
                  <c:v>418.1</c:v>
                </c:pt>
                <c:pt idx="13">
                  <c:v>419.1</c:v>
                </c:pt>
                <c:pt idx="14">
                  <c:v>420.6</c:v>
                </c:pt>
                <c:pt idx="15">
                  <c:v>420.2</c:v>
                </c:pt>
                <c:pt idx="16">
                  <c:v>421.2</c:v>
                </c:pt>
                <c:pt idx="17">
                  <c:v>420.8</c:v>
                </c:pt>
                <c:pt idx="18">
                  <c:v>421.1</c:v>
                </c:pt>
                <c:pt idx="19">
                  <c:v>419.3</c:v>
                </c:pt>
                <c:pt idx="20">
                  <c:v>417.5</c:v>
                </c:pt>
                <c:pt idx="21">
                  <c:v>418.2</c:v>
                </c:pt>
                <c:pt idx="22">
                  <c:v>417.4</c:v>
                </c:pt>
                <c:pt idx="23">
                  <c:v>419.7</c:v>
                </c:pt>
                <c:pt idx="24">
                  <c:v>420.4</c:v>
                </c:pt>
                <c:pt idx="25">
                  <c:v>422.9</c:v>
                </c:pt>
                <c:pt idx="26">
                  <c:v>424.8</c:v>
                </c:pt>
                <c:pt idx="27">
                  <c:v>423.6</c:v>
                </c:pt>
                <c:pt idx="28">
                  <c:v>424.8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B5B1-46DF-A8F4-10619F68B6BC}"/>
            </c:ext>
          </c:extLst>
        </c:ser>
        <c:ser>
          <c:idx val="3"/>
          <c:order val="3"/>
          <c:tx>
            <c:strRef>
              <c:f>zkz.out!$E$1</c:f>
              <c:strCache>
                <c:ptCount val="1"/>
                <c:pt idx="0">
                  <c:v>HF</c:v>
                </c:pt>
              </c:strCache>
            </c:strRef>
          </c:tx>
          <c:spPr>
            <a:ln w="25400">
              <a:solidFill>
                <a:srgbClr val="1F497D"/>
              </a:solidFill>
              <a:prstDash val="dash"/>
            </a:ln>
          </c:spPr>
          <c:marker>
            <c:symbol val="none"/>
          </c:marker>
          <c:dLbls>
            <c:dLbl>
              <c:idx val="28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B5B1-46DF-A8F4-10619F68B6B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>
                    <a:solidFill>
                      <a:schemeClr val="accent1">
                        <a:lumMod val="50000"/>
                      </a:schemeClr>
                    </a:solidFill>
                  </a:defRPr>
                </a:pPr>
                <a:endParaRPr lang="de-DE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numRef>
              <c:f>zkz.out!$A$2:$A$30</c:f>
              <c:numCache>
                <c:formatCode>General</c:formatCode>
                <c:ptCount val="29"/>
                <c:pt idx="0">
                  <c:v>1995</c:v>
                </c:pt>
                <c:pt idx="1">
                  <c:v>1996</c:v>
                </c:pt>
                <c:pt idx="2">
                  <c:v>1997</c:v>
                </c:pt>
                <c:pt idx="3">
                  <c:v>1998</c:v>
                </c:pt>
                <c:pt idx="4">
                  <c:v>1999</c:v>
                </c:pt>
                <c:pt idx="5">
                  <c:v>2000</c:v>
                </c:pt>
                <c:pt idx="6">
                  <c:v>2001</c:v>
                </c:pt>
                <c:pt idx="7">
                  <c:v>2002</c:v>
                </c:pt>
                <c:pt idx="8">
                  <c:v>2003</c:v>
                </c:pt>
                <c:pt idx="9">
                  <c:v>2004</c:v>
                </c:pt>
                <c:pt idx="10">
                  <c:v>2005</c:v>
                </c:pt>
                <c:pt idx="11">
                  <c:v>2006</c:v>
                </c:pt>
                <c:pt idx="12">
                  <c:v>2007</c:v>
                </c:pt>
                <c:pt idx="13">
                  <c:v>2008</c:v>
                </c:pt>
                <c:pt idx="14">
                  <c:v>2009</c:v>
                </c:pt>
                <c:pt idx="15">
                  <c:v>2010</c:v>
                </c:pt>
                <c:pt idx="16">
                  <c:v>2011</c:v>
                </c:pt>
                <c:pt idx="17">
                  <c:v>2012</c:v>
                </c:pt>
                <c:pt idx="18">
                  <c:v>2013</c:v>
                </c:pt>
                <c:pt idx="19">
                  <c:v>2014</c:v>
                </c:pt>
                <c:pt idx="20">
                  <c:v>2015</c:v>
                </c:pt>
                <c:pt idx="21">
                  <c:v>2016</c:v>
                </c:pt>
                <c:pt idx="22">
                  <c:v>2017</c:v>
                </c:pt>
                <c:pt idx="23">
                  <c:v>2018</c:v>
                </c:pt>
                <c:pt idx="24">
                  <c:v>2019</c:v>
                </c:pt>
                <c:pt idx="25">
                  <c:v>2020</c:v>
                </c:pt>
                <c:pt idx="26">
                  <c:v>2021</c:v>
                </c:pt>
                <c:pt idx="27">
                  <c:v>2022</c:v>
                </c:pt>
                <c:pt idx="28">
                  <c:v>2023</c:v>
                </c:pt>
              </c:numCache>
            </c:numRef>
          </c:cat>
          <c:val>
            <c:numRef>
              <c:f>zkz.out!$E$2:$E$30</c:f>
              <c:numCache>
                <c:formatCode>0.0</c:formatCode>
                <c:ptCount val="29"/>
                <c:pt idx="0">
                  <c:v>413.3</c:v>
                </c:pt>
                <c:pt idx="1">
                  <c:v>414.4</c:v>
                </c:pt>
                <c:pt idx="2">
                  <c:v>414.3</c:v>
                </c:pt>
                <c:pt idx="3">
                  <c:v>414.6</c:v>
                </c:pt>
                <c:pt idx="4">
                  <c:v>413.8</c:v>
                </c:pt>
                <c:pt idx="5">
                  <c:v>418.1</c:v>
                </c:pt>
                <c:pt idx="6">
                  <c:v>415.7</c:v>
                </c:pt>
                <c:pt idx="7">
                  <c:v>417.3</c:v>
                </c:pt>
                <c:pt idx="8">
                  <c:v>416.4</c:v>
                </c:pt>
                <c:pt idx="9">
                  <c:v>417.4</c:v>
                </c:pt>
                <c:pt idx="10">
                  <c:v>416.5</c:v>
                </c:pt>
                <c:pt idx="11">
                  <c:v>418.4</c:v>
                </c:pt>
                <c:pt idx="12">
                  <c:v>418</c:v>
                </c:pt>
                <c:pt idx="13">
                  <c:v>419.3</c:v>
                </c:pt>
                <c:pt idx="14">
                  <c:v>418.8</c:v>
                </c:pt>
                <c:pt idx="15">
                  <c:v>418.5</c:v>
                </c:pt>
                <c:pt idx="16">
                  <c:v>419.4</c:v>
                </c:pt>
                <c:pt idx="17">
                  <c:v>418.3</c:v>
                </c:pt>
                <c:pt idx="18">
                  <c:v>419.3</c:v>
                </c:pt>
                <c:pt idx="19">
                  <c:v>417.3</c:v>
                </c:pt>
                <c:pt idx="20">
                  <c:v>416.4</c:v>
                </c:pt>
                <c:pt idx="21">
                  <c:v>416.7</c:v>
                </c:pt>
                <c:pt idx="22">
                  <c:v>415.7</c:v>
                </c:pt>
                <c:pt idx="23">
                  <c:v>415.9</c:v>
                </c:pt>
                <c:pt idx="24">
                  <c:v>417.1</c:v>
                </c:pt>
                <c:pt idx="25">
                  <c:v>417.5</c:v>
                </c:pt>
                <c:pt idx="26">
                  <c:v>416.7</c:v>
                </c:pt>
                <c:pt idx="27">
                  <c:v>416.5</c:v>
                </c:pt>
                <c:pt idx="28">
                  <c:v>418.8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7-B5B1-46DF-A8F4-10619F68B6B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15674496"/>
        <c:axId val="115688960"/>
      </c:lineChart>
      <c:catAx>
        <c:axId val="115674496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b="1"/>
                </a:pPr>
                <a:r>
                  <a:rPr lang="ru-RU" b="1" dirty="0"/>
                  <a:t>Отчетный период</a:t>
                </a:r>
                <a:endParaRPr lang="en-US" b="1" dirty="0"/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-2700000" vert="horz"/>
          <a:lstStyle/>
          <a:p>
            <a:pPr>
              <a:defRPr sz="180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de-DE"/>
          </a:p>
        </c:txPr>
        <c:crossAx val="115688960"/>
        <c:crosses val="autoZero"/>
        <c:auto val="1"/>
        <c:lblAlgn val="ctr"/>
        <c:lblOffset val="100"/>
        <c:tickLblSkip val="2"/>
        <c:tickMarkSkip val="1"/>
        <c:noMultiLvlLbl val="0"/>
      </c:catAx>
      <c:valAx>
        <c:axId val="115688960"/>
        <c:scaling>
          <c:orientation val="minMax"/>
          <c:max val="435"/>
          <c:min val="365"/>
        </c:scaling>
        <c:delete val="0"/>
        <c:axPos val="l"/>
        <c:majorGridlines>
          <c:spPr>
            <a:ln w="3175">
              <a:solidFill>
                <a:srgbClr val="000000"/>
              </a:solidFill>
              <a:prstDash val="solid"/>
            </a:ln>
          </c:spPr>
        </c:majorGridlines>
        <c:title>
          <c:tx>
            <c:rich>
              <a:bodyPr/>
              <a:lstStyle/>
              <a:p>
                <a:pPr>
                  <a:defRPr sz="1800" b="1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r>
                  <a:rPr lang="ru-RU" dirty="0"/>
                  <a:t>Период между </a:t>
                </a:r>
                <a:r>
                  <a:rPr lang="ru-RU" dirty="0" err="1"/>
                  <a:t>отелениями</a:t>
                </a:r>
                <a:endParaRPr lang="en-US" dirty="0"/>
              </a:p>
            </c:rich>
          </c:tx>
          <c:layout>
            <c:manualLayout>
              <c:xMode val="edge"/>
              <c:yMode val="edge"/>
              <c:x val="1.6916251766510383E-2"/>
              <c:y val="0.25710619383541022"/>
            </c:manualLayout>
          </c:layout>
          <c:overlay val="0"/>
          <c:spPr>
            <a:noFill/>
            <a:ln w="25400">
              <a:noFill/>
            </a:ln>
          </c:spPr>
        </c:title>
        <c:numFmt formatCode="#,##0" sourceLinked="0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80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de-DE"/>
          </a:p>
        </c:txPr>
        <c:crossAx val="115674496"/>
        <c:crosses val="autoZero"/>
        <c:crossBetween val="midCat"/>
      </c:valAx>
      <c:spPr>
        <a:gradFill rotWithShape="0">
          <a:gsLst>
            <a:gs pos="0">
              <a:srgbClr val="FFFFFF"/>
            </a:gs>
            <a:gs pos="100000">
              <a:srgbClr val="4F81BD">
                <a:lumMod val="20000"/>
                <a:lumOff val="80000"/>
              </a:srgbClr>
            </a:gs>
          </a:gsLst>
          <a:lin ang="5400000" scaled="1"/>
        </a:gradFill>
        <a:ln w="12700">
          <a:solidFill>
            <a:srgbClr val="000000"/>
          </a:solidFill>
          <a:prstDash val="solid"/>
        </a:ln>
      </c:spPr>
    </c:plotArea>
    <c:legend>
      <c:legendPos val="b"/>
      <c:overlay val="0"/>
      <c:spPr>
        <a:solidFill>
          <a:srgbClr val="FFFFFF"/>
        </a:solidFill>
        <a:ln w="3175">
          <a:noFill/>
          <a:prstDash val="solid"/>
        </a:ln>
      </c:spPr>
      <c:txPr>
        <a:bodyPr/>
        <a:lstStyle/>
        <a:p>
          <a:pPr>
            <a:defRPr sz="1655" b="0" i="0" u="none" strike="noStrike" baseline="0">
              <a:solidFill>
                <a:srgbClr val="000000"/>
              </a:solidFill>
              <a:latin typeface="Arial"/>
              <a:ea typeface="Arial"/>
              <a:cs typeface="Arial"/>
            </a:defRPr>
          </a:pPr>
          <a:endParaRPr lang="de-DE"/>
        </a:p>
      </c:txPr>
    </c:legend>
    <c:plotVisOnly val="1"/>
    <c:dispBlanksAs val="gap"/>
    <c:showDLblsOverMax val="0"/>
  </c:chart>
  <c:spPr>
    <a:noFill/>
    <a:ln w="9525">
      <a:noFill/>
    </a:ln>
  </c:spPr>
  <c:txPr>
    <a:bodyPr/>
    <a:lstStyle/>
    <a:p>
      <a:pPr>
        <a:defRPr sz="1800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de-DE"/>
    </a:p>
  </c:txPr>
  <c:externalData r:id="rId2">
    <c:autoUpdate val="0"/>
  </c:externalData>
  <c:userShapes r:id="rId3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'Anzahl Abkalbungen'!$B$2</c:f>
              <c:strCache>
                <c:ptCount val="1"/>
                <c:pt idx="0">
                  <c:v>Fleckvieh</c:v>
                </c:pt>
              </c:strCache>
            </c:strRef>
          </c:tx>
          <c:spPr>
            <a:ln w="50800">
              <a:solidFill>
                <a:srgbClr val="A5651F"/>
              </a:solidFill>
            </a:ln>
          </c:spPr>
          <c:marker>
            <c:symbol val="none"/>
          </c:marker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B505-4DFE-ADAA-B3F985934750}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3-9E49-4CF5-8B5E-B91F3A2A4CAE}"/>
                </c:ext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2-9E49-4CF5-8B5E-B91F3A2A4CAE}"/>
                </c:ext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1-9E49-4CF5-8B5E-B91F3A2A4CAE}"/>
                </c:ext>
              </c:extLst>
            </c:dLbl>
            <c:dLbl>
              <c:idx val="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0-9E49-4CF5-8B5E-B91F3A2A4CAE}"/>
                </c:ext>
              </c:extLst>
            </c:dLbl>
            <c:dLbl>
              <c:idx val="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F-9E49-4CF5-8B5E-B91F3A2A4CAE}"/>
                </c:ext>
              </c:extLst>
            </c:dLbl>
            <c:dLbl>
              <c:idx val="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E-9E49-4CF5-8B5E-B91F3A2A4CAE}"/>
                </c:ext>
              </c:extLst>
            </c:dLbl>
            <c:dLbl>
              <c:idx val="7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D-9E49-4CF5-8B5E-B91F3A2A4CAE}"/>
                </c:ext>
              </c:extLst>
            </c:dLbl>
            <c:dLbl>
              <c:idx val="8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C-9E49-4CF5-8B5E-B91F3A2A4CAE}"/>
                </c:ext>
              </c:extLst>
            </c:dLbl>
            <c:dLbl>
              <c:idx val="9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B-9E49-4CF5-8B5E-B91F3A2A4CAE}"/>
                </c:ext>
              </c:extLst>
            </c:dLbl>
            <c:dLbl>
              <c:idx val="1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B505-4DFE-ADAA-B3F98593475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600" b="1"/>
                </a:pPr>
                <a:endParaRPr lang="de-D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numRef>
              <c:f>'Anzahl Abkalbungen'!$A$3:$A$14</c:f>
              <c:numCache>
                <c:formatCode>General</c:formatCode>
                <c:ptCount val="12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  <c:pt idx="5">
                  <c:v>2017</c:v>
                </c:pt>
                <c:pt idx="6">
                  <c:v>2018</c:v>
                </c:pt>
                <c:pt idx="7">
                  <c:v>2019</c:v>
                </c:pt>
                <c:pt idx="8">
                  <c:v>2020</c:v>
                </c:pt>
                <c:pt idx="9">
                  <c:v>2021</c:v>
                </c:pt>
                <c:pt idx="10">
                  <c:v>2022</c:v>
                </c:pt>
                <c:pt idx="11">
                  <c:v>2023</c:v>
                </c:pt>
              </c:numCache>
            </c:numRef>
          </c:cat>
          <c:val>
            <c:numRef>
              <c:f>'Anzahl Abkalbungen'!$B$3:$B$14</c:f>
              <c:numCache>
                <c:formatCode>0.00</c:formatCode>
                <c:ptCount val="12"/>
                <c:pt idx="0">
                  <c:v>3.97</c:v>
                </c:pt>
                <c:pt idx="1">
                  <c:v>3.97</c:v>
                </c:pt>
                <c:pt idx="2">
                  <c:v>3.96</c:v>
                </c:pt>
                <c:pt idx="3">
                  <c:v>3.97</c:v>
                </c:pt>
                <c:pt idx="4">
                  <c:v>3.98</c:v>
                </c:pt>
                <c:pt idx="5">
                  <c:v>3.97</c:v>
                </c:pt>
                <c:pt idx="6">
                  <c:v>4.0199999999999996</c:v>
                </c:pt>
                <c:pt idx="7">
                  <c:v>4.04</c:v>
                </c:pt>
                <c:pt idx="8">
                  <c:v>4.03</c:v>
                </c:pt>
                <c:pt idx="9">
                  <c:v>4.09</c:v>
                </c:pt>
                <c:pt idx="10">
                  <c:v>4.09</c:v>
                </c:pt>
                <c:pt idx="11">
                  <c:v>4.0999999999999996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B505-4DFE-ADAA-B3F985934750}"/>
            </c:ext>
          </c:extLst>
        </c:ser>
        <c:ser>
          <c:idx val="1"/>
          <c:order val="1"/>
          <c:tx>
            <c:strRef>
              <c:f>'Anzahl Abkalbungen'!$C$2</c:f>
              <c:strCache>
                <c:ptCount val="1"/>
                <c:pt idx="0">
                  <c:v>Brown Swiss</c:v>
                </c:pt>
              </c:strCache>
            </c:strRef>
          </c:tx>
          <c:spPr>
            <a:ln w="50800">
              <a:solidFill>
                <a:schemeClr val="bg2">
                  <a:lumMod val="50000"/>
                </a:schemeClr>
              </a:solidFill>
            </a:ln>
          </c:spPr>
          <c:marker>
            <c:symbol val="none"/>
          </c:marker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B505-4DFE-ADAA-B3F985934750}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7-9E49-4CF5-8B5E-B91F3A2A4CAE}"/>
                </c:ext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6-9E49-4CF5-8B5E-B91F3A2A4CAE}"/>
                </c:ext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5-9E49-4CF5-8B5E-B91F3A2A4CAE}"/>
                </c:ext>
              </c:extLst>
            </c:dLbl>
            <c:dLbl>
              <c:idx val="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4-9E49-4CF5-8B5E-B91F3A2A4CAE}"/>
                </c:ext>
              </c:extLst>
            </c:dLbl>
            <c:dLbl>
              <c:idx val="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3-9E49-4CF5-8B5E-B91F3A2A4CAE}"/>
                </c:ext>
              </c:extLst>
            </c:dLbl>
            <c:dLbl>
              <c:idx val="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2-9E49-4CF5-8B5E-B91F3A2A4CAE}"/>
                </c:ext>
              </c:extLst>
            </c:dLbl>
            <c:dLbl>
              <c:idx val="7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9E49-4CF5-8B5E-B91F3A2A4CAE}"/>
                </c:ext>
              </c:extLst>
            </c:dLbl>
            <c:dLbl>
              <c:idx val="8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0-9E49-4CF5-8B5E-B91F3A2A4CAE}"/>
                </c:ext>
              </c:extLst>
            </c:dLbl>
            <c:dLbl>
              <c:idx val="9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9E49-4CF5-8B5E-B91F3A2A4CAE}"/>
                </c:ext>
              </c:extLst>
            </c:dLbl>
            <c:dLbl>
              <c:idx val="1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026B-4706-89D2-95C165064C6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600" b="1"/>
                </a:pPr>
                <a:endParaRPr lang="de-D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numRef>
              <c:f>'Anzahl Abkalbungen'!$A$3:$A$14</c:f>
              <c:numCache>
                <c:formatCode>General</c:formatCode>
                <c:ptCount val="12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  <c:pt idx="5">
                  <c:v>2017</c:v>
                </c:pt>
                <c:pt idx="6">
                  <c:v>2018</c:v>
                </c:pt>
                <c:pt idx="7">
                  <c:v>2019</c:v>
                </c:pt>
                <c:pt idx="8">
                  <c:v>2020</c:v>
                </c:pt>
                <c:pt idx="9">
                  <c:v>2021</c:v>
                </c:pt>
                <c:pt idx="10">
                  <c:v>2022</c:v>
                </c:pt>
                <c:pt idx="11">
                  <c:v>2023</c:v>
                </c:pt>
              </c:numCache>
            </c:numRef>
          </c:cat>
          <c:val>
            <c:numRef>
              <c:f>'Anzahl Abkalbungen'!$C$3:$C$14</c:f>
              <c:numCache>
                <c:formatCode>0.00</c:formatCode>
                <c:ptCount val="12"/>
                <c:pt idx="0">
                  <c:v>3.69</c:v>
                </c:pt>
                <c:pt idx="1">
                  <c:v>3.7</c:v>
                </c:pt>
                <c:pt idx="2">
                  <c:v>3.72</c:v>
                </c:pt>
                <c:pt idx="3">
                  <c:v>3.72</c:v>
                </c:pt>
                <c:pt idx="4">
                  <c:v>3.68</c:v>
                </c:pt>
                <c:pt idx="5">
                  <c:v>3.67</c:v>
                </c:pt>
                <c:pt idx="6">
                  <c:v>3.64</c:v>
                </c:pt>
                <c:pt idx="7">
                  <c:v>3.63</c:v>
                </c:pt>
                <c:pt idx="8">
                  <c:v>3.71</c:v>
                </c:pt>
                <c:pt idx="9">
                  <c:v>3.77</c:v>
                </c:pt>
                <c:pt idx="10">
                  <c:v>3.8</c:v>
                </c:pt>
                <c:pt idx="11">
                  <c:v>3.75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B505-4DFE-ADAA-B3F985934750}"/>
            </c:ext>
          </c:extLst>
        </c:ser>
        <c:ser>
          <c:idx val="2"/>
          <c:order val="2"/>
          <c:tx>
            <c:strRef>
              <c:f>'Anzahl Abkalbungen'!$D$2</c:f>
              <c:strCache>
                <c:ptCount val="1"/>
                <c:pt idx="0">
                  <c:v>Holstein</c:v>
                </c:pt>
              </c:strCache>
            </c:strRef>
          </c:tx>
          <c:spPr>
            <a:ln w="50800">
              <a:solidFill>
                <a:schemeClr val="tx1"/>
              </a:solidFill>
            </a:ln>
          </c:spPr>
          <c:marker>
            <c:symbol val="none"/>
          </c:marker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B505-4DFE-ADAA-B3F985934750}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9E49-4CF5-8B5E-B91F3A2A4CAE}"/>
                </c:ext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9E49-4CF5-8B5E-B91F3A2A4CAE}"/>
                </c:ext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9E49-4CF5-8B5E-B91F3A2A4CAE}"/>
                </c:ext>
              </c:extLst>
            </c:dLbl>
            <c:dLbl>
              <c:idx val="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9E49-4CF5-8B5E-B91F3A2A4CAE}"/>
                </c:ext>
              </c:extLst>
            </c:dLbl>
            <c:dLbl>
              <c:idx val="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9E49-4CF5-8B5E-B91F3A2A4CAE}"/>
                </c:ext>
              </c:extLst>
            </c:dLbl>
            <c:dLbl>
              <c:idx val="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9E49-4CF5-8B5E-B91F3A2A4CAE}"/>
                </c:ext>
              </c:extLst>
            </c:dLbl>
            <c:dLbl>
              <c:idx val="7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9E49-4CF5-8B5E-B91F3A2A4CAE}"/>
                </c:ext>
              </c:extLst>
            </c:dLbl>
            <c:dLbl>
              <c:idx val="8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9E49-4CF5-8B5E-B91F3A2A4CAE}"/>
                </c:ext>
              </c:extLst>
            </c:dLbl>
            <c:dLbl>
              <c:idx val="9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9E49-4CF5-8B5E-B91F3A2A4CAE}"/>
                </c:ext>
              </c:extLst>
            </c:dLbl>
            <c:dLbl>
              <c:idx val="1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026B-4706-89D2-95C165064C6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600" b="1"/>
                </a:pPr>
                <a:endParaRPr lang="de-D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numRef>
              <c:f>'Anzahl Abkalbungen'!$A$3:$A$14</c:f>
              <c:numCache>
                <c:formatCode>General</c:formatCode>
                <c:ptCount val="12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  <c:pt idx="5">
                  <c:v>2017</c:v>
                </c:pt>
                <c:pt idx="6">
                  <c:v>2018</c:v>
                </c:pt>
                <c:pt idx="7">
                  <c:v>2019</c:v>
                </c:pt>
                <c:pt idx="8">
                  <c:v>2020</c:v>
                </c:pt>
                <c:pt idx="9">
                  <c:v>2021</c:v>
                </c:pt>
                <c:pt idx="10">
                  <c:v>2022</c:v>
                </c:pt>
                <c:pt idx="11">
                  <c:v>2023</c:v>
                </c:pt>
              </c:numCache>
            </c:numRef>
          </c:cat>
          <c:val>
            <c:numRef>
              <c:f>'Anzahl Abkalbungen'!$D$3:$D$14</c:f>
              <c:numCache>
                <c:formatCode>0.00</c:formatCode>
                <c:ptCount val="12"/>
                <c:pt idx="0">
                  <c:v>3.46</c:v>
                </c:pt>
                <c:pt idx="1">
                  <c:v>3.42</c:v>
                </c:pt>
                <c:pt idx="2">
                  <c:v>3.37</c:v>
                </c:pt>
                <c:pt idx="3">
                  <c:v>3.4</c:v>
                </c:pt>
                <c:pt idx="4">
                  <c:v>3.4</c:v>
                </c:pt>
                <c:pt idx="5">
                  <c:v>3.39</c:v>
                </c:pt>
                <c:pt idx="6">
                  <c:v>3.37</c:v>
                </c:pt>
                <c:pt idx="7">
                  <c:v>3.33</c:v>
                </c:pt>
                <c:pt idx="8">
                  <c:v>3.37</c:v>
                </c:pt>
                <c:pt idx="9">
                  <c:v>3.42</c:v>
                </c:pt>
                <c:pt idx="10">
                  <c:v>3.51</c:v>
                </c:pt>
                <c:pt idx="11">
                  <c:v>3.54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8-B505-4DFE-ADAA-B3F98593475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93508736"/>
        <c:axId val="93510272"/>
      </c:lineChart>
      <c:catAx>
        <c:axId val="9350873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de-DE"/>
          </a:p>
        </c:txPr>
        <c:crossAx val="93510272"/>
        <c:crosses val="autoZero"/>
        <c:auto val="1"/>
        <c:lblAlgn val="ctr"/>
        <c:lblOffset val="100"/>
        <c:noMultiLvlLbl val="0"/>
      </c:catAx>
      <c:valAx>
        <c:axId val="93510272"/>
        <c:scaling>
          <c:orientation val="minMax"/>
          <c:max val="4.0999999999999996"/>
          <c:min val="3.3"/>
        </c:scaling>
        <c:delete val="0"/>
        <c:axPos val="l"/>
        <c:majorGridlines/>
        <c:numFmt formatCode="0.00" sourceLinked="1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de-DE"/>
          </a:p>
        </c:txPr>
        <c:crossAx val="93508736"/>
        <c:crosses val="autoZero"/>
        <c:crossBetween val="between"/>
      </c:valAx>
    </c:plotArea>
    <c:legend>
      <c:legendPos val="r"/>
      <c:overlay val="0"/>
    </c:legend>
    <c:plotVisOnly val="1"/>
    <c:dispBlanksAs val="gap"/>
    <c:showDLblsOverMax val="0"/>
  </c:chart>
  <c:externalData r:id="rId2">
    <c:autoUpdate val="0"/>
  </c:externalData>
  <c:userShapes r:id="rId3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0.12359</cdr:x>
      <cdr:y>0.18888</cdr:y>
    </cdr:from>
    <cdr:to>
      <cdr:x>0.67295</cdr:x>
      <cdr:y>0.27173</cdr:y>
    </cdr:to>
    <cdr:sp macro="" textlink="">
      <cdr:nvSpPr>
        <cdr:cNvPr id="3" name="Textfeld 2">
          <a:extLst xmlns:a="http://schemas.openxmlformats.org/drawingml/2006/main">
            <a:ext uri="{FF2B5EF4-FFF2-40B4-BE49-F238E27FC236}">
              <a16:creationId xmlns:a16="http://schemas.microsoft.com/office/drawing/2014/main" id="{1571EF74-1797-43A3-015B-41A4223B1381}"/>
            </a:ext>
          </a:extLst>
        </cdr:cNvPr>
        <cdr:cNvSpPr txBox="1"/>
      </cdr:nvSpPr>
      <cdr:spPr>
        <a:xfrm xmlns:a="http://schemas.openxmlformats.org/drawingml/2006/main">
          <a:off x="911766" y="912167"/>
          <a:ext cx="4053026" cy="400110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de-DE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2000" b="1" dirty="0">
              <a:highlight>
                <a:srgbClr val="FFFF00"/>
              </a:highlight>
              <a:latin typeface="+mj-lt"/>
            </a:rPr>
            <a:t>30%-</a:t>
          </a:r>
          <a:r>
            <a:rPr lang="ru-RU" sz="2000" b="1" dirty="0" err="1">
              <a:highlight>
                <a:srgbClr val="FFFF00"/>
              </a:highlight>
              <a:latin typeface="+mj-lt"/>
            </a:rPr>
            <a:t>ный</a:t>
          </a:r>
          <a:r>
            <a:rPr lang="ru-RU" sz="2000" b="1" dirty="0">
              <a:highlight>
                <a:srgbClr val="FFFF00"/>
              </a:highlight>
              <a:latin typeface="+mj-lt"/>
            </a:rPr>
            <a:t> рост за 20 лет</a:t>
          </a:r>
          <a:r>
            <a:rPr lang="de-AT" sz="2000" b="1" dirty="0">
              <a:highlight>
                <a:srgbClr val="FFFF00"/>
              </a:highlight>
              <a:latin typeface="+mj-lt"/>
            </a:rPr>
            <a:t>! </a:t>
          </a: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0.88116</cdr:x>
      <cdr:y>0.43721</cdr:y>
    </cdr:from>
    <cdr:to>
      <cdr:x>0.97817</cdr:x>
      <cdr:y>0.51928</cdr:y>
    </cdr:to>
    <cdr:sp macro="" textlink="">
      <cdr:nvSpPr>
        <cdr:cNvPr id="2" name="Ellipse 1">
          <a:extLst xmlns:a="http://schemas.openxmlformats.org/drawingml/2006/main">
            <a:ext uri="{FF2B5EF4-FFF2-40B4-BE49-F238E27FC236}">
              <a16:creationId xmlns:a16="http://schemas.microsoft.com/office/drawing/2014/main" id="{ABE057A4-CA13-410B-FB6B-95575CA6247F}"/>
            </a:ext>
          </a:extLst>
        </cdr:cNvPr>
        <cdr:cNvSpPr/>
      </cdr:nvSpPr>
      <cdr:spPr>
        <a:xfrm xmlns:a="http://schemas.openxmlformats.org/drawingml/2006/main">
          <a:off x="7848872" y="2357670"/>
          <a:ext cx="864096" cy="442556"/>
        </a:xfrm>
        <a:prstGeom xmlns:a="http://schemas.openxmlformats.org/drawingml/2006/main" prst="ellipse">
          <a:avLst/>
        </a:prstGeom>
        <a:noFill xmlns:a="http://schemas.openxmlformats.org/drawingml/2006/main"/>
        <a:ln xmlns:a="http://schemas.openxmlformats.org/drawingml/2006/main">
          <a:solidFill>
            <a:srgbClr val="EC1C24"/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tlCol="0" anchor="ctr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endParaRPr lang="de-AT">
            <a:solidFill>
              <a:srgbClr val="FF0000"/>
            </a:solidFill>
          </a:endParaRPr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0.80952</cdr:x>
      <cdr:y>0.00361</cdr:y>
    </cdr:from>
    <cdr:to>
      <cdr:x>0.87619</cdr:x>
      <cdr:y>0.07708</cdr:y>
    </cdr:to>
    <cdr:sp macro="" textlink="">
      <cdr:nvSpPr>
        <cdr:cNvPr id="2" name="Ellipse 1">
          <a:extLst xmlns:a="http://schemas.openxmlformats.org/drawingml/2006/main">
            <a:ext uri="{FF2B5EF4-FFF2-40B4-BE49-F238E27FC236}">
              <a16:creationId xmlns:a16="http://schemas.microsoft.com/office/drawing/2014/main" id="{1E63A70E-2198-B00C-1BC1-04352F20A98F}"/>
            </a:ext>
          </a:extLst>
        </cdr:cNvPr>
        <cdr:cNvSpPr/>
      </cdr:nvSpPr>
      <cdr:spPr>
        <a:xfrm xmlns:a="http://schemas.openxmlformats.org/drawingml/2006/main">
          <a:off x="6120680" y="16656"/>
          <a:ext cx="504056" cy="338554"/>
        </a:xfrm>
        <a:prstGeom xmlns:a="http://schemas.openxmlformats.org/drawingml/2006/main" prst="ellipse">
          <a:avLst/>
        </a:prstGeom>
        <a:noFill xmlns:a="http://schemas.openxmlformats.org/drawingml/2006/main"/>
        <a:ln xmlns:a="http://schemas.openxmlformats.org/drawingml/2006/main">
          <a:solidFill>
            <a:srgbClr val="EC1C24"/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tlCol="0" anchor="ctr"/>
        <a:lstStyle xmlns:a="http://schemas.openxmlformats.org/drawingml/2006/main">
          <a:defPPr>
            <a:defRPr lang="de-DE"/>
          </a:defPPr>
          <a:lvl1pPr marL="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endParaRPr lang="de-AT">
            <a:solidFill>
              <a:srgbClr val="FF0000"/>
            </a:solidFill>
          </a:endParaRP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4" y="4"/>
            <a:ext cx="2985558" cy="501095"/>
          </a:xfrm>
          <a:prstGeom prst="rect">
            <a:avLst/>
          </a:prstGeom>
        </p:spPr>
        <p:txBody>
          <a:bodyPr vert="horz" lIns="92400" tIns="46200" rIns="92400" bIns="46200" rtlCol="0"/>
          <a:lstStyle>
            <a:lvl1pPr algn="l">
              <a:defRPr sz="1200"/>
            </a:lvl1pPr>
          </a:lstStyle>
          <a:p>
            <a:endParaRPr lang="de-AT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902599" y="4"/>
            <a:ext cx="2985558" cy="501095"/>
          </a:xfrm>
          <a:prstGeom prst="rect">
            <a:avLst/>
          </a:prstGeom>
        </p:spPr>
        <p:txBody>
          <a:bodyPr vert="horz" lIns="92400" tIns="46200" rIns="92400" bIns="46200" rtlCol="0"/>
          <a:lstStyle>
            <a:lvl1pPr algn="r">
              <a:defRPr sz="1200"/>
            </a:lvl1pPr>
          </a:lstStyle>
          <a:p>
            <a:fld id="{EA8109DA-C964-452B-8F40-78FAE4D38931}" type="datetimeFigureOut">
              <a:rPr lang="de-AT" smtClean="0"/>
              <a:t>03.07.24</a:t>
            </a:fld>
            <a:endParaRPr lang="de-AT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4" y="9519060"/>
            <a:ext cx="2985558" cy="501095"/>
          </a:xfrm>
          <a:prstGeom prst="rect">
            <a:avLst/>
          </a:prstGeom>
        </p:spPr>
        <p:txBody>
          <a:bodyPr vert="horz" lIns="92400" tIns="46200" rIns="92400" bIns="46200" rtlCol="0" anchor="b"/>
          <a:lstStyle>
            <a:lvl1pPr algn="l">
              <a:defRPr sz="1200"/>
            </a:lvl1pPr>
          </a:lstStyle>
          <a:p>
            <a:endParaRPr lang="de-AT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902599" y="9519060"/>
            <a:ext cx="2985558" cy="501095"/>
          </a:xfrm>
          <a:prstGeom prst="rect">
            <a:avLst/>
          </a:prstGeom>
        </p:spPr>
        <p:txBody>
          <a:bodyPr vert="horz" lIns="92400" tIns="46200" rIns="92400" bIns="46200" rtlCol="0" anchor="b"/>
          <a:lstStyle>
            <a:lvl1pPr algn="r">
              <a:defRPr sz="1200"/>
            </a:lvl1pPr>
          </a:lstStyle>
          <a:p>
            <a:fld id="{50328FE8-97B3-4693-8534-E48939A01F68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76192031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4" y="4"/>
            <a:ext cx="2985558" cy="501095"/>
          </a:xfrm>
          <a:prstGeom prst="rect">
            <a:avLst/>
          </a:prstGeom>
        </p:spPr>
        <p:txBody>
          <a:bodyPr vert="horz" lIns="92400" tIns="46200" rIns="92400" bIns="46200" rtlCol="0"/>
          <a:lstStyle>
            <a:lvl1pPr algn="l">
              <a:defRPr sz="1200"/>
            </a:lvl1pPr>
          </a:lstStyle>
          <a:p>
            <a:endParaRPr lang="de-AT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902599" y="4"/>
            <a:ext cx="2985558" cy="501095"/>
          </a:xfrm>
          <a:prstGeom prst="rect">
            <a:avLst/>
          </a:prstGeom>
        </p:spPr>
        <p:txBody>
          <a:bodyPr vert="horz" lIns="92400" tIns="46200" rIns="92400" bIns="46200" rtlCol="0"/>
          <a:lstStyle>
            <a:lvl1pPr algn="r">
              <a:defRPr sz="1200"/>
            </a:lvl1pPr>
          </a:lstStyle>
          <a:p>
            <a:fld id="{3251144F-59AE-4195-9E87-25947E2EB237}" type="datetimeFigureOut">
              <a:rPr lang="de-AT" smtClean="0"/>
              <a:t>03.07.24</a:t>
            </a:fld>
            <a:endParaRPr lang="de-AT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941388" y="754063"/>
            <a:ext cx="5006975" cy="37560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400" tIns="46200" rIns="92400" bIns="46200" rtlCol="0" anchor="ctr"/>
          <a:lstStyle/>
          <a:p>
            <a:endParaRPr lang="de-AT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8976" y="4760399"/>
            <a:ext cx="5511800" cy="4509850"/>
          </a:xfrm>
          <a:prstGeom prst="rect">
            <a:avLst/>
          </a:prstGeom>
        </p:spPr>
        <p:txBody>
          <a:bodyPr vert="horz" lIns="92400" tIns="46200" rIns="92400" bIns="46200" rtlCol="0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4" y="9519060"/>
            <a:ext cx="2985558" cy="501095"/>
          </a:xfrm>
          <a:prstGeom prst="rect">
            <a:avLst/>
          </a:prstGeom>
        </p:spPr>
        <p:txBody>
          <a:bodyPr vert="horz" lIns="92400" tIns="46200" rIns="92400" bIns="46200" rtlCol="0" anchor="b"/>
          <a:lstStyle>
            <a:lvl1pPr algn="l">
              <a:defRPr sz="1200"/>
            </a:lvl1pPr>
          </a:lstStyle>
          <a:p>
            <a:endParaRPr lang="de-AT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902599" y="9519060"/>
            <a:ext cx="2985558" cy="501095"/>
          </a:xfrm>
          <a:prstGeom prst="rect">
            <a:avLst/>
          </a:prstGeom>
        </p:spPr>
        <p:txBody>
          <a:bodyPr vert="horz" lIns="92400" tIns="46200" rIns="92400" bIns="46200" rtlCol="0" anchor="b"/>
          <a:lstStyle>
            <a:lvl1pPr algn="r">
              <a:defRPr sz="1200"/>
            </a:lvl1pPr>
          </a:lstStyle>
          <a:p>
            <a:fld id="{A687CCE4-7CAC-4E61-B080-A89885FC56BA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643619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ü"/>
            </a:pPr>
            <a:r>
              <a:rPr lang="de-DE" sz="1200" b="0" dirty="0" err="1">
                <a:solidFill>
                  <a:srgbClr val="A5651F"/>
                </a:solidFill>
              </a:rPr>
              <a:t>Vet</a:t>
            </a:r>
            <a:r>
              <a:rPr lang="de-DE" sz="1200" b="0" dirty="0">
                <a:solidFill>
                  <a:srgbClr val="A5651F"/>
                </a:solidFill>
              </a:rPr>
              <a:t> </a:t>
            </a:r>
            <a:r>
              <a:rPr lang="de-DE" sz="1200" b="0" dirty="0" err="1">
                <a:solidFill>
                  <a:srgbClr val="A5651F"/>
                </a:solidFill>
              </a:rPr>
              <a:t>since</a:t>
            </a:r>
            <a:r>
              <a:rPr lang="de-DE" sz="1200" b="0" dirty="0">
                <a:solidFill>
                  <a:srgbClr val="A5651F"/>
                </a:solidFill>
              </a:rPr>
              <a:t> 2018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de-DE" sz="1200" b="0" dirty="0">
                <a:solidFill>
                  <a:srgbClr val="A5651F"/>
                </a:solidFill>
              </a:rPr>
              <a:t>Farm </a:t>
            </a:r>
            <a:r>
              <a:rPr lang="de-DE" sz="1200" b="0" dirty="0" err="1">
                <a:solidFill>
                  <a:srgbClr val="A5651F"/>
                </a:solidFill>
              </a:rPr>
              <a:t>business</a:t>
            </a:r>
            <a:r>
              <a:rPr lang="de-DE" sz="1200" b="0" dirty="0">
                <a:solidFill>
                  <a:srgbClr val="A5651F"/>
                </a:solidFill>
              </a:rPr>
              <a:t> </a:t>
            </a:r>
            <a:r>
              <a:rPr lang="de-DE" sz="1200" b="0" dirty="0" err="1">
                <a:solidFill>
                  <a:srgbClr val="A5651F"/>
                </a:solidFill>
              </a:rPr>
              <a:t>Consulter</a:t>
            </a:r>
            <a:endParaRPr lang="de-DE" sz="1200" b="0" dirty="0">
              <a:solidFill>
                <a:srgbClr val="A5651F"/>
              </a:solidFill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de-DE" sz="1200" b="0" dirty="0" err="1">
                <a:solidFill>
                  <a:srgbClr val="A5651F"/>
                </a:solidFill>
              </a:rPr>
              <a:t>Active</a:t>
            </a:r>
            <a:r>
              <a:rPr lang="de-DE" sz="1200" b="0" dirty="0">
                <a:solidFill>
                  <a:srgbClr val="A5651F"/>
                </a:solidFill>
              </a:rPr>
              <a:t> Fleckvieh </a:t>
            </a:r>
            <a:r>
              <a:rPr lang="de-DE" sz="1200" b="0" dirty="0" err="1">
                <a:solidFill>
                  <a:srgbClr val="A5651F"/>
                </a:solidFill>
              </a:rPr>
              <a:t>breeder</a:t>
            </a:r>
            <a:endParaRPr lang="de-DE" sz="1200" b="0" dirty="0">
              <a:solidFill>
                <a:srgbClr val="A5651F"/>
              </a:solidFill>
            </a:endParaRPr>
          </a:p>
          <a:p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7CCE4-7CAC-4E61-B080-A89885FC56BA}" type="slidenum">
              <a:rPr lang="de-AT" smtClean="0"/>
              <a:t>2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47515185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Development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Meatproduction</a:t>
            </a:r>
            <a:endParaRPr lang="de-DE" dirty="0"/>
          </a:p>
          <a:p>
            <a:endParaRPr lang="de-DE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AT" sz="1200" b="1" dirty="0">
                <a:highlight>
                  <a:srgbClr val="FFFF00"/>
                </a:highlight>
                <a:latin typeface="+mj-lt"/>
              </a:rPr>
              <a:t>Constant </a:t>
            </a:r>
            <a:r>
              <a:rPr lang="de-AT" sz="1200" b="1" dirty="0" err="1">
                <a:highlight>
                  <a:srgbClr val="FFFF00"/>
                </a:highlight>
                <a:latin typeface="+mj-lt"/>
              </a:rPr>
              <a:t>Meatproduction</a:t>
            </a:r>
            <a:r>
              <a:rPr lang="de-AT" sz="1200" b="1" dirty="0">
                <a:highlight>
                  <a:srgbClr val="FFFF00"/>
                </a:highlight>
                <a:latin typeface="+mj-lt"/>
              </a:rPr>
              <a:t> and  </a:t>
            </a:r>
            <a:br>
              <a:rPr lang="de-AT" sz="1200" b="1" dirty="0">
                <a:highlight>
                  <a:srgbClr val="FFFF00"/>
                </a:highlight>
                <a:latin typeface="+mj-lt"/>
              </a:rPr>
            </a:br>
            <a:r>
              <a:rPr lang="de-AT" sz="1200" b="1" dirty="0">
                <a:highlight>
                  <a:srgbClr val="FFFF00"/>
                </a:highlight>
                <a:latin typeface="+mj-lt"/>
              </a:rPr>
              <a:t>30 % </a:t>
            </a:r>
            <a:r>
              <a:rPr lang="de-AT" sz="1200" b="1" dirty="0" err="1">
                <a:highlight>
                  <a:srgbClr val="FFFF00"/>
                </a:highlight>
                <a:latin typeface="+mj-lt"/>
              </a:rPr>
              <a:t>Increase</a:t>
            </a:r>
            <a:r>
              <a:rPr lang="de-AT" sz="1200" b="1" dirty="0">
                <a:highlight>
                  <a:srgbClr val="FFFF00"/>
                </a:highlight>
                <a:latin typeface="+mj-lt"/>
              </a:rPr>
              <a:t> </a:t>
            </a:r>
            <a:r>
              <a:rPr lang="de-AT" sz="1200" b="1" dirty="0" err="1">
                <a:highlight>
                  <a:srgbClr val="FFFF00"/>
                </a:highlight>
                <a:latin typeface="+mj-lt"/>
              </a:rPr>
              <a:t>of</a:t>
            </a:r>
            <a:r>
              <a:rPr lang="de-AT" sz="1200" b="1" dirty="0">
                <a:highlight>
                  <a:srgbClr val="FFFF00"/>
                </a:highlight>
                <a:latin typeface="+mj-lt"/>
              </a:rPr>
              <a:t> </a:t>
            </a:r>
            <a:r>
              <a:rPr lang="de-AT" sz="1200" b="1" dirty="0" err="1">
                <a:highlight>
                  <a:srgbClr val="FFFF00"/>
                </a:highlight>
                <a:latin typeface="+mj-lt"/>
              </a:rPr>
              <a:t>the</a:t>
            </a:r>
            <a:r>
              <a:rPr lang="de-AT" sz="1200" b="1" dirty="0">
                <a:highlight>
                  <a:srgbClr val="FFFF00"/>
                </a:highlight>
                <a:latin typeface="+mj-lt"/>
              </a:rPr>
              <a:t> </a:t>
            </a:r>
            <a:r>
              <a:rPr lang="de-AT" sz="1200" b="1" dirty="0" err="1">
                <a:highlight>
                  <a:srgbClr val="FFFF00"/>
                </a:highlight>
                <a:latin typeface="+mj-lt"/>
              </a:rPr>
              <a:t>Milkproduction</a:t>
            </a:r>
            <a:r>
              <a:rPr lang="de-AT" sz="1200" b="1" dirty="0">
                <a:highlight>
                  <a:srgbClr val="FFFF00"/>
                </a:highlight>
                <a:latin typeface="+mj-lt"/>
              </a:rPr>
              <a:t> in 20 </a:t>
            </a:r>
            <a:r>
              <a:rPr lang="de-AT" sz="1200" b="1" dirty="0" err="1">
                <a:highlight>
                  <a:srgbClr val="FFFF00"/>
                </a:highlight>
                <a:latin typeface="+mj-lt"/>
              </a:rPr>
              <a:t>Years</a:t>
            </a:r>
            <a:r>
              <a:rPr lang="de-AT" sz="1200" b="1" dirty="0">
                <a:highlight>
                  <a:srgbClr val="FFFF00"/>
                </a:highlight>
                <a:latin typeface="+mj-lt"/>
              </a:rPr>
              <a:t>! </a:t>
            </a:r>
          </a:p>
          <a:p>
            <a:r>
              <a:rPr kumimoji="0" lang="de-AT" altLang="de-DE" sz="1200" b="1" i="0" u="none" strike="noStrike" kern="1200" cap="none" spc="0" normalizeH="0" baseline="0" noProof="0" dirty="0">
                <a:ln>
                  <a:noFill/>
                </a:ln>
                <a:solidFill>
                  <a:srgbClr val="A5651F"/>
                </a:solidFill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</a:rPr>
              <a:t>OPTIMUM </a:t>
            </a:r>
            <a:r>
              <a:rPr lang="de-AT" altLang="de-DE" sz="1200" b="1" dirty="0" err="1">
                <a:solidFill>
                  <a:srgbClr val="A5651F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instead</a:t>
            </a:r>
            <a:r>
              <a:rPr lang="de-AT" altLang="de-DE" sz="1200" b="1" dirty="0">
                <a:solidFill>
                  <a:srgbClr val="A5651F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de-AT" altLang="de-DE" sz="1200" b="1" dirty="0" err="1">
                <a:solidFill>
                  <a:srgbClr val="A5651F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of</a:t>
            </a:r>
            <a:r>
              <a:rPr kumimoji="0" lang="de-AT" altLang="de-DE" sz="1200" b="1" i="0" u="none" strike="noStrike" kern="1200" cap="none" spc="0" normalizeH="0" baseline="0" noProof="0" dirty="0">
                <a:ln>
                  <a:noFill/>
                </a:ln>
                <a:solidFill>
                  <a:srgbClr val="A5651F"/>
                </a:solidFill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</a:rPr>
              <a:t> MAXIMUM</a:t>
            </a:r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7CCE4-7CAC-4E61-B080-A89885FC56BA}" type="slidenum">
              <a:rPr lang="de-AT" smtClean="0"/>
              <a:t>14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14160392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b="1" dirty="0"/>
              <a:t>FITNESS – </a:t>
            </a:r>
            <a:r>
              <a:rPr lang="de-DE" sz="1100" b="1" dirty="0"/>
              <a:t>The </a:t>
            </a:r>
            <a:r>
              <a:rPr lang="de-DE" sz="1100" b="1" dirty="0" err="1"/>
              <a:t>base</a:t>
            </a:r>
            <a:r>
              <a:rPr lang="de-DE" sz="1100" b="1" dirty="0"/>
              <a:t> </a:t>
            </a:r>
            <a:r>
              <a:rPr lang="de-DE" sz="1100" b="1" dirty="0" err="1"/>
              <a:t>of</a:t>
            </a:r>
            <a:r>
              <a:rPr lang="de-DE" sz="1100" b="1" dirty="0"/>
              <a:t> </a:t>
            </a:r>
            <a:r>
              <a:rPr lang="de-DE" sz="1100" b="1" dirty="0" err="1"/>
              <a:t>economic</a:t>
            </a:r>
            <a:r>
              <a:rPr lang="de-DE" sz="1100" b="1" dirty="0"/>
              <a:t> </a:t>
            </a:r>
            <a:r>
              <a:rPr lang="de-DE" sz="1100" b="1" dirty="0" err="1"/>
              <a:t>production</a:t>
            </a:r>
            <a:br>
              <a:rPr lang="de-DE" sz="1200" b="1" dirty="0"/>
            </a:br>
            <a:r>
              <a:rPr lang="de-DE" sz="1200" b="1" dirty="0"/>
              <a:t>Joker </a:t>
            </a:r>
            <a:r>
              <a:rPr lang="de-DE" sz="1200" b="1" dirty="0" err="1"/>
              <a:t>of</a:t>
            </a:r>
            <a:r>
              <a:rPr lang="de-DE" sz="1200" b="1" dirty="0"/>
              <a:t> </a:t>
            </a:r>
            <a:r>
              <a:rPr lang="de-DE" sz="1200" b="1" dirty="0" err="1"/>
              <a:t>the</a:t>
            </a:r>
            <a:r>
              <a:rPr lang="de-DE" sz="1200" b="1" dirty="0"/>
              <a:t> Fleckvieh- </a:t>
            </a:r>
            <a:r>
              <a:rPr lang="de-DE" sz="1200" b="1" dirty="0" err="1"/>
              <a:t>Breed</a:t>
            </a:r>
            <a:endParaRPr lang="de-DE" sz="1200" b="1" dirty="0"/>
          </a:p>
          <a:p>
            <a:endParaRPr lang="de-DE" sz="1200" b="1" dirty="0"/>
          </a:p>
          <a:p>
            <a:r>
              <a:rPr lang="de-AT" altLang="de-DE" i="1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What</a:t>
            </a:r>
            <a:r>
              <a:rPr lang="de-AT" altLang="de-DE" i="1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de-AT" altLang="de-DE" i="1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are</a:t>
            </a:r>
            <a:r>
              <a:rPr lang="de-AT" altLang="de-DE" i="1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de-AT" altLang="de-DE" i="1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animalbreeders</a:t>
            </a:r>
            <a:r>
              <a:rPr lang="de-AT" altLang="de-DE" i="1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de-AT" altLang="de-DE" i="1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looking</a:t>
            </a:r>
            <a:r>
              <a:rPr lang="de-AT" altLang="de-DE" i="1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de-AT" altLang="de-DE" i="1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for</a:t>
            </a:r>
            <a:r>
              <a:rPr lang="de-AT" altLang="de-DE" i="1" dirty="0">
                <a:latin typeface="Calibri Light" panose="020F0302020204030204" pitchFamily="34" charset="0"/>
                <a:cs typeface="Calibri Light" panose="020F0302020204030204" pitchFamily="34" charset="0"/>
              </a:rPr>
              <a:t>?</a:t>
            </a:r>
          </a:p>
          <a:p>
            <a:r>
              <a:rPr lang="de-AT" altLang="de-DE" i="1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Longivity</a:t>
            </a:r>
            <a:r>
              <a:rPr lang="de-AT" altLang="de-DE" i="1" dirty="0">
                <a:latin typeface="Calibri Light" panose="020F0302020204030204" pitchFamily="34" charset="0"/>
                <a:cs typeface="Calibri Light" panose="020F0302020204030204" pitchFamily="34" charset="0"/>
              </a:rPr>
              <a:t>, </a:t>
            </a:r>
            <a:r>
              <a:rPr lang="de-AT" altLang="de-DE" i="1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Fertility</a:t>
            </a:r>
            <a:r>
              <a:rPr lang="de-AT" altLang="de-DE" i="1" dirty="0">
                <a:latin typeface="Calibri Light" panose="020F0302020204030204" pitchFamily="34" charset="0"/>
                <a:cs typeface="Calibri Light" panose="020F0302020204030204" pitchFamily="34" charset="0"/>
              </a:rPr>
              <a:t> and </a:t>
            </a:r>
            <a:r>
              <a:rPr lang="de-AT" altLang="de-DE" i="1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functional</a:t>
            </a:r>
            <a:r>
              <a:rPr lang="de-AT" altLang="de-DE" i="1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de-AT" altLang="de-DE" i="1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cows</a:t>
            </a:r>
            <a:r>
              <a:rPr lang="de-AT" altLang="de-DE" i="1" dirty="0">
                <a:latin typeface="Calibri Light" panose="020F0302020204030204" pitchFamily="34" charset="0"/>
                <a:cs typeface="Calibri Light" panose="020F0302020204030204" pitchFamily="34" charset="0"/>
              </a:rPr>
              <a:t>!</a:t>
            </a:r>
            <a:br>
              <a:rPr lang="de-AT" altLang="de-DE" dirty="0">
                <a:latin typeface="Calibri Light" panose="020F0302020204030204" pitchFamily="34" charset="0"/>
                <a:cs typeface="Calibri Light" panose="020F0302020204030204" pitchFamily="34" charset="0"/>
              </a:rPr>
            </a:br>
            <a:endParaRPr lang="de-AT" altLang="de-DE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AT" dirty="0"/>
              <a:t>Fleckvieh </a:t>
            </a:r>
            <a:r>
              <a:rPr lang="de-AT" dirty="0" err="1"/>
              <a:t>is</a:t>
            </a:r>
            <a:r>
              <a:rPr lang="de-AT" dirty="0"/>
              <a:t> also </a:t>
            </a:r>
            <a:r>
              <a:rPr lang="de-AT" dirty="0" err="1"/>
              <a:t>characterised</a:t>
            </a:r>
            <a:r>
              <a:rPr lang="de-AT" dirty="0"/>
              <a:t> </a:t>
            </a:r>
            <a:r>
              <a:rPr lang="de-AT" dirty="0" err="1"/>
              <a:t>by</a:t>
            </a:r>
            <a:r>
              <a:rPr lang="de-AT" dirty="0"/>
              <a:t> strong </a:t>
            </a:r>
            <a:r>
              <a:rPr lang="de-AT" dirty="0" err="1"/>
              <a:t>resilience</a:t>
            </a:r>
            <a:r>
              <a:rPr lang="de-AT" dirty="0"/>
              <a:t>. </a:t>
            </a:r>
            <a:r>
              <a:rPr lang="de-AT" dirty="0" err="1"/>
              <a:t>That</a:t>
            </a:r>
            <a:r>
              <a:rPr lang="de-AT" dirty="0"/>
              <a:t> </a:t>
            </a:r>
            <a:r>
              <a:rPr lang="de-AT" dirty="0" err="1"/>
              <a:t>means</a:t>
            </a:r>
            <a:r>
              <a:rPr lang="de-AT" dirty="0"/>
              <a:t> </a:t>
            </a:r>
            <a:r>
              <a:rPr lang="de-AT" dirty="0" err="1"/>
              <a:t>the</a:t>
            </a:r>
            <a:r>
              <a:rPr lang="de-AT" dirty="0"/>
              <a:t> </a:t>
            </a:r>
            <a:r>
              <a:rPr lang="de-AT" dirty="0" err="1"/>
              <a:t>ability</a:t>
            </a:r>
            <a:r>
              <a:rPr lang="de-AT" dirty="0"/>
              <a:t> </a:t>
            </a:r>
            <a:r>
              <a:rPr lang="de-AT" dirty="0" err="1"/>
              <a:t>to</a:t>
            </a:r>
            <a:r>
              <a:rPr lang="de-AT" dirty="0"/>
              <a:t> </a:t>
            </a:r>
            <a:r>
              <a:rPr lang="de-AT" dirty="0" err="1"/>
              <a:t>adapt</a:t>
            </a:r>
            <a:r>
              <a:rPr lang="de-AT" dirty="0"/>
              <a:t> </a:t>
            </a:r>
            <a:r>
              <a:rPr lang="de-AT" dirty="0" err="1"/>
              <a:t>to</a:t>
            </a:r>
            <a:r>
              <a:rPr lang="de-AT" dirty="0"/>
              <a:t> </a:t>
            </a:r>
            <a:r>
              <a:rPr lang="de-AT" dirty="0" err="1"/>
              <a:t>changing</a:t>
            </a:r>
            <a:r>
              <a:rPr lang="de-AT" dirty="0"/>
              <a:t> environmental </a:t>
            </a:r>
            <a:r>
              <a:rPr lang="de-AT" dirty="0" err="1"/>
              <a:t>conditions</a:t>
            </a:r>
            <a:r>
              <a:rPr lang="de-AT" dirty="0"/>
              <a:t> </a:t>
            </a:r>
            <a:r>
              <a:rPr lang="de-AT" dirty="0" err="1"/>
              <a:t>related</a:t>
            </a:r>
            <a:r>
              <a:rPr lang="de-AT" dirty="0"/>
              <a:t> </a:t>
            </a:r>
            <a:r>
              <a:rPr lang="de-AT" dirty="0" err="1"/>
              <a:t>to</a:t>
            </a:r>
            <a:r>
              <a:rPr lang="de-AT" dirty="0"/>
              <a:t> </a:t>
            </a:r>
            <a:r>
              <a:rPr lang="de-AT" dirty="0" err="1"/>
              <a:t>husbandry</a:t>
            </a:r>
            <a:r>
              <a:rPr lang="de-AT" dirty="0"/>
              <a:t> </a:t>
            </a:r>
            <a:r>
              <a:rPr lang="de-AT" dirty="0" err="1"/>
              <a:t>systems</a:t>
            </a:r>
            <a:r>
              <a:rPr lang="de-AT" dirty="0"/>
              <a:t> and </a:t>
            </a:r>
            <a:r>
              <a:rPr lang="de-AT" dirty="0" err="1"/>
              <a:t>feed</a:t>
            </a:r>
            <a:r>
              <a:rPr lang="de-AT" dirty="0"/>
              <a:t> </a:t>
            </a:r>
            <a:r>
              <a:rPr lang="de-AT" dirty="0" err="1"/>
              <a:t>supply</a:t>
            </a:r>
            <a:r>
              <a:rPr lang="de-AT" dirty="0"/>
              <a:t>- </a:t>
            </a:r>
            <a:r>
              <a:rPr lang="de-AT" dirty="0" err="1"/>
              <a:t>even</a:t>
            </a:r>
            <a:r>
              <a:rPr lang="de-AT" dirty="0"/>
              <a:t> </a:t>
            </a:r>
            <a:r>
              <a:rPr lang="de-AT" dirty="0" err="1"/>
              <a:t>under</a:t>
            </a:r>
            <a:r>
              <a:rPr lang="de-AT" dirty="0"/>
              <a:t> extreme </a:t>
            </a:r>
            <a:r>
              <a:rPr lang="de-AT" dirty="0" err="1"/>
              <a:t>conditions</a:t>
            </a:r>
            <a:r>
              <a:rPr lang="de-AT" dirty="0"/>
              <a:t>.</a:t>
            </a:r>
          </a:p>
          <a:p>
            <a:endParaRPr lang="de-AT" altLang="de-DE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de-DE" sz="1200" b="1" dirty="0">
                <a:solidFill>
                  <a:srgbClr val="A5651F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Raising on </a:t>
            </a:r>
            <a:r>
              <a:rPr lang="de-DE" sz="1200" b="1" dirty="0" err="1">
                <a:solidFill>
                  <a:srgbClr val="A5651F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pasture</a:t>
            </a:r>
            <a:r>
              <a:rPr lang="de-DE" sz="1200" b="1" dirty="0">
                <a:solidFill>
                  <a:srgbClr val="A5651F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and also alpine </a:t>
            </a:r>
            <a:r>
              <a:rPr lang="de-DE" sz="1200" b="1" dirty="0" err="1">
                <a:solidFill>
                  <a:srgbClr val="A5651F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pasture</a:t>
            </a:r>
            <a:endParaRPr lang="de-AT" sz="1200" b="1" dirty="0">
              <a:solidFill>
                <a:srgbClr val="A5651F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de-AT" altLang="de-DE" sz="1200" b="1" dirty="0">
                <a:solidFill>
                  <a:srgbClr val="A5651F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The Feed </a:t>
            </a:r>
            <a:r>
              <a:rPr lang="de-AT" altLang="de-DE" sz="1200" b="1" dirty="0" err="1">
                <a:solidFill>
                  <a:srgbClr val="A5651F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is</a:t>
            </a:r>
            <a:r>
              <a:rPr lang="de-AT" altLang="de-DE" sz="1200" b="1" dirty="0">
                <a:solidFill>
                  <a:srgbClr val="A5651F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de-AT" altLang="de-DE" sz="1200" b="1" dirty="0" err="1">
                <a:solidFill>
                  <a:srgbClr val="A5651F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based</a:t>
            </a:r>
            <a:r>
              <a:rPr lang="de-AT" altLang="de-DE" sz="1200" b="1" dirty="0">
                <a:solidFill>
                  <a:srgbClr val="A5651F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on gras, </a:t>
            </a:r>
            <a:r>
              <a:rPr lang="de-AT" altLang="de-DE" sz="1200" b="1" dirty="0" err="1">
                <a:solidFill>
                  <a:srgbClr val="A5651F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cornsilage</a:t>
            </a:r>
            <a:r>
              <a:rPr lang="de-AT" altLang="de-DE" sz="1200" b="1" dirty="0">
                <a:solidFill>
                  <a:srgbClr val="A5651F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and </a:t>
            </a:r>
            <a:r>
              <a:rPr lang="de-AT" altLang="de-DE" sz="1200" b="1" dirty="0" err="1">
                <a:solidFill>
                  <a:srgbClr val="A5651F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hay</a:t>
            </a:r>
            <a:endParaRPr lang="de-AT" altLang="de-DE" sz="1200" b="1" dirty="0">
              <a:solidFill>
                <a:srgbClr val="A5651F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de-DE" sz="1200" b="1" dirty="0">
                <a:solidFill>
                  <a:srgbClr val="A5651F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Goal: Animals </a:t>
            </a:r>
            <a:r>
              <a:rPr lang="de-DE" sz="1200" b="1" dirty="0" err="1">
                <a:solidFill>
                  <a:srgbClr val="A5651F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with</a:t>
            </a:r>
            <a:r>
              <a:rPr lang="de-DE" sz="1200" b="1" dirty="0">
                <a:solidFill>
                  <a:srgbClr val="A5651F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de-DE" sz="1200" b="1" dirty="0" err="1">
                <a:solidFill>
                  <a:srgbClr val="A5651F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tolerance</a:t>
            </a:r>
            <a:r>
              <a:rPr lang="de-DE" sz="1200" b="1" dirty="0">
                <a:solidFill>
                  <a:srgbClr val="A5651F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de-DE" sz="1200" b="1" dirty="0" err="1">
                <a:solidFill>
                  <a:srgbClr val="A5651F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towards</a:t>
            </a:r>
            <a:r>
              <a:rPr lang="de-DE" sz="1200" b="1" dirty="0">
                <a:solidFill>
                  <a:srgbClr val="A5651F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de-DE" sz="1200" b="1" dirty="0" err="1">
                <a:solidFill>
                  <a:srgbClr val="A5651F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feeding</a:t>
            </a:r>
            <a:r>
              <a:rPr lang="de-DE" sz="1200" b="1" dirty="0">
                <a:solidFill>
                  <a:srgbClr val="A5651F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and </a:t>
            </a:r>
            <a:r>
              <a:rPr lang="de-DE" sz="1200" b="1" dirty="0" err="1">
                <a:solidFill>
                  <a:srgbClr val="A5651F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housing</a:t>
            </a:r>
            <a:endParaRPr lang="de-DE" sz="1200" b="1" dirty="0">
              <a:solidFill>
                <a:srgbClr val="A5651F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endParaRPr lang="de-AT" altLang="de-DE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endParaRPr lang="de-AT" altLang="de-DE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endParaRPr lang="de-AT" b="1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7CCE4-7CAC-4E61-B080-A89885FC56BA}" type="slidenum">
              <a:rPr lang="de-AT" smtClean="0"/>
              <a:t>15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42874466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AT" altLang="de-DE" sz="1200" b="1" noProof="0" dirty="0">
                <a:solidFill>
                  <a:srgbClr val="A5651F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Fleckvieh  </a:t>
            </a:r>
          </a:p>
          <a:p>
            <a:pPr marL="0" marR="0" lvl="0" indent="0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AT" altLang="de-DE" sz="1200" b="1" noProof="0" dirty="0">
                <a:solidFill>
                  <a:srgbClr val="A5651F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UDDER Health and FERTILITY</a:t>
            </a:r>
          </a:p>
          <a:p>
            <a:pPr marL="0" marR="0" lvl="0" indent="0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AT" sz="1200" b="1" noProof="0" dirty="0">
              <a:solidFill>
                <a:srgbClr val="A5651F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AT" dirty="0"/>
              <a:t>Fleckvieh </a:t>
            </a:r>
            <a:r>
              <a:rPr lang="de-AT" dirty="0" err="1"/>
              <a:t>is</a:t>
            </a:r>
            <a:r>
              <a:rPr lang="de-AT" dirty="0"/>
              <a:t> a robust </a:t>
            </a:r>
            <a:r>
              <a:rPr lang="de-AT" dirty="0" err="1"/>
              <a:t>breed</a:t>
            </a:r>
            <a:r>
              <a:rPr lang="de-AT" dirty="0"/>
              <a:t> </a:t>
            </a:r>
            <a:r>
              <a:rPr lang="de-AT" dirty="0" err="1"/>
              <a:t>with</a:t>
            </a:r>
            <a:r>
              <a:rPr lang="de-AT" dirty="0"/>
              <a:t> a high </a:t>
            </a:r>
            <a:r>
              <a:rPr lang="de-AT" dirty="0" err="1"/>
              <a:t>resistance</a:t>
            </a:r>
            <a:r>
              <a:rPr lang="de-AT" dirty="0"/>
              <a:t> </a:t>
            </a:r>
            <a:r>
              <a:rPr lang="de-AT" dirty="0" err="1"/>
              <a:t>to</a:t>
            </a:r>
            <a:r>
              <a:rPr lang="de-AT" dirty="0"/>
              <a:t> </a:t>
            </a:r>
            <a:r>
              <a:rPr lang="de-AT" dirty="0" err="1"/>
              <a:t>mastitis</a:t>
            </a:r>
            <a:r>
              <a:rPr lang="de-AT" dirty="0"/>
              <a:t>. This </a:t>
            </a:r>
            <a:r>
              <a:rPr lang="de-AT" dirty="0" err="1"/>
              <a:t>is</a:t>
            </a:r>
            <a:r>
              <a:rPr lang="de-AT" dirty="0"/>
              <a:t> not </a:t>
            </a:r>
            <a:r>
              <a:rPr lang="de-AT" dirty="0" err="1"/>
              <a:t>only</a:t>
            </a:r>
            <a:r>
              <a:rPr lang="de-AT" dirty="0"/>
              <a:t> </a:t>
            </a:r>
            <a:r>
              <a:rPr lang="de-AT" dirty="0" err="1"/>
              <a:t>great</a:t>
            </a:r>
            <a:r>
              <a:rPr lang="de-AT" dirty="0"/>
              <a:t> </a:t>
            </a:r>
            <a:r>
              <a:rPr lang="de-AT" dirty="0" err="1"/>
              <a:t>for</a:t>
            </a:r>
            <a:r>
              <a:rPr lang="de-AT" dirty="0"/>
              <a:t> </a:t>
            </a:r>
            <a:r>
              <a:rPr lang="de-AT" dirty="0" err="1"/>
              <a:t>the</a:t>
            </a:r>
            <a:r>
              <a:rPr lang="de-AT" dirty="0"/>
              <a:t> </a:t>
            </a:r>
            <a:r>
              <a:rPr lang="de-AT" dirty="0" err="1"/>
              <a:t>animal</a:t>
            </a:r>
            <a:r>
              <a:rPr lang="de-AT" dirty="0"/>
              <a:t> </a:t>
            </a:r>
            <a:r>
              <a:rPr lang="de-AT" dirty="0" err="1"/>
              <a:t>themselves</a:t>
            </a:r>
            <a:r>
              <a:rPr lang="de-AT" dirty="0"/>
              <a:t>; The milk </a:t>
            </a:r>
            <a:r>
              <a:rPr lang="de-AT" dirty="0" err="1"/>
              <a:t>has</a:t>
            </a:r>
            <a:r>
              <a:rPr lang="de-AT" dirty="0"/>
              <a:t> a </a:t>
            </a:r>
            <a:r>
              <a:rPr lang="de-AT" dirty="0" err="1"/>
              <a:t>significantly</a:t>
            </a:r>
            <a:r>
              <a:rPr lang="de-AT" dirty="0"/>
              <a:t> </a:t>
            </a:r>
            <a:r>
              <a:rPr lang="de-AT" dirty="0" err="1"/>
              <a:t>lower</a:t>
            </a:r>
            <a:r>
              <a:rPr lang="de-AT" dirty="0"/>
              <a:t> </a:t>
            </a:r>
            <a:r>
              <a:rPr lang="de-AT" dirty="0" err="1"/>
              <a:t>cell</a:t>
            </a:r>
            <a:r>
              <a:rPr lang="de-AT" dirty="0"/>
              <a:t> </a:t>
            </a:r>
            <a:r>
              <a:rPr lang="de-AT" dirty="0" err="1"/>
              <a:t>count</a:t>
            </a:r>
            <a:r>
              <a:rPr lang="de-AT" dirty="0"/>
              <a:t>, </a:t>
            </a:r>
            <a:r>
              <a:rPr lang="de-AT" dirty="0" err="1"/>
              <a:t>which</a:t>
            </a:r>
            <a:r>
              <a:rPr lang="de-AT" dirty="0"/>
              <a:t> in turn </a:t>
            </a:r>
            <a:r>
              <a:rPr lang="de-AT" dirty="0" err="1"/>
              <a:t>reduces</a:t>
            </a:r>
            <a:r>
              <a:rPr lang="de-AT" dirty="0"/>
              <a:t> </a:t>
            </a:r>
            <a:r>
              <a:rPr lang="de-AT" dirty="0" err="1"/>
              <a:t>the</a:t>
            </a:r>
            <a:r>
              <a:rPr lang="de-AT" dirty="0"/>
              <a:t> </a:t>
            </a:r>
            <a:r>
              <a:rPr lang="de-AT" dirty="0" err="1"/>
              <a:t>use</a:t>
            </a:r>
            <a:r>
              <a:rPr lang="de-AT" dirty="0"/>
              <a:t>/</a:t>
            </a:r>
            <a:r>
              <a:rPr lang="de-AT" dirty="0" err="1"/>
              <a:t>cost</a:t>
            </a:r>
            <a:r>
              <a:rPr lang="de-AT" dirty="0"/>
              <a:t> </a:t>
            </a:r>
            <a:r>
              <a:rPr lang="de-AT" dirty="0" err="1"/>
              <a:t>of</a:t>
            </a:r>
            <a:r>
              <a:rPr lang="de-AT" dirty="0"/>
              <a:t> </a:t>
            </a:r>
            <a:r>
              <a:rPr lang="de-AT" dirty="0" err="1"/>
              <a:t>antibiotics</a:t>
            </a:r>
            <a:r>
              <a:rPr lang="de-AT" dirty="0"/>
              <a:t> and </a:t>
            </a:r>
            <a:r>
              <a:rPr lang="de-AT" dirty="0" err="1"/>
              <a:t>treatment</a:t>
            </a:r>
            <a:r>
              <a:rPr lang="de-AT" dirty="0"/>
              <a:t> </a:t>
            </a:r>
            <a:r>
              <a:rPr lang="de-AT" dirty="0" err="1"/>
              <a:t>for</a:t>
            </a:r>
            <a:r>
              <a:rPr lang="de-AT" dirty="0"/>
              <a:t> </a:t>
            </a:r>
            <a:r>
              <a:rPr lang="de-AT" dirty="0" err="1"/>
              <a:t>breeders</a:t>
            </a:r>
            <a:r>
              <a:rPr lang="de-AT" dirty="0"/>
              <a:t>. </a:t>
            </a:r>
          </a:p>
          <a:p>
            <a:pPr marL="0" marR="0" lvl="0" indent="0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7CCE4-7CAC-4E61-B080-A89885FC56BA}" type="slidenum">
              <a:rPr lang="de-AT" smtClean="0"/>
              <a:t>16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78968081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AT" altLang="de-DE" dirty="0"/>
              <a:t>UDDER Health</a:t>
            </a:r>
            <a:br>
              <a:rPr lang="de-AT" altLang="de-DE" dirty="0"/>
            </a:br>
            <a:r>
              <a:rPr lang="de-AT" altLang="de-DE" dirty="0"/>
              <a:t>Fleckvieh – Holstein – Brown Swiss</a:t>
            </a:r>
          </a:p>
          <a:p>
            <a:endParaRPr lang="de-AT" sz="1200" b="1" dirty="0">
              <a:highlight>
                <a:srgbClr val="FFFF00"/>
              </a:highlight>
              <a:latin typeface="+mj-lt"/>
            </a:endParaRPr>
          </a:p>
          <a:p>
            <a:r>
              <a:rPr lang="de-AT" sz="1200" b="0" dirty="0">
                <a:highlight>
                  <a:srgbClr val="FFFF00"/>
                </a:highlight>
                <a:latin typeface="+mj-lt"/>
              </a:rPr>
              <a:t>This </a:t>
            </a:r>
            <a:r>
              <a:rPr lang="de-AT" sz="1200" b="0" dirty="0" err="1">
                <a:highlight>
                  <a:srgbClr val="FFFF00"/>
                </a:highlight>
                <a:latin typeface="+mj-lt"/>
              </a:rPr>
              <a:t>chart</a:t>
            </a:r>
            <a:r>
              <a:rPr lang="de-AT" sz="1200" b="0" dirty="0">
                <a:highlight>
                  <a:srgbClr val="FFFF00"/>
                </a:highlight>
                <a:latin typeface="+mj-lt"/>
              </a:rPr>
              <a:t> </a:t>
            </a:r>
            <a:r>
              <a:rPr lang="de-AT" sz="1200" b="0" dirty="0" err="1">
                <a:highlight>
                  <a:srgbClr val="FFFF00"/>
                </a:highlight>
                <a:latin typeface="+mj-lt"/>
              </a:rPr>
              <a:t>shows</a:t>
            </a:r>
            <a:r>
              <a:rPr lang="de-AT" sz="1200" b="0" dirty="0">
                <a:highlight>
                  <a:srgbClr val="FFFF00"/>
                </a:highlight>
                <a:latin typeface="+mj-lt"/>
              </a:rPr>
              <a:t> </a:t>
            </a:r>
            <a:r>
              <a:rPr lang="de-AT" sz="1200" b="0" dirty="0" err="1">
                <a:highlight>
                  <a:srgbClr val="FFFF00"/>
                </a:highlight>
                <a:latin typeface="+mj-lt"/>
              </a:rPr>
              <a:t>the</a:t>
            </a:r>
            <a:r>
              <a:rPr lang="de-AT" sz="1200" b="0" dirty="0">
                <a:highlight>
                  <a:srgbClr val="FFFF00"/>
                </a:highlight>
                <a:latin typeface="+mj-lt"/>
              </a:rPr>
              <a:t> </a:t>
            </a:r>
            <a:r>
              <a:rPr lang="de-AT" sz="1200" b="0" dirty="0" err="1">
                <a:highlight>
                  <a:srgbClr val="FFFF00"/>
                </a:highlight>
                <a:latin typeface="+mj-lt"/>
              </a:rPr>
              <a:t>Somatic</a:t>
            </a:r>
            <a:r>
              <a:rPr lang="de-AT" sz="1200" b="0" dirty="0">
                <a:highlight>
                  <a:srgbClr val="FFFF00"/>
                </a:highlight>
                <a:latin typeface="+mj-lt"/>
              </a:rPr>
              <a:t> </a:t>
            </a:r>
            <a:r>
              <a:rPr lang="de-AT" sz="1200" b="0" dirty="0" err="1">
                <a:highlight>
                  <a:srgbClr val="FFFF00"/>
                </a:highlight>
                <a:latin typeface="+mj-lt"/>
              </a:rPr>
              <a:t>cell</a:t>
            </a:r>
            <a:r>
              <a:rPr lang="de-AT" sz="1200" b="0" dirty="0">
                <a:highlight>
                  <a:srgbClr val="FFFF00"/>
                </a:highlight>
                <a:latin typeface="+mj-lt"/>
              </a:rPr>
              <a:t> </a:t>
            </a:r>
            <a:r>
              <a:rPr lang="de-AT" sz="1200" b="0" dirty="0" err="1">
                <a:highlight>
                  <a:srgbClr val="FFFF00"/>
                </a:highlight>
                <a:latin typeface="+mj-lt"/>
              </a:rPr>
              <a:t>counts</a:t>
            </a:r>
            <a:r>
              <a:rPr lang="de-AT" sz="1200" b="0" dirty="0">
                <a:highlight>
                  <a:srgbClr val="FFFF00"/>
                </a:highlight>
                <a:latin typeface="+mj-lt"/>
              </a:rPr>
              <a:t> </a:t>
            </a:r>
            <a:r>
              <a:rPr lang="de-AT" sz="1200" b="0" dirty="0" err="1">
                <a:highlight>
                  <a:srgbClr val="FFFF00"/>
                </a:highlight>
                <a:latin typeface="+mj-lt"/>
              </a:rPr>
              <a:t>compared</a:t>
            </a:r>
            <a:r>
              <a:rPr lang="de-AT" sz="1200" b="0" dirty="0">
                <a:highlight>
                  <a:srgbClr val="FFFF00"/>
                </a:highlight>
                <a:latin typeface="+mj-lt"/>
              </a:rPr>
              <a:t> </a:t>
            </a:r>
            <a:r>
              <a:rPr lang="de-AT" sz="1200" b="0" dirty="0" err="1">
                <a:highlight>
                  <a:srgbClr val="FFFF00"/>
                </a:highlight>
                <a:latin typeface="+mj-lt"/>
              </a:rPr>
              <a:t>from</a:t>
            </a:r>
            <a:r>
              <a:rPr lang="de-AT" sz="1200" b="0" dirty="0">
                <a:highlight>
                  <a:srgbClr val="FFFF00"/>
                </a:highlight>
                <a:latin typeface="+mj-lt"/>
              </a:rPr>
              <a:t> Fleckvieh </a:t>
            </a:r>
            <a:r>
              <a:rPr lang="de-AT" sz="1200" b="0" dirty="0" err="1">
                <a:highlight>
                  <a:srgbClr val="FFFF00"/>
                </a:highlight>
                <a:latin typeface="+mj-lt"/>
              </a:rPr>
              <a:t>to</a:t>
            </a:r>
            <a:r>
              <a:rPr lang="de-AT" sz="1200" b="0" dirty="0">
                <a:highlight>
                  <a:srgbClr val="FFFF00"/>
                </a:highlight>
                <a:latin typeface="+mj-lt"/>
              </a:rPr>
              <a:t> Brown Swiss and Holstein </a:t>
            </a:r>
            <a:r>
              <a:rPr lang="de-AT" sz="1200" b="0" dirty="0" err="1">
                <a:highlight>
                  <a:srgbClr val="FFFF00"/>
                </a:highlight>
                <a:latin typeface="+mj-lt"/>
              </a:rPr>
              <a:t>over</a:t>
            </a:r>
            <a:r>
              <a:rPr lang="de-AT" sz="1200" b="0" dirty="0">
                <a:highlight>
                  <a:srgbClr val="FFFF00"/>
                </a:highlight>
                <a:latin typeface="+mj-lt"/>
              </a:rPr>
              <a:t> </a:t>
            </a:r>
            <a:r>
              <a:rPr lang="de-AT" sz="1200" b="0" dirty="0" err="1">
                <a:highlight>
                  <a:srgbClr val="FFFF00"/>
                </a:highlight>
                <a:latin typeface="+mj-lt"/>
              </a:rPr>
              <a:t>the</a:t>
            </a:r>
            <a:r>
              <a:rPr lang="de-AT" sz="1200" b="0" dirty="0">
                <a:highlight>
                  <a:srgbClr val="FFFF00"/>
                </a:highlight>
                <a:latin typeface="+mj-lt"/>
              </a:rPr>
              <a:t> last 13 </a:t>
            </a:r>
            <a:r>
              <a:rPr lang="de-AT" sz="1200" b="0" dirty="0" err="1">
                <a:highlight>
                  <a:srgbClr val="FFFF00"/>
                </a:highlight>
                <a:latin typeface="+mj-lt"/>
              </a:rPr>
              <a:t>years</a:t>
            </a:r>
            <a:r>
              <a:rPr lang="de-AT" sz="1200" b="0" dirty="0">
                <a:highlight>
                  <a:srgbClr val="FFFF00"/>
                </a:highlight>
                <a:latin typeface="+mj-lt"/>
              </a:rPr>
              <a:t>.</a:t>
            </a:r>
          </a:p>
          <a:p>
            <a:r>
              <a:rPr lang="de-AT" sz="1200" b="1" dirty="0">
                <a:highlight>
                  <a:srgbClr val="FFFF00"/>
                </a:highlight>
                <a:latin typeface="+mj-lt"/>
              </a:rPr>
              <a:t>20 % </a:t>
            </a:r>
            <a:r>
              <a:rPr lang="de-AT" sz="1200" b="1" dirty="0" err="1">
                <a:highlight>
                  <a:srgbClr val="FFFF00"/>
                </a:highlight>
                <a:latin typeface="+mj-lt"/>
              </a:rPr>
              <a:t>lower</a:t>
            </a:r>
            <a:r>
              <a:rPr lang="de-AT" sz="1200" b="1" dirty="0">
                <a:highlight>
                  <a:srgbClr val="FFFF00"/>
                </a:highlight>
                <a:latin typeface="+mj-lt"/>
              </a:rPr>
              <a:t> </a:t>
            </a:r>
            <a:r>
              <a:rPr lang="de-AT" sz="1200" b="1" dirty="0" err="1">
                <a:highlight>
                  <a:srgbClr val="FFFF00"/>
                </a:highlight>
                <a:latin typeface="+mj-lt"/>
              </a:rPr>
              <a:t>Cell</a:t>
            </a:r>
            <a:r>
              <a:rPr lang="de-AT" sz="1200" b="1" dirty="0">
                <a:highlight>
                  <a:srgbClr val="FFFF00"/>
                </a:highlight>
                <a:latin typeface="+mj-lt"/>
              </a:rPr>
              <a:t> </a:t>
            </a:r>
            <a:r>
              <a:rPr lang="de-AT" sz="1200" b="1" dirty="0" err="1">
                <a:highlight>
                  <a:srgbClr val="FFFF00"/>
                </a:highlight>
                <a:latin typeface="+mj-lt"/>
              </a:rPr>
              <a:t>counts</a:t>
            </a:r>
            <a:r>
              <a:rPr lang="de-AT" sz="1200" b="1" dirty="0">
                <a:highlight>
                  <a:srgbClr val="FFFF00"/>
                </a:highlight>
                <a:latin typeface="+mj-lt"/>
              </a:rPr>
              <a:t> </a:t>
            </a:r>
            <a:r>
              <a:rPr lang="de-AT" sz="1200" b="1" dirty="0" err="1">
                <a:highlight>
                  <a:srgbClr val="FFFF00"/>
                </a:highlight>
                <a:latin typeface="+mj-lt"/>
              </a:rPr>
              <a:t>compared</a:t>
            </a:r>
            <a:r>
              <a:rPr lang="de-AT" sz="1200" b="1" dirty="0">
                <a:highlight>
                  <a:srgbClr val="FFFF00"/>
                </a:highlight>
                <a:latin typeface="+mj-lt"/>
              </a:rPr>
              <a:t> </a:t>
            </a:r>
            <a:r>
              <a:rPr lang="de-AT" sz="1200" b="1" dirty="0" err="1">
                <a:highlight>
                  <a:srgbClr val="FFFF00"/>
                </a:highlight>
                <a:latin typeface="+mj-lt"/>
              </a:rPr>
              <a:t>to</a:t>
            </a:r>
            <a:r>
              <a:rPr lang="de-AT" sz="1200" b="1" dirty="0">
                <a:highlight>
                  <a:srgbClr val="FFFF00"/>
                </a:highlight>
                <a:latin typeface="+mj-lt"/>
              </a:rPr>
              <a:t> Holstein</a:t>
            </a:r>
          </a:p>
          <a:p>
            <a:endParaRPr lang="de-AT" sz="1200" b="1" dirty="0">
              <a:highlight>
                <a:srgbClr val="FFFF00"/>
              </a:highlight>
              <a:latin typeface="+mj-lt"/>
            </a:endParaRPr>
          </a:p>
          <a:p>
            <a:pPr lvl="0" algn="l">
              <a:defRPr/>
            </a:pPr>
            <a:r>
              <a:rPr lang="de-AT" altLang="de-DE" sz="1200" b="1" dirty="0">
                <a:solidFill>
                  <a:srgbClr val="A5651F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Fleckvieh – </a:t>
            </a:r>
            <a:r>
              <a:rPr lang="de-AT" altLang="de-DE" sz="1200" b="1" dirty="0" err="1">
                <a:solidFill>
                  <a:srgbClr val="A5651F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Guaranteed</a:t>
            </a:r>
            <a:r>
              <a:rPr lang="de-AT" altLang="de-DE" sz="1200" b="1" dirty="0">
                <a:solidFill>
                  <a:srgbClr val="A5651F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de-AT" altLang="de-DE" sz="1200" b="1" dirty="0" err="1">
                <a:solidFill>
                  <a:srgbClr val="A5651F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best</a:t>
            </a:r>
            <a:r>
              <a:rPr lang="de-AT" altLang="de-DE" sz="1200" b="1" dirty="0">
                <a:solidFill>
                  <a:srgbClr val="A5651F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de-AT" altLang="de-DE" sz="1200" b="1" dirty="0" err="1">
                <a:solidFill>
                  <a:srgbClr val="A5651F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Udder</a:t>
            </a:r>
            <a:r>
              <a:rPr lang="de-AT" altLang="de-DE" sz="1200" b="1" dirty="0">
                <a:solidFill>
                  <a:srgbClr val="A5651F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Health</a:t>
            </a:r>
          </a:p>
          <a:p>
            <a:pPr lvl="0" algn="l">
              <a:defRPr/>
            </a:pPr>
            <a:r>
              <a:rPr lang="de-AT" altLang="de-DE" sz="1200" b="1" dirty="0">
                <a:solidFill>
                  <a:srgbClr val="A5651F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Low Mastitis </a:t>
            </a:r>
            <a:r>
              <a:rPr lang="de-AT" altLang="de-DE" sz="1200" b="1" dirty="0" err="1">
                <a:solidFill>
                  <a:srgbClr val="A5651F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risk</a:t>
            </a:r>
            <a:r>
              <a:rPr lang="de-AT" altLang="de-DE" sz="1200" b="1" dirty="0">
                <a:solidFill>
                  <a:srgbClr val="A5651F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!</a:t>
            </a:r>
          </a:p>
          <a:p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7CCE4-7CAC-4E61-B080-A89885FC56BA}" type="slidenum">
              <a:rPr lang="de-AT" smtClean="0"/>
              <a:t>17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66922284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AT" altLang="de-DE" dirty="0"/>
              <a:t>FERTILITY</a:t>
            </a:r>
            <a:br>
              <a:rPr lang="de-AT" altLang="de-DE" dirty="0"/>
            </a:br>
            <a:r>
              <a:rPr lang="de-AT" altLang="de-DE" dirty="0"/>
              <a:t>Fleckvieh – Holstein – Brown Swiss</a:t>
            </a:r>
            <a:endParaRPr lang="de-AT" dirty="0"/>
          </a:p>
          <a:p>
            <a:endParaRPr lang="en-GB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This chart shows the </a:t>
            </a:r>
            <a:r>
              <a:rPr lang="en-US" dirty="0" err="1"/>
              <a:t>Calfing</a:t>
            </a:r>
            <a:r>
              <a:rPr lang="en-US" baseline="0" dirty="0"/>
              <a:t> </a:t>
            </a:r>
            <a:r>
              <a:rPr lang="en-US" baseline="0" dirty="0" err="1"/>
              <a:t>inbetween</a:t>
            </a:r>
            <a:r>
              <a:rPr lang="en-US" baseline="0" dirty="0"/>
              <a:t> time =&gt; Time from 1 calf to the next calf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err="1"/>
              <a:t>Fleckvieh</a:t>
            </a:r>
            <a:r>
              <a:rPr lang="en-US" baseline="0" dirty="0"/>
              <a:t> are more then 30 days lower then milk breeds.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7CCE4-7CAC-4E61-B080-A89885FC56BA}" type="slidenum">
              <a:rPr lang="de-AT" smtClean="0"/>
              <a:t>18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19133417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AT" altLang="de-DE" dirty="0" err="1"/>
              <a:t>Number</a:t>
            </a:r>
            <a:r>
              <a:rPr lang="de-AT" altLang="de-DE" dirty="0"/>
              <a:t> </a:t>
            </a:r>
            <a:r>
              <a:rPr lang="de-AT" altLang="de-DE" dirty="0" err="1"/>
              <a:t>of</a:t>
            </a:r>
            <a:r>
              <a:rPr lang="de-AT" altLang="de-DE" dirty="0"/>
              <a:t> </a:t>
            </a:r>
            <a:r>
              <a:rPr lang="de-AT" altLang="de-DE" dirty="0" err="1"/>
              <a:t>Calfings</a:t>
            </a:r>
            <a:br>
              <a:rPr lang="de-AT" altLang="de-DE" dirty="0"/>
            </a:br>
            <a:r>
              <a:rPr lang="de-AT" altLang="de-DE" dirty="0"/>
              <a:t>Fleckvieh – Holstein – Brown Swiss</a:t>
            </a:r>
          </a:p>
          <a:p>
            <a:endParaRPr lang="de-AT" altLang="de-DE" sz="900" b="0" dirty="0"/>
          </a:p>
          <a:p>
            <a:r>
              <a:rPr lang="de-AT" altLang="de-DE" sz="900" b="0" dirty="0"/>
              <a:t>This </a:t>
            </a:r>
            <a:r>
              <a:rPr lang="de-AT" altLang="de-DE" sz="900" b="0" dirty="0" err="1"/>
              <a:t>chart</a:t>
            </a:r>
            <a:r>
              <a:rPr lang="de-AT" altLang="de-DE" sz="900" b="0" dirty="0"/>
              <a:t> </a:t>
            </a:r>
            <a:r>
              <a:rPr lang="de-AT" altLang="de-DE" sz="900" b="0" dirty="0" err="1"/>
              <a:t>shows</a:t>
            </a:r>
            <a:r>
              <a:rPr lang="de-AT" altLang="de-DE" sz="900" b="0" dirty="0"/>
              <a:t> </a:t>
            </a:r>
            <a:r>
              <a:rPr lang="de-AT" altLang="de-DE" sz="900" b="0" dirty="0" err="1"/>
              <a:t>the</a:t>
            </a:r>
            <a:r>
              <a:rPr lang="de-AT" altLang="de-DE" sz="900" b="0" dirty="0"/>
              <a:t> </a:t>
            </a:r>
            <a:r>
              <a:rPr lang="de-AT" altLang="de-DE" sz="900" b="0" dirty="0" err="1"/>
              <a:t>number</a:t>
            </a:r>
            <a:r>
              <a:rPr lang="de-AT" altLang="de-DE" sz="900" b="0" dirty="0"/>
              <a:t> </a:t>
            </a:r>
            <a:r>
              <a:rPr lang="de-AT" altLang="de-DE" sz="900" b="0" dirty="0" err="1"/>
              <a:t>of</a:t>
            </a:r>
            <a:r>
              <a:rPr lang="de-AT" altLang="de-DE" sz="900" b="0" dirty="0"/>
              <a:t> </a:t>
            </a:r>
            <a:r>
              <a:rPr lang="de-AT" altLang="de-DE" sz="900" b="0" dirty="0" err="1"/>
              <a:t>calvings</a:t>
            </a:r>
            <a:r>
              <a:rPr lang="de-AT" altLang="de-DE" sz="900" b="0" dirty="0"/>
              <a:t>. And </a:t>
            </a:r>
            <a:r>
              <a:rPr lang="de-AT" altLang="de-DE" sz="900" b="0" dirty="0" err="1"/>
              <a:t>simmental</a:t>
            </a:r>
            <a:r>
              <a:rPr lang="de-AT" altLang="de-DE" sz="900" b="0" dirty="0"/>
              <a:t> bring </a:t>
            </a:r>
            <a:r>
              <a:rPr lang="de-AT" altLang="de-DE" sz="900" b="0" dirty="0" err="1"/>
              <a:t>over</a:t>
            </a:r>
            <a:r>
              <a:rPr lang="de-AT" altLang="de-DE" sz="900" b="0" dirty="0"/>
              <a:t> 0,5 </a:t>
            </a:r>
            <a:r>
              <a:rPr lang="de-AT" altLang="de-DE" sz="900" b="0" dirty="0" err="1"/>
              <a:t>calf</a:t>
            </a:r>
            <a:r>
              <a:rPr lang="de-AT" altLang="de-DE" sz="900" b="0" dirty="0"/>
              <a:t> </a:t>
            </a:r>
            <a:r>
              <a:rPr lang="de-AT" altLang="de-DE" sz="900" b="0" dirty="0" err="1"/>
              <a:t>more</a:t>
            </a:r>
            <a:r>
              <a:rPr lang="de-AT" altLang="de-DE" sz="900" b="0" dirty="0"/>
              <a:t> </a:t>
            </a:r>
            <a:r>
              <a:rPr lang="de-AT" altLang="de-DE" sz="900" b="0" dirty="0" err="1"/>
              <a:t>the</a:t>
            </a:r>
            <a:r>
              <a:rPr lang="de-AT" altLang="de-DE" sz="900" b="0" dirty="0"/>
              <a:t> </a:t>
            </a:r>
            <a:r>
              <a:rPr lang="de-AT" altLang="de-DE" sz="900" b="0" dirty="0" err="1"/>
              <a:t>holstein</a:t>
            </a:r>
            <a:r>
              <a:rPr lang="de-AT" altLang="de-DE" sz="900" b="0" dirty="0"/>
              <a:t> and 0,35 </a:t>
            </a:r>
            <a:r>
              <a:rPr lang="de-AT" altLang="de-DE" sz="900" b="0" dirty="0" err="1"/>
              <a:t>calfs</a:t>
            </a:r>
            <a:r>
              <a:rPr lang="de-AT" altLang="de-DE" sz="900" b="0" dirty="0"/>
              <a:t> </a:t>
            </a:r>
            <a:r>
              <a:rPr lang="de-AT" altLang="de-DE" sz="900" b="0" dirty="0" err="1"/>
              <a:t>more</a:t>
            </a:r>
            <a:r>
              <a:rPr lang="de-AT" altLang="de-DE" sz="900" b="0" dirty="0"/>
              <a:t> </a:t>
            </a:r>
            <a:r>
              <a:rPr lang="de-AT" altLang="de-DE" sz="900" b="0" dirty="0" err="1"/>
              <a:t>then</a:t>
            </a:r>
            <a:r>
              <a:rPr lang="de-AT" altLang="de-DE" sz="900" b="0" dirty="0"/>
              <a:t> </a:t>
            </a:r>
            <a:r>
              <a:rPr lang="de-AT" altLang="de-DE" sz="900" b="0" dirty="0" err="1"/>
              <a:t>brown</a:t>
            </a:r>
            <a:r>
              <a:rPr lang="de-AT" altLang="de-DE" sz="900" b="0" dirty="0"/>
              <a:t> </a:t>
            </a:r>
            <a:r>
              <a:rPr lang="de-AT" altLang="de-DE" sz="900" b="0" dirty="0" err="1"/>
              <a:t>swiss</a:t>
            </a:r>
            <a:r>
              <a:rPr lang="de-AT" altLang="de-DE" sz="900" b="0" dirty="0"/>
              <a:t>.</a:t>
            </a:r>
          </a:p>
          <a:p>
            <a:br>
              <a:rPr lang="de-AT" altLang="de-DE" sz="900" b="0" dirty="0"/>
            </a:br>
            <a:endParaRPr lang="de-AT" altLang="de-DE" sz="900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AT" sz="1200" b="1" dirty="0">
                <a:highlight>
                  <a:srgbClr val="FFFF00"/>
                </a:highlight>
                <a:latin typeface="+mj-lt"/>
              </a:rPr>
              <a:t>So </a:t>
            </a:r>
            <a:r>
              <a:rPr lang="de-AT" sz="1200" b="1" dirty="0" err="1">
                <a:highlight>
                  <a:srgbClr val="FFFF00"/>
                </a:highlight>
                <a:latin typeface="+mj-lt"/>
              </a:rPr>
              <a:t>there</a:t>
            </a:r>
            <a:r>
              <a:rPr lang="de-AT" sz="1200" b="1" dirty="0">
                <a:highlight>
                  <a:srgbClr val="FFFF00"/>
                </a:highlight>
                <a:latin typeface="+mj-lt"/>
              </a:rPr>
              <a:t> </a:t>
            </a:r>
            <a:r>
              <a:rPr lang="de-AT" sz="1200" b="1" dirty="0" err="1">
                <a:highlight>
                  <a:srgbClr val="FFFF00"/>
                </a:highlight>
                <a:latin typeface="+mj-lt"/>
              </a:rPr>
              <a:t>is</a:t>
            </a:r>
            <a:r>
              <a:rPr lang="de-AT" sz="1200" b="1" dirty="0">
                <a:highlight>
                  <a:srgbClr val="FFFF00"/>
                </a:highlight>
                <a:latin typeface="+mj-lt"/>
              </a:rPr>
              <a:t> also a Genetic Advantage in </a:t>
            </a:r>
            <a:r>
              <a:rPr lang="de-AT" sz="1200" b="1" dirty="0" err="1">
                <a:highlight>
                  <a:srgbClr val="FFFF00"/>
                </a:highlight>
                <a:latin typeface="+mj-lt"/>
              </a:rPr>
              <a:t>fertility</a:t>
            </a:r>
            <a:r>
              <a:rPr lang="de-AT" sz="1200" b="1" dirty="0">
                <a:highlight>
                  <a:srgbClr val="FFFF00"/>
                </a:highlight>
                <a:latin typeface="+mj-lt"/>
              </a:rPr>
              <a:t>!</a:t>
            </a:r>
          </a:p>
          <a:p>
            <a:endParaRPr lang="en-GB" dirty="0"/>
          </a:p>
          <a:p>
            <a:r>
              <a:rPr lang="en-GB" dirty="0"/>
              <a:t>And it is easy more </a:t>
            </a:r>
            <a:r>
              <a:rPr lang="en-GB" dirty="0" err="1"/>
              <a:t>calfs</a:t>
            </a:r>
            <a:r>
              <a:rPr lang="en-GB" dirty="0"/>
              <a:t> bring also more money!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7CCE4-7CAC-4E61-B080-A89885FC56BA}" type="slidenum">
              <a:rPr lang="de-AT" smtClean="0"/>
              <a:t>19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44788674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Der „Fleckvieh-Way“</a:t>
            </a:r>
            <a:br>
              <a:rPr lang="de-DE" dirty="0"/>
            </a:br>
            <a:r>
              <a:rPr lang="de-DE" dirty="0"/>
              <a:t>The </a:t>
            </a:r>
            <a:r>
              <a:rPr lang="de-DE" dirty="0" err="1"/>
              <a:t>Breed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future</a:t>
            </a:r>
            <a:r>
              <a:rPr lang="de-DE" dirty="0"/>
              <a:t> in </a:t>
            </a:r>
            <a:r>
              <a:rPr lang="de-DE" dirty="0" err="1"/>
              <a:t>Economic</a:t>
            </a:r>
            <a:r>
              <a:rPr lang="de-DE" dirty="0"/>
              <a:t> and </a:t>
            </a:r>
            <a:r>
              <a:rPr lang="de-DE" dirty="0" err="1"/>
              <a:t>Ecologic</a:t>
            </a:r>
            <a:r>
              <a:rPr lang="de-DE" dirty="0"/>
              <a:t>!</a:t>
            </a:r>
            <a:br>
              <a:rPr lang="de-DE" dirty="0"/>
            </a:br>
            <a:endParaRPr lang="de-DE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AT" altLang="de-DE" sz="1200" b="1" u="sng" dirty="0">
                <a:solidFill>
                  <a:srgbClr val="A5651F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Every</a:t>
            </a:r>
            <a:r>
              <a:rPr lang="de-AT" altLang="de-DE" sz="1200" b="1" dirty="0">
                <a:solidFill>
                  <a:srgbClr val="A5651F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de-AT" altLang="de-DE" sz="1200" b="1" dirty="0" err="1">
                <a:solidFill>
                  <a:srgbClr val="A5651F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calf</a:t>
            </a:r>
            <a:r>
              <a:rPr lang="de-AT" altLang="de-DE" sz="1200" b="1" dirty="0">
                <a:solidFill>
                  <a:srgbClr val="A5651F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de-AT" altLang="de-DE" sz="1200" b="1" dirty="0" err="1">
                <a:solidFill>
                  <a:srgbClr val="A5651F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is</a:t>
            </a:r>
            <a:r>
              <a:rPr lang="de-AT" altLang="de-DE" sz="1200" b="1" dirty="0">
                <a:solidFill>
                  <a:srgbClr val="A5651F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de-AT" altLang="de-DE" sz="1200" b="1" dirty="0" err="1">
                <a:solidFill>
                  <a:srgbClr val="A5651F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valuable</a:t>
            </a:r>
            <a:r>
              <a:rPr lang="de-AT" altLang="de-DE" sz="1200" b="1" dirty="0">
                <a:solidFill>
                  <a:srgbClr val="A5651F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!</a:t>
            </a:r>
          </a:p>
          <a:p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7CCE4-7CAC-4E61-B080-A89885FC56BA}" type="slidenum">
              <a:rPr lang="de-AT" smtClean="0"/>
              <a:t>21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85076484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This chart compares the economic situation including </a:t>
            </a:r>
            <a:r>
              <a:rPr lang="en-GB" dirty="0" err="1"/>
              <a:t>Milkproduction</a:t>
            </a:r>
            <a:r>
              <a:rPr lang="en-GB" dirty="0"/>
              <a:t>, </a:t>
            </a:r>
            <a:r>
              <a:rPr lang="en-GB" dirty="0" err="1"/>
              <a:t>foodcosts</a:t>
            </a:r>
            <a:r>
              <a:rPr lang="en-GB" dirty="0"/>
              <a:t>, fertility, </a:t>
            </a:r>
            <a:r>
              <a:rPr lang="en-GB" dirty="0" err="1"/>
              <a:t>udderhealth</a:t>
            </a:r>
            <a:r>
              <a:rPr lang="en-GB" dirty="0"/>
              <a:t> and </a:t>
            </a:r>
            <a:r>
              <a:rPr lang="en-GB" dirty="0" err="1"/>
              <a:t>cowlosses</a:t>
            </a:r>
            <a:r>
              <a:rPr lang="en-GB" dirty="0"/>
              <a:t> in </a:t>
            </a:r>
            <a:r>
              <a:rPr lang="en-GB" dirty="0" err="1"/>
              <a:t>german</a:t>
            </a:r>
            <a:r>
              <a:rPr lang="en-GB" dirty="0"/>
              <a:t> </a:t>
            </a:r>
            <a:r>
              <a:rPr lang="en-GB" dirty="0" err="1"/>
              <a:t>simmental</a:t>
            </a:r>
            <a:r>
              <a:rPr lang="en-GB" dirty="0"/>
              <a:t> and </a:t>
            </a:r>
            <a:r>
              <a:rPr lang="en-GB" dirty="0" err="1"/>
              <a:t>holsteinfarms</a:t>
            </a:r>
            <a:r>
              <a:rPr lang="en-GB" dirty="0"/>
              <a:t> over 15 years!</a:t>
            </a:r>
            <a:br>
              <a:rPr lang="en-GB" dirty="0"/>
            </a:br>
            <a:br>
              <a:rPr lang="en-GB" dirty="0"/>
            </a:br>
            <a:r>
              <a:rPr lang="en-GB" dirty="0"/>
              <a:t>The result is that the profit from </a:t>
            </a:r>
            <a:r>
              <a:rPr lang="en-GB" dirty="0" err="1"/>
              <a:t>Fleckviehcows</a:t>
            </a:r>
            <a:r>
              <a:rPr lang="en-GB" dirty="0"/>
              <a:t> is over 1136 € and from Holstein just 932€</a:t>
            </a:r>
          </a:p>
          <a:p>
            <a:endParaRPr lang="en-GB" dirty="0"/>
          </a:p>
          <a:p>
            <a:r>
              <a:rPr lang="en-GB" dirty="0"/>
              <a:t>So you earn over 200€/cow and lactation more compared to Holstein.</a:t>
            </a:r>
            <a:br>
              <a:rPr lang="en-GB" dirty="0"/>
            </a:br>
            <a:r>
              <a:rPr lang="en-GB" dirty="0"/>
              <a:t>Farms which are milking 100 cows can earn 20.000€ more per year with </a:t>
            </a:r>
            <a:r>
              <a:rPr lang="en-GB" dirty="0" err="1"/>
              <a:t>fleckvieh</a:t>
            </a:r>
            <a:r>
              <a:rPr lang="en-GB" dirty="0"/>
              <a:t> the </a:t>
            </a:r>
            <a:r>
              <a:rPr lang="en-GB" dirty="0" err="1"/>
              <a:t>miling</a:t>
            </a:r>
            <a:r>
              <a:rPr lang="en-GB" dirty="0"/>
              <a:t> Holstein, even the Holstein produce over 1300 kg more milk.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7CCE4-7CAC-4E61-B080-A89885FC56BA}" type="slidenum">
              <a:rPr lang="de-AT" smtClean="0"/>
              <a:t>25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38394517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ü"/>
            </a:pPr>
            <a:r>
              <a:rPr lang="de-DE" sz="1400" b="1" u="sng" dirty="0"/>
              <a:t>1150 </a:t>
            </a:r>
            <a:r>
              <a:rPr lang="de-DE" sz="1400" b="1" u="sng" dirty="0" err="1"/>
              <a:t>Fleckviehcows</a:t>
            </a:r>
            <a:r>
              <a:rPr lang="de-DE" sz="1400" b="1" u="sng" dirty="0"/>
              <a:t> </a:t>
            </a:r>
            <a:r>
              <a:rPr lang="de-DE" sz="1400" b="1" dirty="0" err="1"/>
              <a:t>produced</a:t>
            </a:r>
            <a:r>
              <a:rPr lang="de-DE" sz="1400" b="1" dirty="0"/>
              <a:t> a </a:t>
            </a:r>
            <a:r>
              <a:rPr lang="de-DE" sz="1400" b="1" dirty="0" err="1"/>
              <a:t>lifetimeproduction</a:t>
            </a:r>
            <a:r>
              <a:rPr lang="de-DE" sz="1400" b="1" dirty="0"/>
              <a:t> </a:t>
            </a:r>
            <a:r>
              <a:rPr lang="de-DE" sz="1400" b="1" dirty="0" err="1"/>
              <a:t>over</a:t>
            </a:r>
            <a:r>
              <a:rPr lang="de-DE" sz="1400" b="1" dirty="0"/>
              <a:t> </a:t>
            </a:r>
            <a:r>
              <a:rPr lang="de-DE" sz="1400" b="1" u="sng" dirty="0"/>
              <a:t>100.000 kg Milch in 2023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de-DE" sz="1400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de-DE" sz="1400" u="sng" dirty="0"/>
              <a:t>Einnahmen aus dem Verkauf von Milch und Schlachterlös: 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de-DE" sz="1400" dirty="0"/>
              <a:t>100.000 kg Milch abzüglich Kälbermilch x 0,50 Euro je kg Milch = </a:t>
            </a:r>
            <a:r>
              <a:rPr lang="de-DE" sz="1400" b="1" u="sng" dirty="0"/>
              <a:t>rund 45.000 Euro Milcherlös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de-DE" sz="1400" dirty="0"/>
              <a:t>Wert der Schlachtkuh = </a:t>
            </a:r>
            <a:r>
              <a:rPr lang="de-DE" sz="1400" dirty="0" err="1"/>
              <a:t>Ø</a:t>
            </a:r>
            <a:r>
              <a:rPr lang="de-DE" sz="1400" dirty="0"/>
              <a:t> 350 kg Fleisch x </a:t>
            </a:r>
            <a:r>
              <a:rPr lang="de-DE" sz="1400" dirty="0" err="1"/>
              <a:t>Ø</a:t>
            </a:r>
            <a:r>
              <a:rPr lang="de-DE" sz="1400" dirty="0"/>
              <a:t> 4,00 Euro je kg = </a:t>
            </a:r>
            <a:r>
              <a:rPr lang="de-DE" sz="1400" b="1" u="sng" dirty="0"/>
              <a:t>rund 1.400 Euro Schlachterlös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de-DE" sz="1400" u="sng" dirty="0"/>
          </a:p>
          <a:p>
            <a:pPr marL="0" indent="0">
              <a:buNone/>
            </a:pPr>
            <a:r>
              <a:rPr lang="de-DE" sz="1400" u="sng" dirty="0"/>
              <a:t>Zusätzliche Einnahmen aus dem Verkauf von Rindfleisch: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de-DE" sz="1400" dirty="0"/>
              <a:t>Annahme: 10 Kälber pro Kuh </a:t>
            </a:r>
          </a:p>
          <a:p>
            <a:pPr>
              <a:buFont typeface="Wingdings" panose="05000000000000000000" pitchFamily="2" charset="2"/>
              <a:buChar char="ü"/>
            </a:pPr>
            <a:endParaRPr lang="de-DE" sz="1400" dirty="0"/>
          </a:p>
          <a:p>
            <a:pPr>
              <a:buFont typeface="Wingdings" panose="05000000000000000000" pitchFamily="2" charset="2"/>
              <a:buChar char="ü"/>
            </a:pPr>
            <a:r>
              <a:rPr lang="de-DE" sz="1400" u="sng" dirty="0"/>
              <a:t>5 x Weiblich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de-DE" sz="1400" dirty="0"/>
              <a:t>Wert der Schlachtkuh = </a:t>
            </a:r>
            <a:r>
              <a:rPr lang="de-DE" sz="1400" dirty="0" err="1"/>
              <a:t>Ø</a:t>
            </a:r>
            <a:r>
              <a:rPr lang="de-DE" sz="1400" dirty="0"/>
              <a:t> 350 kg Fleisch x </a:t>
            </a:r>
            <a:r>
              <a:rPr lang="de-DE" sz="1400" dirty="0" err="1"/>
              <a:t>Ø</a:t>
            </a:r>
            <a:r>
              <a:rPr lang="de-DE" sz="1400" dirty="0"/>
              <a:t> 4,00 Euro je kg = </a:t>
            </a:r>
            <a:r>
              <a:rPr lang="de-DE" sz="1400" dirty="0" err="1"/>
              <a:t>Ø</a:t>
            </a:r>
            <a:r>
              <a:rPr lang="de-DE" sz="1400" dirty="0"/>
              <a:t> 1.400 Euro pro Schlachtkuh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de-DE" sz="1400" dirty="0"/>
              <a:t>5 x Wert der Schlachtkuh = </a:t>
            </a:r>
            <a:r>
              <a:rPr lang="de-DE" sz="1400" dirty="0" err="1"/>
              <a:t>Ø</a:t>
            </a:r>
            <a:r>
              <a:rPr lang="de-DE" sz="1400" dirty="0"/>
              <a:t> 1.400 Euro x 5 = </a:t>
            </a:r>
            <a:r>
              <a:rPr lang="de-DE" sz="1400" b="1" u="sng" dirty="0"/>
              <a:t>rund 7.000 Euro</a:t>
            </a:r>
            <a:endParaRPr lang="de-DE" sz="1400" dirty="0"/>
          </a:p>
          <a:p>
            <a:pPr lvl="1">
              <a:buFont typeface="Wingdings" panose="05000000000000000000" pitchFamily="2" charset="2"/>
              <a:buChar char="ü"/>
            </a:pPr>
            <a:r>
              <a:rPr lang="de-DE" sz="1400" dirty="0"/>
              <a:t>Zusätzliche Produktion von </a:t>
            </a:r>
            <a:r>
              <a:rPr lang="de-DE" sz="1400" b="1" u="sng" dirty="0"/>
              <a:t>rund 1700 kg Rindfleisch </a:t>
            </a:r>
            <a:r>
              <a:rPr lang="de-DE" sz="1400" dirty="0"/>
              <a:t>über die weiblichen Nachkommen 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de-DE" sz="1400" dirty="0"/>
              <a:t>(Aktueller Preis für weibliche Zuchtrinder rund </a:t>
            </a:r>
            <a:r>
              <a:rPr lang="de-DE" sz="1400" dirty="0" err="1"/>
              <a:t>Ø</a:t>
            </a:r>
            <a:r>
              <a:rPr lang="de-DE" sz="1400" dirty="0"/>
              <a:t> 2.800 Euro)</a:t>
            </a:r>
          </a:p>
          <a:p>
            <a:pPr marL="0" indent="0">
              <a:buNone/>
            </a:pPr>
            <a:endParaRPr lang="de-DE" sz="1400" dirty="0"/>
          </a:p>
          <a:p>
            <a:pPr>
              <a:buFont typeface="Wingdings" panose="05000000000000000000" pitchFamily="2" charset="2"/>
              <a:buChar char="ü"/>
            </a:pPr>
            <a:r>
              <a:rPr lang="de-DE" sz="1400" u="sng" dirty="0"/>
              <a:t>5 x Männlich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de-DE" sz="1400" dirty="0"/>
              <a:t>Wert des Schlachtstieres: </a:t>
            </a:r>
            <a:r>
              <a:rPr lang="de-DE" sz="1400" dirty="0" err="1"/>
              <a:t>Ø</a:t>
            </a:r>
            <a:r>
              <a:rPr lang="de-DE" sz="1400" dirty="0"/>
              <a:t> 400 kg x 5,50 Euro je kg =  </a:t>
            </a:r>
            <a:r>
              <a:rPr lang="de-DE" sz="1400" dirty="0" err="1"/>
              <a:t>Ø</a:t>
            </a:r>
            <a:r>
              <a:rPr lang="de-DE" sz="1400" dirty="0"/>
              <a:t> 2.200 Euro pro Schlachtstier 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de-DE" sz="1400" dirty="0"/>
              <a:t>5 x Wert der Schlachtstieres = </a:t>
            </a:r>
            <a:r>
              <a:rPr lang="de-DE" sz="1400" dirty="0" err="1"/>
              <a:t>Ø</a:t>
            </a:r>
            <a:r>
              <a:rPr lang="de-DE" sz="1400" dirty="0"/>
              <a:t> 2.200 Euro x 5 = </a:t>
            </a:r>
            <a:r>
              <a:rPr lang="de-DE" sz="1400" b="1" u="sng" dirty="0"/>
              <a:t>rund 11.000 Euro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de-DE" sz="1400" dirty="0"/>
              <a:t>Zusätzliche Produktion von </a:t>
            </a:r>
            <a:r>
              <a:rPr lang="de-DE" sz="1400" b="1" u="sng" dirty="0"/>
              <a:t>rund 2000 kg Rindfleisch </a:t>
            </a:r>
            <a:r>
              <a:rPr lang="de-DE" sz="1400" dirty="0"/>
              <a:t>über die männlichen Nachkommen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AT" altLang="de-DE" sz="1200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AT" altLang="de-DE" sz="1200" b="1" dirty="0"/>
              <a:t>Das kann nur Fleckvieh…</a:t>
            </a:r>
            <a:br>
              <a:rPr lang="de-AT" altLang="de-DE" sz="1200" b="1" dirty="0"/>
            </a:br>
            <a:r>
              <a:rPr lang="de-AT" altLang="de-DE" sz="1200" b="1" dirty="0"/>
              <a:t>100.000 kg Milch + 4.000 kg Rindfleisch !</a:t>
            </a:r>
            <a:endParaRPr lang="de-DE" sz="1000" b="1" u="sng" dirty="0"/>
          </a:p>
          <a:p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7CCE4-7CAC-4E61-B080-A89885FC56BA}" type="slidenum">
              <a:rPr lang="de-AT" smtClean="0"/>
              <a:t>26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417021649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dirty="0">
                <a:latin typeface="Calibri Light" panose="020F0302020204030204" pitchFamily="34" charset="0"/>
                <a:cs typeface="Calibri Light" panose="020F0302020204030204" pitchFamily="34" charset="0"/>
              </a:rPr>
              <a:t>Dual Purpose </a:t>
            </a:r>
            <a:r>
              <a:rPr lang="de-DE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breed</a:t>
            </a:r>
            <a:r>
              <a:rPr lang="de-DE" dirty="0">
                <a:latin typeface="Calibri Light" panose="020F0302020204030204" pitchFamily="34" charset="0"/>
                <a:cs typeface="Calibri Light" panose="020F0302020204030204" pitchFamily="34" charset="0"/>
              </a:rPr>
              <a:t> vs. </a:t>
            </a:r>
            <a:r>
              <a:rPr lang="de-DE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Milkbreed</a:t>
            </a:r>
            <a:br>
              <a:rPr lang="de-DE" dirty="0"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de-DE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Results</a:t>
            </a:r>
            <a:r>
              <a:rPr lang="de-DE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de-DE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from</a:t>
            </a:r>
            <a:r>
              <a:rPr lang="de-DE" dirty="0">
                <a:latin typeface="Calibri Light" panose="020F0302020204030204" pitchFamily="34" charset="0"/>
                <a:cs typeface="Calibri Light" panose="020F0302020204030204" pitchFamily="34" charset="0"/>
              </a:rPr>
              <a:t> Germany, 2022</a:t>
            </a:r>
            <a:endParaRPr lang="de-AT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endParaRPr lang="en-GB" dirty="0"/>
          </a:p>
          <a:p>
            <a:r>
              <a:rPr lang="en-GB" dirty="0"/>
              <a:t>This chart shows the Total </a:t>
            </a:r>
            <a:r>
              <a:rPr lang="en-GB" dirty="0" err="1"/>
              <a:t>Treibhausgasemission</a:t>
            </a:r>
            <a:r>
              <a:rPr lang="en-GB" dirty="0"/>
              <a:t> from the Dual purpose breed </a:t>
            </a:r>
            <a:r>
              <a:rPr lang="en-GB" dirty="0" err="1"/>
              <a:t>Fleckvieh</a:t>
            </a:r>
            <a:r>
              <a:rPr lang="en-GB" dirty="0"/>
              <a:t> to Holstein, when the produce the same amount of Milk and meat.</a:t>
            </a:r>
          </a:p>
          <a:p>
            <a:endParaRPr lang="en-GB" dirty="0"/>
          </a:p>
          <a:p>
            <a:r>
              <a:rPr lang="en-GB" dirty="0"/>
              <a:t>So when the would produce the same amount of milk and meat </a:t>
            </a:r>
            <a:r>
              <a:rPr lang="en-GB" dirty="0" err="1"/>
              <a:t>Fleckvieh</a:t>
            </a:r>
            <a:r>
              <a:rPr lang="en-GB" dirty="0"/>
              <a:t> produces 8% less emissions!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7CCE4-7CAC-4E61-B080-A89885FC56BA}" type="slidenum">
              <a:rPr lang="de-AT" smtClean="0"/>
              <a:t>28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6144734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dirty="0"/>
              <a:t>Fleckvieh </a:t>
            </a:r>
            <a:r>
              <a:rPr lang="de-DE" dirty="0" err="1"/>
              <a:t>from</a:t>
            </a:r>
            <a:r>
              <a:rPr lang="de-DE" dirty="0"/>
              <a:t> </a:t>
            </a:r>
            <a:r>
              <a:rPr lang="de-DE" u="sng" dirty="0"/>
              <a:t>TODAY and TOMORROW!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200" b="1" dirty="0">
                <a:solidFill>
                  <a:srgbClr val="A5651F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The </a:t>
            </a:r>
            <a:r>
              <a:rPr lang="de-DE" sz="1200" b="1" dirty="0" err="1">
                <a:solidFill>
                  <a:srgbClr val="A5651F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best</a:t>
            </a:r>
            <a:r>
              <a:rPr lang="de-DE" sz="1200" b="1" dirty="0">
                <a:solidFill>
                  <a:srgbClr val="A5651F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dual </a:t>
            </a:r>
            <a:r>
              <a:rPr lang="de-DE" sz="1200" b="1" dirty="0" err="1">
                <a:solidFill>
                  <a:srgbClr val="A5651F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purpose</a:t>
            </a:r>
            <a:r>
              <a:rPr lang="de-DE" sz="1200" b="1" dirty="0">
                <a:solidFill>
                  <a:srgbClr val="A5651F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de-DE" sz="1200" b="1" dirty="0" err="1">
                <a:solidFill>
                  <a:srgbClr val="A5651F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breed</a:t>
            </a:r>
            <a:r>
              <a:rPr lang="de-DE" sz="1200" b="1" dirty="0">
                <a:solidFill>
                  <a:srgbClr val="A5651F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in </a:t>
            </a:r>
            <a:r>
              <a:rPr lang="de-DE" sz="1200" b="1" dirty="0" err="1">
                <a:solidFill>
                  <a:srgbClr val="A5651F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the</a:t>
            </a:r>
            <a:r>
              <a:rPr lang="de-DE" sz="1200" b="1" dirty="0">
                <a:solidFill>
                  <a:srgbClr val="A5651F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de-DE" sz="1200" b="1" dirty="0" err="1">
                <a:solidFill>
                  <a:srgbClr val="A5651F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world</a:t>
            </a:r>
            <a:r>
              <a:rPr lang="de-DE" sz="1200" b="1" dirty="0">
                <a:solidFill>
                  <a:srgbClr val="A5651F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!</a:t>
            </a:r>
            <a:endParaRPr lang="de-AT" sz="1200" b="1" dirty="0">
              <a:solidFill>
                <a:srgbClr val="A5651F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AT" dirty="0"/>
              <a:t>In Austria, </a:t>
            </a:r>
            <a:r>
              <a:rPr lang="de-AT" dirty="0" err="1"/>
              <a:t>the</a:t>
            </a:r>
            <a:r>
              <a:rPr lang="de-AT" dirty="0"/>
              <a:t> </a:t>
            </a:r>
            <a:r>
              <a:rPr lang="de-AT" dirty="0" err="1"/>
              <a:t>consitent</a:t>
            </a:r>
            <a:r>
              <a:rPr lang="de-AT" dirty="0"/>
              <a:t> </a:t>
            </a:r>
            <a:r>
              <a:rPr lang="de-AT" dirty="0" err="1"/>
              <a:t>breeding</a:t>
            </a:r>
            <a:r>
              <a:rPr lang="de-AT" dirty="0"/>
              <a:t> </a:t>
            </a:r>
            <a:r>
              <a:rPr lang="de-AT" dirty="0" err="1"/>
              <a:t>of</a:t>
            </a:r>
            <a:r>
              <a:rPr lang="de-AT" dirty="0"/>
              <a:t> </a:t>
            </a:r>
            <a:r>
              <a:rPr lang="de-AT" dirty="0" err="1"/>
              <a:t>Fleckvie</a:t>
            </a:r>
            <a:r>
              <a:rPr lang="de-AT" dirty="0"/>
              <a:t> </a:t>
            </a:r>
            <a:r>
              <a:rPr lang="de-AT" dirty="0" err="1"/>
              <a:t>started</a:t>
            </a:r>
            <a:r>
              <a:rPr lang="de-AT" dirty="0"/>
              <a:t> </a:t>
            </a:r>
            <a:r>
              <a:rPr lang="de-AT" dirty="0" err="1"/>
              <a:t>more</a:t>
            </a:r>
            <a:r>
              <a:rPr lang="de-AT" dirty="0"/>
              <a:t> </a:t>
            </a:r>
            <a:r>
              <a:rPr lang="de-AT" dirty="0" err="1"/>
              <a:t>than</a:t>
            </a:r>
            <a:r>
              <a:rPr lang="de-AT" dirty="0"/>
              <a:t> 40 </a:t>
            </a:r>
            <a:r>
              <a:rPr lang="de-AT" dirty="0" err="1"/>
              <a:t>years</a:t>
            </a:r>
            <a:r>
              <a:rPr lang="de-AT" dirty="0"/>
              <a:t> </a:t>
            </a:r>
            <a:r>
              <a:rPr lang="de-AT" dirty="0" err="1"/>
              <a:t>ago</a:t>
            </a:r>
            <a:r>
              <a:rPr lang="de-AT" dirty="0"/>
              <a:t>, </a:t>
            </a:r>
            <a:r>
              <a:rPr lang="de-AT" dirty="0" err="1"/>
              <a:t>as</a:t>
            </a:r>
            <a:r>
              <a:rPr lang="de-AT" dirty="0"/>
              <a:t> a </a:t>
            </a:r>
            <a:r>
              <a:rPr lang="de-AT" dirty="0" err="1"/>
              <a:t>countertrend</a:t>
            </a:r>
            <a:r>
              <a:rPr lang="de-AT" dirty="0"/>
              <a:t> </a:t>
            </a:r>
            <a:r>
              <a:rPr lang="de-AT" dirty="0" err="1"/>
              <a:t>to</a:t>
            </a:r>
            <a:r>
              <a:rPr lang="de-AT" dirty="0"/>
              <a:t> single-</a:t>
            </a:r>
            <a:r>
              <a:rPr lang="de-AT" dirty="0" err="1"/>
              <a:t>purpose</a:t>
            </a:r>
            <a:r>
              <a:rPr lang="de-AT" dirty="0"/>
              <a:t> </a:t>
            </a:r>
            <a:r>
              <a:rPr lang="de-AT" dirty="0" err="1"/>
              <a:t>cattle</a:t>
            </a:r>
            <a:r>
              <a:rPr lang="de-AT" dirty="0"/>
              <a:t>. The </a:t>
            </a:r>
            <a:r>
              <a:rPr lang="de-AT" dirty="0" err="1"/>
              <a:t>result</a:t>
            </a:r>
            <a:r>
              <a:rPr lang="de-AT" dirty="0"/>
              <a:t> </a:t>
            </a:r>
            <a:r>
              <a:rPr lang="de-AT" dirty="0" err="1"/>
              <a:t>is</a:t>
            </a:r>
            <a:r>
              <a:rPr lang="de-AT" dirty="0"/>
              <a:t> an </a:t>
            </a:r>
            <a:r>
              <a:rPr lang="de-AT" dirty="0" err="1"/>
              <a:t>excellent</a:t>
            </a:r>
            <a:r>
              <a:rPr lang="de-AT" dirty="0"/>
              <a:t> </a:t>
            </a:r>
            <a:r>
              <a:rPr lang="de-AT" dirty="0" err="1"/>
              <a:t>dairy</a:t>
            </a:r>
            <a:r>
              <a:rPr lang="de-AT" dirty="0"/>
              <a:t> </a:t>
            </a:r>
            <a:r>
              <a:rPr lang="de-AT" dirty="0" err="1"/>
              <a:t>breed</a:t>
            </a:r>
            <a:r>
              <a:rPr lang="de-AT" dirty="0"/>
              <a:t> </a:t>
            </a:r>
            <a:r>
              <a:rPr lang="de-AT" dirty="0" err="1"/>
              <a:t>that</a:t>
            </a:r>
            <a:r>
              <a:rPr lang="de-AT" dirty="0"/>
              <a:t> also </a:t>
            </a:r>
            <a:r>
              <a:rPr lang="de-AT" dirty="0" err="1"/>
              <a:t>produces</a:t>
            </a:r>
            <a:r>
              <a:rPr lang="de-AT" dirty="0"/>
              <a:t> </a:t>
            </a:r>
            <a:r>
              <a:rPr lang="de-AT" dirty="0" err="1"/>
              <a:t>outstanding</a:t>
            </a:r>
            <a:r>
              <a:rPr lang="de-AT" dirty="0"/>
              <a:t> beef in </a:t>
            </a:r>
            <a:r>
              <a:rPr lang="de-AT" dirty="0" err="1"/>
              <a:t>amount</a:t>
            </a:r>
            <a:r>
              <a:rPr lang="de-AT" dirty="0"/>
              <a:t> and </a:t>
            </a:r>
            <a:r>
              <a:rPr lang="de-AT" dirty="0" err="1"/>
              <a:t>quality</a:t>
            </a:r>
            <a:r>
              <a:rPr lang="de-AT" dirty="0"/>
              <a:t>.</a:t>
            </a:r>
          </a:p>
          <a:p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7CCE4-7CAC-4E61-B080-A89885FC56BA}" type="slidenum">
              <a:rPr lang="de-AT" smtClean="0"/>
              <a:t>3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59648137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AT" altLang="de-DE" sz="1200" b="1" dirty="0">
                <a:solidFill>
                  <a:srgbClr val="A5651F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Fleckvieh </a:t>
            </a:r>
            <a:r>
              <a:rPr lang="de-AT" altLang="de-DE" sz="1200" b="1" dirty="0" err="1">
                <a:solidFill>
                  <a:srgbClr val="A5651F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from</a:t>
            </a:r>
            <a:r>
              <a:rPr lang="de-AT" altLang="de-DE" sz="1200" b="1" dirty="0">
                <a:solidFill>
                  <a:srgbClr val="A5651F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Austria</a:t>
            </a:r>
            <a:br>
              <a:rPr lang="de-AT" altLang="de-DE" sz="1200" b="1" dirty="0">
                <a:solidFill>
                  <a:srgbClr val="A5651F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de-AT" altLang="de-DE" sz="1200" b="1" dirty="0" err="1">
                <a:solidFill>
                  <a:srgbClr val="A5651F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Guarantees</a:t>
            </a:r>
            <a:r>
              <a:rPr lang="de-AT" altLang="de-DE" sz="1200" b="1" dirty="0">
                <a:solidFill>
                  <a:srgbClr val="A5651F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de-AT" altLang="de-DE" sz="1200" b="1" dirty="0" err="1">
                <a:solidFill>
                  <a:srgbClr val="A5651F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breeding</a:t>
            </a:r>
            <a:r>
              <a:rPr lang="de-AT" altLang="de-DE" sz="1200" b="1" dirty="0">
                <a:solidFill>
                  <a:srgbClr val="A5651F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on </a:t>
            </a:r>
            <a:r>
              <a:rPr lang="de-AT" altLang="de-DE" sz="1200" b="1" dirty="0" err="1">
                <a:solidFill>
                  <a:srgbClr val="A5651F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the</a:t>
            </a:r>
            <a:r>
              <a:rPr lang="de-AT" altLang="de-DE" sz="1200" b="1" dirty="0">
                <a:solidFill>
                  <a:srgbClr val="A5651F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de-AT" altLang="de-DE" sz="1200" b="1" dirty="0" err="1">
                <a:solidFill>
                  <a:srgbClr val="A5651F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newest</a:t>
            </a:r>
            <a:r>
              <a:rPr lang="de-AT" altLang="de-DE" sz="1200" b="1" dirty="0">
                <a:solidFill>
                  <a:srgbClr val="A5651F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de-AT" altLang="de-DE" sz="1200" b="1" dirty="0" err="1">
                <a:solidFill>
                  <a:srgbClr val="A5651F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technology</a:t>
            </a:r>
            <a:endParaRPr lang="de-AT" sz="12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endParaRPr lang="en-GB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de-DE" sz="1200" b="1" dirty="0">
                <a:solidFill>
                  <a:srgbClr val="A5651F"/>
                </a:solidFill>
              </a:rPr>
              <a:t>Wofür steht Fleckvieh aus Österreich ?</a:t>
            </a:r>
            <a:endParaRPr lang="de-DE" sz="1200" dirty="0">
              <a:solidFill>
                <a:srgbClr val="A5651F"/>
              </a:solidFill>
            </a:endParaRPr>
          </a:p>
          <a:p>
            <a:pPr>
              <a:buFont typeface="Wingdings" panose="05000000000000000000" pitchFamily="2" charset="2"/>
              <a:buChar char="ü"/>
            </a:pPr>
            <a:endParaRPr lang="de-DE" sz="1200" dirty="0">
              <a:solidFill>
                <a:srgbClr val="A5651F"/>
              </a:solidFill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de-DE" sz="1200" dirty="0" err="1">
                <a:solidFill>
                  <a:srgbClr val="A5651F"/>
                </a:solidFill>
              </a:rPr>
              <a:t>Genomic</a:t>
            </a:r>
            <a:r>
              <a:rPr lang="de-DE" sz="1200" dirty="0">
                <a:solidFill>
                  <a:srgbClr val="A5651F"/>
                </a:solidFill>
              </a:rPr>
              <a:t> </a:t>
            </a:r>
            <a:r>
              <a:rPr lang="de-DE" sz="1200" dirty="0" err="1">
                <a:solidFill>
                  <a:srgbClr val="A5651F"/>
                </a:solidFill>
              </a:rPr>
              <a:t>Selection</a:t>
            </a:r>
            <a:r>
              <a:rPr lang="de-DE" sz="1200" dirty="0">
                <a:solidFill>
                  <a:srgbClr val="A5651F"/>
                </a:solidFill>
              </a:rPr>
              <a:t> </a:t>
            </a:r>
            <a:r>
              <a:rPr lang="de-DE" sz="1200" dirty="0" err="1">
                <a:solidFill>
                  <a:srgbClr val="A5651F"/>
                </a:solidFill>
              </a:rPr>
              <a:t>since</a:t>
            </a:r>
            <a:r>
              <a:rPr lang="de-DE" sz="1200" dirty="0">
                <a:solidFill>
                  <a:srgbClr val="A5651F"/>
                </a:solidFill>
              </a:rPr>
              <a:t> 2011</a:t>
            </a:r>
          </a:p>
          <a:p>
            <a:pPr>
              <a:buFont typeface="Wingdings" panose="05000000000000000000" pitchFamily="2" charset="2"/>
              <a:buChar char="ü"/>
            </a:pPr>
            <a:endParaRPr lang="de-DE" sz="1200" dirty="0">
              <a:solidFill>
                <a:srgbClr val="A5651F"/>
              </a:solidFill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de-DE" sz="1200" dirty="0">
                <a:solidFill>
                  <a:srgbClr val="A5651F"/>
                </a:solidFill>
              </a:rPr>
              <a:t>Electronic </a:t>
            </a:r>
            <a:r>
              <a:rPr lang="de-DE" sz="1200" dirty="0" err="1">
                <a:solidFill>
                  <a:srgbClr val="A5651F"/>
                </a:solidFill>
              </a:rPr>
              <a:t>data</a:t>
            </a:r>
            <a:r>
              <a:rPr lang="de-DE" sz="1200" dirty="0">
                <a:solidFill>
                  <a:srgbClr val="A5651F"/>
                </a:solidFill>
              </a:rPr>
              <a:t> </a:t>
            </a:r>
            <a:r>
              <a:rPr lang="de-DE" sz="1200" dirty="0" err="1">
                <a:solidFill>
                  <a:srgbClr val="A5651F"/>
                </a:solidFill>
              </a:rPr>
              <a:t>assisted</a:t>
            </a:r>
            <a:r>
              <a:rPr lang="de-DE" sz="1200" dirty="0">
                <a:solidFill>
                  <a:srgbClr val="A5651F"/>
                </a:solidFill>
              </a:rPr>
              <a:t> </a:t>
            </a:r>
            <a:r>
              <a:rPr lang="de-DE" sz="1200" dirty="0" err="1">
                <a:solidFill>
                  <a:srgbClr val="A5651F"/>
                </a:solidFill>
              </a:rPr>
              <a:t>breeding</a:t>
            </a:r>
            <a:r>
              <a:rPr lang="de-DE" sz="1200" dirty="0">
                <a:solidFill>
                  <a:srgbClr val="A5651F"/>
                </a:solidFill>
              </a:rPr>
              <a:t> </a:t>
            </a:r>
          </a:p>
          <a:p>
            <a:pPr>
              <a:buFont typeface="Wingdings" panose="05000000000000000000" pitchFamily="2" charset="2"/>
              <a:buChar char="ü"/>
            </a:pPr>
            <a:endParaRPr lang="de-DE" sz="1200" dirty="0">
              <a:solidFill>
                <a:srgbClr val="A5651F"/>
              </a:solidFill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de-DE" sz="1200" dirty="0">
                <a:solidFill>
                  <a:srgbClr val="A5651F"/>
                </a:solidFill>
              </a:rPr>
              <a:t>Embryotransfer</a:t>
            </a:r>
            <a:br>
              <a:rPr lang="de-DE" sz="1200" dirty="0">
                <a:solidFill>
                  <a:srgbClr val="A5651F"/>
                </a:solidFill>
              </a:rPr>
            </a:br>
            <a:endParaRPr lang="de-DE" sz="1200" dirty="0">
              <a:solidFill>
                <a:srgbClr val="A5651F"/>
              </a:solidFill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de-DE" sz="1200" dirty="0">
                <a:solidFill>
                  <a:srgbClr val="A5651F"/>
                </a:solidFill>
              </a:rPr>
              <a:t>Single-</a:t>
            </a:r>
            <a:r>
              <a:rPr lang="de-DE" sz="1200" dirty="0" err="1">
                <a:solidFill>
                  <a:srgbClr val="A5651F"/>
                </a:solidFill>
              </a:rPr>
              <a:t>Step</a:t>
            </a:r>
            <a:r>
              <a:rPr lang="de-DE" sz="1200" dirty="0">
                <a:solidFill>
                  <a:srgbClr val="A5651F"/>
                </a:solidFill>
              </a:rPr>
              <a:t> ZWS Methode </a:t>
            </a:r>
            <a:r>
              <a:rPr lang="de-DE" sz="1200" dirty="0" err="1">
                <a:solidFill>
                  <a:srgbClr val="A5651F"/>
                </a:solidFill>
              </a:rPr>
              <a:t>since</a:t>
            </a:r>
            <a:r>
              <a:rPr lang="de-DE" sz="1200" dirty="0">
                <a:solidFill>
                  <a:srgbClr val="A5651F"/>
                </a:solidFill>
              </a:rPr>
              <a:t> 2018</a:t>
            </a:r>
          </a:p>
          <a:p>
            <a:pPr>
              <a:buFont typeface="Wingdings" panose="05000000000000000000" pitchFamily="2" charset="2"/>
              <a:buChar char="ü"/>
            </a:pPr>
            <a:endParaRPr lang="de-DE" sz="1200" dirty="0">
              <a:solidFill>
                <a:srgbClr val="A5651F"/>
              </a:solidFill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de-DE" sz="1200" dirty="0">
                <a:solidFill>
                  <a:srgbClr val="A5651F"/>
                </a:solidFill>
              </a:rPr>
              <a:t>ZWS für </a:t>
            </a:r>
            <a:r>
              <a:rPr lang="de-DE" sz="1200" dirty="0" err="1">
                <a:solidFill>
                  <a:srgbClr val="A5651F"/>
                </a:solidFill>
              </a:rPr>
              <a:t>Animalhealth</a:t>
            </a:r>
            <a:r>
              <a:rPr lang="de-DE" sz="1200" dirty="0">
                <a:solidFill>
                  <a:srgbClr val="A5651F"/>
                </a:solidFill>
              </a:rPr>
              <a:t>, </a:t>
            </a:r>
            <a:r>
              <a:rPr lang="de-DE" sz="1200" dirty="0" err="1">
                <a:solidFill>
                  <a:srgbClr val="A5651F"/>
                </a:solidFill>
              </a:rPr>
              <a:t>Clawhealth</a:t>
            </a:r>
            <a:r>
              <a:rPr lang="de-DE" sz="1200" dirty="0">
                <a:solidFill>
                  <a:srgbClr val="A5651F"/>
                </a:solidFill>
              </a:rPr>
              <a:t>, </a:t>
            </a:r>
            <a:r>
              <a:rPr lang="de-DE" sz="1200" dirty="0" err="1">
                <a:solidFill>
                  <a:srgbClr val="A5651F"/>
                </a:solidFill>
              </a:rPr>
              <a:t>Effiziency</a:t>
            </a:r>
            <a:endParaRPr lang="de-DE" sz="1200" dirty="0">
              <a:solidFill>
                <a:srgbClr val="A5651F"/>
              </a:solidFill>
            </a:endParaRPr>
          </a:p>
          <a:p>
            <a:pPr>
              <a:buFont typeface="Wingdings" panose="05000000000000000000" pitchFamily="2" charset="2"/>
              <a:buChar char="ü"/>
            </a:pPr>
            <a:endParaRPr lang="de-DE" sz="1200" dirty="0">
              <a:solidFill>
                <a:srgbClr val="A5651F"/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de-DE" sz="1200" dirty="0">
              <a:solidFill>
                <a:srgbClr val="000000"/>
              </a:solidFill>
            </a:endParaRPr>
          </a:p>
          <a:p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7CCE4-7CAC-4E61-B080-A89885FC56BA}" type="slidenum">
              <a:rPr lang="de-AT" smtClean="0"/>
              <a:t>30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21682874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AT" dirty="0" err="1"/>
              <a:t>Complete</a:t>
            </a:r>
            <a:r>
              <a:rPr lang="de-AT" dirty="0"/>
              <a:t> Transparency– </a:t>
            </a:r>
            <a:r>
              <a:rPr lang="de-AT" dirty="0" err="1"/>
              <a:t>www.zuchtwert.at</a:t>
            </a:r>
            <a:endParaRPr lang="de-AT" dirty="0"/>
          </a:p>
          <a:p>
            <a:endParaRPr lang="de-AT" dirty="0"/>
          </a:p>
          <a:p>
            <a:r>
              <a:rPr lang="de-AT" dirty="0"/>
              <a:t>All </a:t>
            </a:r>
            <a:r>
              <a:rPr lang="de-AT" dirty="0" err="1"/>
              <a:t>data</a:t>
            </a:r>
            <a:r>
              <a:rPr lang="de-AT" dirty="0"/>
              <a:t> </a:t>
            </a:r>
            <a:r>
              <a:rPr lang="de-AT" dirty="0" err="1"/>
              <a:t>is</a:t>
            </a:r>
            <a:r>
              <a:rPr lang="de-AT" dirty="0"/>
              <a:t> </a:t>
            </a:r>
            <a:r>
              <a:rPr lang="de-AT" dirty="0" err="1"/>
              <a:t>shown</a:t>
            </a:r>
            <a:r>
              <a:rPr lang="de-AT" dirty="0"/>
              <a:t> on </a:t>
            </a:r>
            <a:r>
              <a:rPr lang="de-AT" dirty="0" err="1"/>
              <a:t>www.zuchtwert.at</a:t>
            </a:r>
            <a:r>
              <a:rPr lang="de-AT" dirty="0"/>
              <a:t> so </a:t>
            </a:r>
            <a:r>
              <a:rPr lang="de-AT" dirty="0" err="1"/>
              <a:t>that</a:t>
            </a:r>
            <a:r>
              <a:rPr lang="de-AT" dirty="0"/>
              <a:t> </a:t>
            </a:r>
            <a:r>
              <a:rPr lang="de-AT" dirty="0" err="1"/>
              <a:t>everybody</a:t>
            </a:r>
            <a:r>
              <a:rPr lang="de-AT" dirty="0"/>
              <a:t> </a:t>
            </a:r>
            <a:r>
              <a:rPr lang="de-AT" dirty="0" err="1"/>
              <a:t>can</a:t>
            </a:r>
            <a:r>
              <a:rPr lang="de-AT" dirty="0"/>
              <a:t> </a:t>
            </a:r>
            <a:r>
              <a:rPr lang="de-AT" dirty="0" err="1"/>
              <a:t>choose</a:t>
            </a:r>
            <a:r>
              <a:rPr lang="de-AT" dirty="0"/>
              <a:t> </a:t>
            </a:r>
            <a:r>
              <a:rPr lang="de-AT" dirty="0" err="1"/>
              <a:t>the</a:t>
            </a:r>
            <a:r>
              <a:rPr lang="de-AT" dirty="0"/>
              <a:t> </a:t>
            </a:r>
            <a:r>
              <a:rPr lang="de-AT" dirty="0" err="1"/>
              <a:t>right</a:t>
            </a:r>
            <a:r>
              <a:rPr lang="de-AT" dirty="0"/>
              <a:t> </a:t>
            </a:r>
            <a:r>
              <a:rPr lang="de-AT" dirty="0" err="1"/>
              <a:t>bull</a:t>
            </a:r>
            <a:r>
              <a:rPr lang="de-AT" dirty="0"/>
              <a:t> on </a:t>
            </a:r>
            <a:r>
              <a:rPr lang="de-AT" dirty="0" err="1"/>
              <a:t>his</a:t>
            </a:r>
            <a:r>
              <a:rPr lang="de-AT" dirty="0"/>
              <a:t> </a:t>
            </a:r>
            <a:r>
              <a:rPr lang="de-AT" dirty="0" err="1"/>
              <a:t>cows</a:t>
            </a:r>
            <a:r>
              <a:rPr lang="de-AT" dirty="0"/>
              <a:t>.</a:t>
            </a:r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7CCE4-7CAC-4E61-B080-A89885FC56BA}" type="slidenum">
              <a:rPr lang="de-AT" smtClean="0"/>
              <a:t>31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57186938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7CCE4-7CAC-4E61-B080-A89885FC56BA}" type="slidenum">
              <a:rPr lang="de-AT" smtClean="0"/>
              <a:t>32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17522756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AT" altLang="de-DE" sz="1200" b="1" dirty="0">
                <a:solidFill>
                  <a:srgbClr val="A5651F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Fleckvieh </a:t>
            </a:r>
            <a:r>
              <a:rPr lang="de-AT" altLang="de-DE" sz="1200" b="1" dirty="0" err="1">
                <a:solidFill>
                  <a:srgbClr val="A5651F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from</a:t>
            </a:r>
            <a:r>
              <a:rPr lang="de-AT" altLang="de-DE" sz="1200" b="1" dirty="0">
                <a:solidFill>
                  <a:srgbClr val="A5651F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Austria</a:t>
            </a:r>
            <a:br>
              <a:rPr lang="de-AT" altLang="de-DE" sz="1200" b="1" dirty="0">
                <a:solidFill>
                  <a:srgbClr val="A5651F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en-GB" altLang="de-DE" sz="1200" b="1" dirty="0">
                <a:solidFill>
                  <a:srgbClr val="A5651F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Guarantees</a:t>
            </a:r>
            <a:r>
              <a:rPr lang="de-AT" altLang="de-DE" sz="1200" b="1" dirty="0">
                <a:solidFill>
                  <a:srgbClr val="A5651F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de-AT" altLang="de-DE" sz="1200" b="1" dirty="0" err="1">
                <a:solidFill>
                  <a:srgbClr val="A5651F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best</a:t>
            </a:r>
            <a:r>
              <a:rPr lang="de-AT" altLang="de-DE" sz="1200" b="1" dirty="0">
                <a:solidFill>
                  <a:srgbClr val="A5651F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Animal </a:t>
            </a:r>
            <a:r>
              <a:rPr lang="de-AT" altLang="de-DE" sz="1200" b="1" dirty="0" err="1">
                <a:solidFill>
                  <a:srgbClr val="A5651F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health</a:t>
            </a:r>
            <a:r>
              <a:rPr lang="de-AT" altLang="de-DE" sz="1200" b="1" dirty="0">
                <a:solidFill>
                  <a:srgbClr val="A5651F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!</a:t>
            </a:r>
            <a:endParaRPr lang="de-AT" sz="12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endParaRPr lang="en-GB" dirty="0"/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de-DE" altLang="de-DE" sz="1200" b="1" dirty="0" err="1">
                <a:solidFill>
                  <a:srgbClr val="A5651F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Current</a:t>
            </a:r>
            <a:r>
              <a:rPr lang="de-DE" altLang="de-DE" sz="1200" b="1" dirty="0">
                <a:solidFill>
                  <a:srgbClr val="A5651F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de-DE" altLang="de-DE" sz="1200" b="1" dirty="0" err="1">
                <a:solidFill>
                  <a:srgbClr val="A5651F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Veterinarian</a:t>
            </a:r>
            <a:r>
              <a:rPr lang="de-DE" altLang="de-DE" sz="1200" b="1" dirty="0">
                <a:solidFill>
                  <a:srgbClr val="A5651F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Supervision =&gt; TGD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endParaRPr lang="de-DE" altLang="de-DE" sz="1200" b="1" dirty="0">
              <a:solidFill>
                <a:srgbClr val="A5651F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de-DE" altLang="de-DE" sz="1200" b="1" dirty="0" err="1">
                <a:solidFill>
                  <a:srgbClr val="A5651F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Current</a:t>
            </a:r>
            <a:r>
              <a:rPr lang="de-DE" altLang="de-DE" sz="1200" b="1" dirty="0">
                <a:solidFill>
                  <a:srgbClr val="A5651F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Screening </a:t>
            </a:r>
            <a:r>
              <a:rPr lang="de-DE" altLang="de-DE" sz="1200" b="1" dirty="0" err="1">
                <a:solidFill>
                  <a:srgbClr val="A5651F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of</a:t>
            </a:r>
            <a:r>
              <a:rPr lang="de-DE" altLang="de-DE" sz="1200" b="1" dirty="0">
                <a:solidFill>
                  <a:srgbClr val="A5651F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de-DE" altLang="de-DE" sz="1200" b="1" dirty="0" err="1">
                <a:solidFill>
                  <a:srgbClr val="A5651F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the</a:t>
            </a:r>
            <a:r>
              <a:rPr lang="de-DE" altLang="de-DE" sz="1200" b="1" dirty="0">
                <a:solidFill>
                  <a:srgbClr val="A5651F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milk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endParaRPr lang="de-DE" altLang="de-DE" sz="1200" b="1" dirty="0">
              <a:solidFill>
                <a:srgbClr val="A5651F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de-AT" altLang="de-DE" sz="1200" b="1" dirty="0" err="1">
                <a:solidFill>
                  <a:srgbClr val="A5651F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No</a:t>
            </a:r>
            <a:r>
              <a:rPr lang="de-AT" altLang="de-DE" sz="1200" b="1" dirty="0">
                <a:solidFill>
                  <a:srgbClr val="A5651F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de-AT" altLang="de-DE" sz="1200" b="1" dirty="0" err="1">
                <a:solidFill>
                  <a:srgbClr val="A5651F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Epizootic</a:t>
            </a:r>
            <a:r>
              <a:rPr lang="de-AT" altLang="de-DE" sz="1200" b="1" dirty="0">
                <a:solidFill>
                  <a:srgbClr val="A5651F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de-AT" altLang="de-DE" sz="1200" b="1" dirty="0" err="1">
                <a:solidFill>
                  <a:srgbClr val="A5651F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disease</a:t>
            </a:r>
            <a:r>
              <a:rPr lang="de-AT" altLang="de-DE" sz="1200" b="1" dirty="0">
                <a:solidFill>
                  <a:srgbClr val="A5651F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in </a:t>
            </a:r>
            <a:r>
              <a:rPr lang="de-AT" altLang="de-DE" sz="1200" b="1" dirty="0" err="1">
                <a:solidFill>
                  <a:srgbClr val="A5651F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the</a:t>
            </a:r>
            <a:r>
              <a:rPr lang="de-AT" altLang="de-DE" sz="1200" b="1" dirty="0">
                <a:solidFill>
                  <a:srgbClr val="A5651F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de-AT" altLang="de-DE" sz="1200" b="1" dirty="0" err="1">
                <a:solidFill>
                  <a:srgbClr val="A5651F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whole</a:t>
            </a:r>
            <a:r>
              <a:rPr lang="de-AT" altLang="de-DE" sz="1200" b="1" dirty="0">
                <a:solidFill>
                  <a:srgbClr val="A5651F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de-AT" altLang="de-DE" sz="1200" b="1" dirty="0" err="1">
                <a:solidFill>
                  <a:srgbClr val="A5651F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country</a:t>
            </a:r>
            <a:endParaRPr lang="de-AT" altLang="de-DE" sz="1200" b="1" dirty="0">
              <a:solidFill>
                <a:srgbClr val="A5651F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7CCE4-7CAC-4E61-B080-A89885FC56BA}" type="slidenum">
              <a:rPr lang="de-AT" smtClean="0"/>
              <a:t>33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74124303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AT" dirty="0" err="1"/>
              <a:t>Despite</a:t>
            </a:r>
            <a:r>
              <a:rPr lang="de-AT" dirty="0"/>
              <a:t> </a:t>
            </a:r>
            <a:r>
              <a:rPr lang="de-AT" dirty="0" err="1"/>
              <a:t>it`s</a:t>
            </a:r>
            <a:r>
              <a:rPr lang="de-AT" dirty="0"/>
              <a:t> </a:t>
            </a:r>
            <a:r>
              <a:rPr lang="de-AT" dirty="0" err="1"/>
              <a:t>relatively</a:t>
            </a:r>
            <a:r>
              <a:rPr lang="de-AT" dirty="0"/>
              <a:t> </a:t>
            </a:r>
            <a:r>
              <a:rPr lang="de-AT" dirty="0" err="1"/>
              <a:t>small</a:t>
            </a:r>
            <a:r>
              <a:rPr lang="de-AT" dirty="0"/>
              <a:t> </a:t>
            </a:r>
            <a:r>
              <a:rPr lang="de-AT" dirty="0" err="1"/>
              <a:t>size</a:t>
            </a:r>
            <a:r>
              <a:rPr lang="de-AT" dirty="0"/>
              <a:t>, Austria </a:t>
            </a:r>
            <a:r>
              <a:rPr lang="de-AT" dirty="0" err="1"/>
              <a:t>is</a:t>
            </a:r>
            <a:r>
              <a:rPr lang="de-AT" dirty="0"/>
              <a:t> </a:t>
            </a:r>
            <a:r>
              <a:rPr lang="de-AT" dirty="0" err="1"/>
              <a:t>one</a:t>
            </a:r>
            <a:r>
              <a:rPr lang="de-AT" dirty="0"/>
              <a:t> </a:t>
            </a:r>
            <a:r>
              <a:rPr lang="de-AT" dirty="0" err="1"/>
              <a:t>of</a:t>
            </a:r>
            <a:r>
              <a:rPr lang="de-AT" dirty="0"/>
              <a:t> </a:t>
            </a:r>
            <a:r>
              <a:rPr lang="de-AT" dirty="0" err="1"/>
              <a:t>the</a:t>
            </a:r>
            <a:r>
              <a:rPr lang="de-AT" dirty="0"/>
              <a:t> </a:t>
            </a:r>
            <a:r>
              <a:rPr lang="de-AT" dirty="0" err="1"/>
              <a:t>birthplaces</a:t>
            </a:r>
            <a:r>
              <a:rPr lang="de-AT" dirty="0"/>
              <a:t> </a:t>
            </a:r>
            <a:r>
              <a:rPr lang="de-AT" dirty="0" err="1"/>
              <a:t>of</a:t>
            </a:r>
            <a:r>
              <a:rPr lang="de-AT" dirty="0"/>
              <a:t> modern </a:t>
            </a:r>
            <a:r>
              <a:rPr lang="de-AT" dirty="0" err="1"/>
              <a:t>cattle</a:t>
            </a:r>
            <a:r>
              <a:rPr lang="de-AT" dirty="0"/>
              <a:t> </a:t>
            </a:r>
            <a:r>
              <a:rPr lang="de-AT" dirty="0" err="1"/>
              <a:t>breeding</a:t>
            </a:r>
            <a:r>
              <a:rPr lang="de-AT" dirty="0"/>
              <a:t>. Austria </a:t>
            </a:r>
            <a:r>
              <a:rPr lang="de-AT" dirty="0" err="1"/>
              <a:t>is</a:t>
            </a:r>
            <a:r>
              <a:rPr lang="de-AT" dirty="0"/>
              <a:t> </a:t>
            </a:r>
            <a:r>
              <a:rPr lang="de-AT" dirty="0" err="1"/>
              <a:t>the</a:t>
            </a:r>
            <a:r>
              <a:rPr lang="de-AT" dirty="0"/>
              <a:t> </a:t>
            </a:r>
            <a:r>
              <a:rPr lang="de-AT" dirty="0" err="1"/>
              <a:t>country</a:t>
            </a:r>
            <a:r>
              <a:rPr lang="de-AT" dirty="0"/>
              <a:t> </a:t>
            </a:r>
            <a:r>
              <a:rPr lang="de-AT" dirty="0" err="1"/>
              <a:t>with</a:t>
            </a:r>
            <a:r>
              <a:rPr lang="de-AT" dirty="0"/>
              <a:t> </a:t>
            </a:r>
            <a:r>
              <a:rPr lang="de-AT" dirty="0" err="1"/>
              <a:t>the</a:t>
            </a:r>
            <a:r>
              <a:rPr lang="de-AT" dirty="0"/>
              <a:t> </a:t>
            </a:r>
            <a:r>
              <a:rPr lang="de-AT" dirty="0" err="1"/>
              <a:t>most</a:t>
            </a:r>
            <a:r>
              <a:rPr lang="de-AT" dirty="0"/>
              <a:t> Fleckvieh </a:t>
            </a:r>
            <a:r>
              <a:rPr lang="de-AT" dirty="0" err="1"/>
              <a:t>cattle</a:t>
            </a:r>
            <a:r>
              <a:rPr lang="de-AT" dirty="0"/>
              <a:t> in </a:t>
            </a:r>
            <a:r>
              <a:rPr lang="de-AT" dirty="0" err="1"/>
              <a:t>the</a:t>
            </a:r>
            <a:r>
              <a:rPr lang="de-AT" dirty="0"/>
              <a:t> </a:t>
            </a:r>
            <a:r>
              <a:rPr lang="de-AT" dirty="0" err="1"/>
              <a:t>world</a:t>
            </a:r>
            <a:r>
              <a:rPr lang="de-AT" dirty="0"/>
              <a:t>. Both </a:t>
            </a:r>
            <a:r>
              <a:rPr lang="de-AT" dirty="0" err="1"/>
              <a:t>the</a:t>
            </a:r>
            <a:r>
              <a:rPr lang="de-AT" dirty="0"/>
              <a:t> </a:t>
            </a:r>
            <a:r>
              <a:rPr lang="de-AT" dirty="0" err="1"/>
              <a:t>genetics</a:t>
            </a:r>
            <a:r>
              <a:rPr lang="de-AT" dirty="0"/>
              <a:t> </a:t>
            </a:r>
            <a:r>
              <a:rPr lang="de-AT" dirty="0" err="1"/>
              <a:t>of</a:t>
            </a:r>
            <a:r>
              <a:rPr lang="de-AT" dirty="0"/>
              <a:t> Austrian </a:t>
            </a:r>
            <a:r>
              <a:rPr lang="de-AT" dirty="0" err="1"/>
              <a:t>animals</a:t>
            </a:r>
            <a:r>
              <a:rPr lang="de-AT" dirty="0"/>
              <a:t> and </a:t>
            </a:r>
            <a:r>
              <a:rPr lang="de-AT" dirty="0" err="1"/>
              <a:t>the</a:t>
            </a:r>
            <a:r>
              <a:rPr lang="de-AT" dirty="0"/>
              <a:t> </a:t>
            </a:r>
            <a:r>
              <a:rPr lang="de-AT" dirty="0" err="1"/>
              <a:t>know-how</a:t>
            </a:r>
            <a:r>
              <a:rPr lang="de-AT" dirty="0"/>
              <a:t> </a:t>
            </a:r>
            <a:r>
              <a:rPr lang="de-AT" dirty="0" err="1"/>
              <a:t>of</a:t>
            </a:r>
            <a:r>
              <a:rPr lang="de-AT" dirty="0"/>
              <a:t> </a:t>
            </a:r>
            <a:r>
              <a:rPr lang="de-AT" dirty="0" err="1"/>
              <a:t>their</a:t>
            </a:r>
            <a:r>
              <a:rPr lang="de-AT" dirty="0"/>
              <a:t> </a:t>
            </a:r>
            <a:r>
              <a:rPr lang="de-AT" dirty="0" err="1"/>
              <a:t>breeders</a:t>
            </a:r>
            <a:r>
              <a:rPr lang="de-AT" dirty="0"/>
              <a:t> </a:t>
            </a:r>
            <a:r>
              <a:rPr lang="de-AT" dirty="0" err="1"/>
              <a:t>are</a:t>
            </a:r>
            <a:r>
              <a:rPr lang="de-AT" dirty="0"/>
              <a:t> </a:t>
            </a:r>
            <a:r>
              <a:rPr lang="de-AT" dirty="0" err="1"/>
              <a:t>successfully</a:t>
            </a:r>
            <a:r>
              <a:rPr lang="de-AT" dirty="0"/>
              <a:t> </a:t>
            </a:r>
            <a:r>
              <a:rPr lang="de-AT" dirty="0" err="1"/>
              <a:t>marketed</a:t>
            </a:r>
            <a:r>
              <a:rPr lang="de-AT" dirty="0"/>
              <a:t> all </a:t>
            </a:r>
            <a:r>
              <a:rPr lang="de-AT" dirty="0" err="1"/>
              <a:t>over</a:t>
            </a:r>
            <a:r>
              <a:rPr lang="de-AT" dirty="0"/>
              <a:t> </a:t>
            </a:r>
            <a:r>
              <a:rPr lang="de-AT" dirty="0" err="1"/>
              <a:t>the</a:t>
            </a:r>
            <a:r>
              <a:rPr lang="de-AT" dirty="0"/>
              <a:t> </a:t>
            </a:r>
            <a:r>
              <a:rPr lang="de-AT" dirty="0" err="1"/>
              <a:t>world</a:t>
            </a:r>
            <a:endParaRPr lang="de-AT" sz="1200" dirty="0">
              <a:latin typeface="+mn-lt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AT" sz="1200" dirty="0">
              <a:latin typeface="+mn-lt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200" dirty="0">
                <a:latin typeface="Calibri Light" panose="020F0302020204030204" pitchFamily="34" charset="0"/>
                <a:cs typeface="Calibri Light" panose="020F0302020204030204" pitchFamily="34" charset="0"/>
              </a:rPr>
              <a:t>Fleckvieh </a:t>
            </a:r>
            <a:r>
              <a:rPr lang="de-DE" sz="12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from</a:t>
            </a:r>
            <a:r>
              <a:rPr lang="de-DE" sz="1200" dirty="0">
                <a:latin typeface="Calibri Light" panose="020F0302020204030204" pitchFamily="34" charset="0"/>
                <a:cs typeface="Calibri Light" panose="020F0302020204030204" pitchFamily="34" charset="0"/>
              </a:rPr>
              <a:t> Austria</a:t>
            </a:r>
            <a:r>
              <a:rPr lang="de-AT" sz="12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de-AT" sz="12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is</a:t>
            </a:r>
            <a:r>
              <a:rPr lang="de-AT" sz="12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de-AT" sz="12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t</a:t>
            </a:r>
            <a:r>
              <a:rPr lang="de-AT" dirty="0" err="1"/>
              <a:t>he</a:t>
            </a:r>
            <a:r>
              <a:rPr lang="de-AT" dirty="0"/>
              <a:t> </a:t>
            </a:r>
            <a:r>
              <a:rPr lang="de-AT" dirty="0" err="1"/>
              <a:t>breed</a:t>
            </a:r>
            <a:r>
              <a:rPr lang="de-AT" dirty="0"/>
              <a:t> </a:t>
            </a:r>
            <a:r>
              <a:rPr lang="de-AT" dirty="0" err="1"/>
              <a:t>of</a:t>
            </a:r>
            <a:r>
              <a:rPr lang="de-AT" dirty="0"/>
              <a:t> </a:t>
            </a:r>
            <a:r>
              <a:rPr lang="de-AT" dirty="0" err="1"/>
              <a:t>the</a:t>
            </a:r>
            <a:r>
              <a:rPr lang="de-AT" dirty="0"/>
              <a:t> FUTURE in </a:t>
            </a:r>
            <a:r>
              <a:rPr lang="de-AT" dirty="0" err="1"/>
              <a:t>Econimc</a:t>
            </a:r>
            <a:r>
              <a:rPr lang="de-AT" dirty="0"/>
              <a:t> and </a:t>
            </a:r>
            <a:r>
              <a:rPr lang="de-AT" dirty="0" err="1"/>
              <a:t>Ecologic</a:t>
            </a:r>
            <a:r>
              <a:rPr lang="de-AT" dirty="0"/>
              <a:t> </a:t>
            </a:r>
            <a:r>
              <a:rPr lang="de-AT" dirty="0" err="1"/>
              <a:t>production</a:t>
            </a:r>
            <a:r>
              <a:rPr lang="de-AT" dirty="0"/>
              <a:t>! </a:t>
            </a:r>
            <a:r>
              <a:rPr lang="de-AT" dirty="0" err="1"/>
              <a:t>Especially</a:t>
            </a:r>
            <a:r>
              <a:rPr lang="de-AT" dirty="0"/>
              <a:t> </a:t>
            </a:r>
            <a:r>
              <a:rPr lang="de-AT" dirty="0" err="1"/>
              <a:t>from</a:t>
            </a:r>
            <a:r>
              <a:rPr lang="de-AT" dirty="0"/>
              <a:t> Austria</a:t>
            </a:r>
            <a:endParaRPr kumimoji="0" lang="de-AT" sz="2000" b="1" i="0" u="none" strike="noStrike" kern="1200" cap="none" spc="0" normalizeH="0" baseline="0" noProof="0" dirty="0">
              <a:ln>
                <a:noFill/>
              </a:ln>
              <a:solidFill>
                <a:srgbClr val="A5651F"/>
              </a:solidFill>
              <a:effectLst/>
              <a:uLnTx/>
              <a:uFillTx/>
              <a:latin typeface="Calibri Light" panose="020F0302020204030204" pitchFamily="34" charset="0"/>
              <a:ea typeface="+mj-ea"/>
              <a:cs typeface="Calibri Light" panose="020F0302020204030204" pitchFamily="34" charset="0"/>
            </a:endParaRPr>
          </a:p>
          <a:p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7CCE4-7CAC-4E61-B080-A89885FC56BA}" type="slidenum">
              <a:rPr lang="de-AT" smtClean="0"/>
              <a:t>34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72282301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b="1" dirty="0">
                <a:solidFill>
                  <a:srgbClr val="A5651F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Fleckvieh </a:t>
            </a:r>
            <a:r>
              <a:rPr lang="de-DE" sz="1200" b="1" dirty="0" err="1">
                <a:solidFill>
                  <a:srgbClr val="A5651F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changes</a:t>
            </a:r>
            <a:r>
              <a:rPr lang="de-DE" sz="1200" b="1" dirty="0">
                <a:solidFill>
                  <a:srgbClr val="A5651F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de-DE" sz="1200" b="1" dirty="0" err="1">
                <a:solidFill>
                  <a:srgbClr val="A5651F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the</a:t>
            </a:r>
            <a:r>
              <a:rPr lang="de-DE" sz="1200" b="1" dirty="0">
                <a:solidFill>
                  <a:srgbClr val="A5651F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World </a:t>
            </a:r>
            <a:r>
              <a:rPr lang="de-DE" sz="1200" b="1" dirty="0" err="1">
                <a:solidFill>
                  <a:srgbClr val="A5651F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of</a:t>
            </a:r>
            <a:r>
              <a:rPr lang="de-DE" sz="1200" b="1" dirty="0">
                <a:solidFill>
                  <a:srgbClr val="A5651F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Cattle</a:t>
            </a:r>
            <a:br>
              <a:rPr lang="de-DE" sz="1200" b="1" dirty="0">
                <a:solidFill>
                  <a:srgbClr val="A5651F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de-DE" sz="1200" b="1" dirty="0">
                <a:solidFill>
                  <a:srgbClr val="A5651F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The </a:t>
            </a:r>
            <a:r>
              <a:rPr lang="de-DE" sz="1200" b="1" dirty="0" err="1">
                <a:solidFill>
                  <a:srgbClr val="A5651F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cow</a:t>
            </a:r>
            <a:r>
              <a:rPr lang="de-DE" sz="1200" b="1" dirty="0">
                <a:solidFill>
                  <a:srgbClr val="A5651F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(Brand) </a:t>
            </a:r>
            <a:r>
              <a:rPr lang="de-DE" sz="1200" b="1" dirty="0" err="1">
                <a:solidFill>
                  <a:srgbClr val="A5651F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of</a:t>
            </a:r>
            <a:r>
              <a:rPr lang="de-DE" sz="1200" b="1" dirty="0">
                <a:solidFill>
                  <a:srgbClr val="A5651F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de-DE" sz="1200" b="1" dirty="0" err="1">
                <a:solidFill>
                  <a:srgbClr val="A5651F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the</a:t>
            </a:r>
            <a:r>
              <a:rPr lang="de-DE" sz="1200" b="1" dirty="0">
                <a:solidFill>
                  <a:srgbClr val="A5651F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de-DE" sz="1200" b="1" dirty="0" err="1">
                <a:solidFill>
                  <a:srgbClr val="A5651F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future</a:t>
            </a:r>
            <a:endParaRPr lang="de-DE" sz="1200" b="1" dirty="0">
              <a:solidFill>
                <a:srgbClr val="A5651F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r>
              <a:rPr kumimoji="0" lang="de-AT" sz="1200" b="1" i="0" u="none" strike="noStrike" kern="1200" cap="none" spc="0" normalizeH="0" baseline="0" noProof="0" dirty="0">
                <a:ln>
                  <a:noFill/>
                </a:ln>
                <a:solidFill>
                  <a:srgbClr val="A5651F"/>
                </a:solidFill>
                <a:effectLst/>
                <a:uLnTx/>
                <a:uFillTx/>
                <a:latin typeface="Calibri Light" panose="020F0302020204030204" pitchFamily="34" charset="0"/>
                <a:ea typeface="+mj-ea"/>
                <a:cs typeface="Calibri Light" panose="020F0302020204030204" pitchFamily="34" charset="0"/>
              </a:rPr>
              <a:t>Robust – Efficiency – </a:t>
            </a:r>
            <a:r>
              <a:rPr kumimoji="0" lang="de-AT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A5651F"/>
                </a:solidFill>
                <a:effectLst/>
                <a:uLnTx/>
                <a:uFillTx/>
                <a:latin typeface="Calibri Light" panose="020F0302020204030204" pitchFamily="34" charset="0"/>
                <a:ea typeface="+mj-ea"/>
                <a:cs typeface="Calibri Light" panose="020F0302020204030204" pitchFamily="34" charset="0"/>
              </a:rPr>
              <a:t>Sustainable</a:t>
            </a:r>
            <a:endParaRPr kumimoji="0" lang="de-AT" sz="1200" b="1" i="0" u="none" strike="noStrike" kern="1200" cap="none" spc="0" normalizeH="0" baseline="0" noProof="0" dirty="0">
              <a:ln>
                <a:noFill/>
              </a:ln>
              <a:solidFill>
                <a:srgbClr val="A5651F"/>
              </a:solidFill>
              <a:effectLst/>
              <a:uLnTx/>
              <a:uFillTx/>
              <a:latin typeface="Calibri Light" panose="020F0302020204030204" pitchFamily="34" charset="0"/>
              <a:ea typeface="+mj-ea"/>
              <a:cs typeface="Calibri Light" panose="020F0302020204030204" pitchFamily="34" charset="0"/>
            </a:endParaRPr>
          </a:p>
          <a:p>
            <a:endParaRPr lang="en-GB" dirty="0"/>
          </a:p>
          <a:p>
            <a:r>
              <a:rPr lang="de-AT" dirty="0"/>
              <a:t>Looking </a:t>
            </a:r>
            <a:r>
              <a:rPr lang="de-AT" dirty="0" err="1"/>
              <a:t>forward</a:t>
            </a:r>
            <a:r>
              <a:rPr lang="de-AT" dirty="0"/>
              <a:t> </a:t>
            </a:r>
            <a:r>
              <a:rPr lang="de-AT" dirty="0" err="1"/>
              <a:t>to</a:t>
            </a:r>
            <a:r>
              <a:rPr lang="de-AT" dirty="0"/>
              <a:t> a </a:t>
            </a:r>
            <a:r>
              <a:rPr lang="de-AT" dirty="0" err="1"/>
              <a:t>bright</a:t>
            </a:r>
            <a:r>
              <a:rPr lang="de-AT" dirty="0"/>
              <a:t> </a:t>
            </a:r>
            <a:r>
              <a:rPr lang="de-AT" dirty="0" err="1"/>
              <a:t>future</a:t>
            </a:r>
            <a:r>
              <a:rPr lang="de-AT" dirty="0"/>
              <a:t> </a:t>
            </a:r>
            <a:r>
              <a:rPr lang="de-AT" dirty="0" err="1"/>
              <a:t>together</a:t>
            </a:r>
            <a:r>
              <a:rPr lang="de-AT" dirty="0"/>
              <a:t> </a:t>
            </a:r>
            <a:r>
              <a:rPr lang="de-AT" dirty="0" err="1"/>
              <a:t>with</a:t>
            </a:r>
            <a:r>
              <a:rPr lang="de-AT" dirty="0"/>
              <a:t> Fleckvieh </a:t>
            </a:r>
            <a:r>
              <a:rPr lang="de-AT" dirty="0" err="1"/>
              <a:t>from</a:t>
            </a:r>
            <a:r>
              <a:rPr lang="de-AT" dirty="0"/>
              <a:t> Austria</a:t>
            </a:r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7CCE4-7CAC-4E61-B080-A89885FC56BA}" type="slidenum">
              <a:rPr lang="de-AT" smtClean="0"/>
              <a:t>35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7567604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dirty="0"/>
              <a:t>Fleckvieh </a:t>
            </a:r>
            <a:r>
              <a:rPr lang="de-DE" dirty="0" err="1"/>
              <a:t>from</a:t>
            </a:r>
            <a:r>
              <a:rPr lang="de-DE" dirty="0"/>
              <a:t> </a:t>
            </a:r>
            <a:r>
              <a:rPr lang="de-DE" u="sng" dirty="0"/>
              <a:t>TODAY and TOMORROW!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200" b="1" dirty="0">
                <a:solidFill>
                  <a:srgbClr val="A5651F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The </a:t>
            </a:r>
            <a:r>
              <a:rPr lang="de-DE" sz="1200" b="1" dirty="0" err="1">
                <a:solidFill>
                  <a:srgbClr val="A5651F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best</a:t>
            </a:r>
            <a:r>
              <a:rPr lang="de-DE" sz="1200" b="1" dirty="0">
                <a:solidFill>
                  <a:srgbClr val="A5651F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dual </a:t>
            </a:r>
            <a:r>
              <a:rPr lang="de-DE" sz="1200" b="1" dirty="0" err="1">
                <a:solidFill>
                  <a:srgbClr val="A5651F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purpose</a:t>
            </a:r>
            <a:r>
              <a:rPr lang="de-DE" sz="1200" b="1" dirty="0">
                <a:solidFill>
                  <a:srgbClr val="A5651F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de-DE" sz="1200" b="1" dirty="0" err="1">
                <a:solidFill>
                  <a:srgbClr val="A5651F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breed</a:t>
            </a:r>
            <a:r>
              <a:rPr lang="de-DE" sz="1200" b="1" dirty="0">
                <a:solidFill>
                  <a:srgbClr val="A5651F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in </a:t>
            </a:r>
            <a:r>
              <a:rPr lang="de-DE" sz="1200" b="1" dirty="0" err="1">
                <a:solidFill>
                  <a:srgbClr val="A5651F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the</a:t>
            </a:r>
            <a:r>
              <a:rPr lang="de-DE" sz="1200" b="1" dirty="0">
                <a:solidFill>
                  <a:srgbClr val="A5651F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de-DE" sz="1200" b="1" dirty="0" err="1">
                <a:solidFill>
                  <a:srgbClr val="A5651F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world</a:t>
            </a:r>
            <a:r>
              <a:rPr lang="de-DE" sz="1200" b="1" dirty="0">
                <a:solidFill>
                  <a:srgbClr val="A5651F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!</a:t>
            </a:r>
            <a:endParaRPr lang="de-AT" sz="1200" b="1" dirty="0">
              <a:solidFill>
                <a:srgbClr val="A5651F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AT" dirty="0"/>
              <a:t>In Austria, </a:t>
            </a:r>
            <a:r>
              <a:rPr lang="de-AT" dirty="0" err="1"/>
              <a:t>the</a:t>
            </a:r>
            <a:r>
              <a:rPr lang="de-AT" dirty="0"/>
              <a:t> </a:t>
            </a:r>
            <a:r>
              <a:rPr lang="de-AT" dirty="0" err="1"/>
              <a:t>consitent</a:t>
            </a:r>
            <a:r>
              <a:rPr lang="de-AT" dirty="0"/>
              <a:t> </a:t>
            </a:r>
            <a:r>
              <a:rPr lang="de-AT" dirty="0" err="1"/>
              <a:t>breeding</a:t>
            </a:r>
            <a:r>
              <a:rPr lang="de-AT" dirty="0"/>
              <a:t> </a:t>
            </a:r>
            <a:r>
              <a:rPr lang="de-AT" dirty="0" err="1"/>
              <a:t>of</a:t>
            </a:r>
            <a:r>
              <a:rPr lang="de-AT" dirty="0"/>
              <a:t> </a:t>
            </a:r>
            <a:r>
              <a:rPr lang="de-AT" dirty="0" err="1"/>
              <a:t>Fleckvie</a:t>
            </a:r>
            <a:r>
              <a:rPr lang="de-AT" dirty="0"/>
              <a:t> </a:t>
            </a:r>
            <a:r>
              <a:rPr lang="de-AT" dirty="0" err="1"/>
              <a:t>started</a:t>
            </a:r>
            <a:r>
              <a:rPr lang="de-AT" dirty="0"/>
              <a:t> </a:t>
            </a:r>
            <a:r>
              <a:rPr lang="de-AT" dirty="0" err="1"/>
              <a:t>more</a:t>
            </a:r>
            <a:r>
              <a:rPr lang="de-AT" dirty="0"/>
              <a:t> </a:t>
            </a:r>
            <a:r>
              <a:rPr lang="de-AT" dirty="0" err="1"/>
              <a:t>than</a:t>
            </a:r>
            <a:r>
              <a:rPr lang="de-AT" dirty="0"/>
              <a:t> 40 </a:t>
            </a:r>
            <a:r>
              <a:rPr lang="de-AT" dirty="0" err="1"/>
              <a:t>years</a:t>
            </a:r>
            <a:r>
              <a:rPr lang="de-AT" dirty="0"/>
              <a:t> </a:t>
            </a:r>
            <a:r>
              <a:rPr lang="de-AT" dirty="0" err="1"/>
              <a:t>ago</a:t>
            </a:r>
            <a:r>
              <a:rPr lang="de-AT" dirty="0"/>
              <a:t>, </a:t>
            </a:r>
            <a:r>
              <a:rPr lang="de-AT" dirty="0" err="1"/>
              <a:t>as</a:t>
            </a:r>
            <a:r>
              <a:rPr lang="de-AT" dirty="0"/>
              <a:t> a </a:t>
            </a:r>
            <a:r>
              <a:rPr lang="de-AT" dirty="0" err="1"/>
              <a:t>countertrend</a:t>
            </a:r>
            <a:r>
              <a:rPr lang="de-AT" dirty="0"/>
              <a:t> </a:t>
            </a:r>
            <a:r>
              <a:rPr lang="de-AT" dirty="0" err="1"/>
              <a:t>to</a:t>
            </a:r>
            <a:r>
              <a:rPr lang="de-AT" dirty="0"/>
              <a:t> single-</a:t>
            </a:r>
            <a:r>
              <a:rPr lang="de-AT" dirty="0" err="1"/>
              <a:t>purpose</a:t>
            </a:r>
            <a:r>
              <a:rPr lang="de-AT" dirty="0"/>
              <a:t> </a:t>
            </a:r>
            <a:r>
              <a:rPr lang="de-AT" dirty="0" err="1"/>
              <a:t>cattle</a:t>
            </a:r>
            <a:r>
              <a:rPr lang="de-AT" dirty="0"/>
              <a:t>. The </a:t>
            </a:r>
            <a:r>
              <a:rPr lang="de-AT" dirty="0" err="1"/>
              <a:t>result</a:t>
            </a:r>
            <a:r>
              <a:rPr lang="de-AT" dirty="0"/>
              <a:t> </a:t>
            </a:r>
            <a:r>
              <a:rPr lang="de-AT" dirty="0" err="1"/>
              <a:t>is</a:t>
            </a:r>
            <a:r>
              <a:rPr lang="de-AT" dirty="0"/>
              <a:t> an </a:t>
            </a:r>
            <a:r>
              <a:rPr lang="de-AT" dirty="0" err="1"/>
              <a:t>excellent</a:t>
            </a:r>
            <a:r>
              <a:rPr lang="de-AT" dirty="0"/>
              <a:t> </a:t>
            </a:r>
            <a:r>
              <a:rPr lang="de-AT" dirty="0" err="1"/>
              <a:t>dairy</a:t>
            </a:r>
            <a:r>
              <a:rPr lang="de-AT" dirty="0"/>
              <a:t> </a:t>
            </a:r>
            <a:r>
              <a:rPr lang="de-AT" dirty="0" err="1"/>
              <a:t>breed</a:t>
            </a:r>
            <a:r>
              <a:rPr lang="de-AT" dirty="0"/>
              <a:t> </a:t>
            </a:r>
            <a:r>
              <a:rPr lang="de-AT" dirty="0" err="1"/>
              <a:t>that</a:t>
            </a:r>
            <a:r>
              <a:rPr lang="de-AT" dirty="0"/>
              <a:t> also </a:t>
            </a:r>
            <a:r>
              <a:rPr lang="de-AT" dirty="0" err="1"/>
              <a:t>produces</a:t>
            </a:r>
            <a:r>
              <a:rPr lang="de-AT" dirty="0"/>
              <a:t> </a:t>
            </a:r>
            <a:r>
              <a:rPr lang="de-AT" dirty="0" err="1"/>
              <a:t>outstanding</a:t>
            </a:r>
            <a:r>
              <a:rPr lang="de-AT" dirty="0"/>
              <a:t> beef in </a:t>
            </a:r>
            <a:r>
              <a:rPr lang="de-AT" dirty="0" err="1"/>
              <a:t>amount</a:t>
            </a:r>
            <a:r>
              <a:rPr lang="de-AT" dirty="0"/>
              <a:t> and </a:t>
            </a:r>
            <a:r>
              <a:rPr lang="de-AT" dirty="0" err="1"/>
              <a:t>quality</a:t>
            </a:r>
            <a:r>
              <a:rPr lang="de-AT" dirty="0"/>
              <a:t>.</a:t>
            </a:r>
          </a:p>
          <a:p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7CCE4-7CAC-4E61-B080-A89885FC56BA}" type="slidenum">
              <a:rPr lang="de-AT" smtClean="0"/>
              <a:t>4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4738791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ü"/>
              <a:defRPr/>
            </a:pPr>
            <a:r>
              <a:rPr lang="en-GB" sz="1200" dirty="0">
                <a:solidFill>
                  <a:srgbClr val="A5651F"/>
                </a:solidFill>
              </a:rPr>
              <a:t>13.600 Breeders</a:t>
            </a:r>
          </a:p>
          <a:p>
            <a:pPr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ü"/>
              <a:defRPr/>
            </a:pPr>
            <a:r>
              <a:rPr lang="en-GB" sz="1200" dirty="0">
                <a:solidFill>
                  <a:srgbClr val="A5651F"/>
                </a:solidFill>
              </a:rPr>
              <a:t>313.000 </a:t>
            </a:r>
            <a:r>
              <a:rPr lang="en-GB" sz="1200" dirty="0" err="1">
                <a:solidFill>
                  <a:srgbClr val="A5651F"/>
                </a:solidFill>
              </a:rPr>
              <a:t>Herdbook</a:t>
            </a:r>
            <a:r>
              <a:rPr lang="en-GB" sz="1200" dirty="0">
                <a:solidFill>
                  <a:srgbClr val="A5651F"/>
                </a:solidFill>
              </a:rPr>
              <a:t> cows</a:t>
            </a:r>
          </a:p>
          <a:p>
            <a:pPr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ü"/>
              <a:defRPr/>
            </a:pPr>
            <a:r>
              <a:rPr lang="en-GB" sz="1200" dirty="0">
                <a:solidFill>
                  <a:srgbClr val="A5651F"/>
                </a:solidFill>
              </a:rPr>
              <a:t>1.400.000 Animals</a:t>
            </a:r>
          </a:p>
          <a:p>
            <a:pPr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ü"/>
              <a:defRPr/>
            </a:pPr>
            <a:r>
              <a:rPr lang="en-GB" sz="1200" dirty="0">
                <a:solidFill>
                  <a:srgbClr val="A5651F"/>
                </a:solidFill>
              </a:rPr>
              <a:t>75 % of the cattle in AT</a:t>
            </a:r>
          </a:p>
          <a:p>
            <a:pPr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ü"/>
              <a:defRPr/>
            </a:pPr>
            <a:r>
              <a:rPr lang="en-GB" sz="1200" dirty="0">
                <a:solidFill>
                  <a:srgbClr val="A5651F"/>
                </a:solidFill>
              </a:rPr>
              <a:t>26 Breeding cows/farm</a:t>
            </a:r>
          </a:p>
          <a:p>
            <a:pPr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ü"/>
              <a:defRPr/>
            </a:pPr>
            <a:r>
              <a:rPr lang="en-GB" sz="1200" dirty="0">
                <a:solidFill>
                  <a:srgbClr val="A5651F"/>
                </a:solidFill>
              </a:rPr>
              <a:t>System: Family business</a:t>
            </a:r>
            <a:endParaRPr lang="en-GB" sz="1100" dirty="0">
              <a:solidFill>
                <a:schemeClr val="bg1">
                  <a:lumMod val="50000"/>
                </a:schemeClr>
              </a:solidFill>
            </a:endParaRPr>
          </a:p>
          <a:p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7CCE4-7CAC-4E61-B080-A89885FC56BA}" type="slidenum">
              <a:rPr lang="de-AT" smtClean="0"/>
              <a:t>5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9470121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7CCE4-7CAC-4E61-B080-A89885FC56BA}" type="slidenum">
              <a:rPr lang="de-AT" smtClean="0"/>
              <a:t>8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42888373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Fleckvieh Austria – </a:t>
            </a:r>
            <a:r>
              <a:rPr lang="de-DE" dirty="0" err="1"/>
              <a:t>Breeding</a:t>
            </a:r>
            <a:r>
              <a:rPr lang="de-DE" dirty="0"/>
              <a:t> </a:t>
            </a:r>
            <a:r>
              <a:rPr lang="de-DE" dirty="0" err="1"/>
              <a:t>goal</a:t>
            </a:r>
            <a:endParaRPr lang="de-DE" dirty="0"/>
          </a:p>
          <a:p>
            <a:pPr marL="0" indent="0" fontAlgn="base">
              <a:buFont typeface="Arial" panose="020B0604020202020204" pitchFamily="34" charset="0"/>
              <a:buNone/>
            </a:pPr>
            <a:endParaRPr lang="de-DE" sz="1200" b="0" i="1" dirty="0">
              <a:solidFill>
                <a:srgbClr val="A5651F"/>
              </a:solidFill>
            </a:endParaRPr>
          </a:p>
          <a:p>
            <a:pPr marL="0" indent="0" fontAlgn="base">
              <a:buFont typeface="Arial" panose="020B0604020202020204" pitchFamily="34" charset="0"/>
              <a:buNone/>
            </a:pPr>
            <a:r>
              <a:rPr lang="de-DE" sz="1200" b="0" i="1" dirty="0">
                <a:solidFill>
                  <a:srgbClr val="A5651F"/>
                </a:solidFill>
              </a:rPr>
              <a:t>The </a:t>
            </a:r>
            <a:r>
              <a:rPr lang="de-DE" sz="1200" b="0" i="1" dirty="0" err="1">
                <a:solidFill>
                  <a:srgbClr val="A5651F"/>
                </a:solidFill>
              </a:rPr>
              <a:t>breeding</a:t>
            </a:r>
            <a:r>
              <a:rPr lang="de-DE" sz="1200" b="0" i="1" dirty="0">
                <a:solidFill>
                  <a:srgbClr val="A5651F"/>
                </a:solidFill>
              </a:rPr>
              <a:t> </a:t>
            </a:r>
            <a:r>
              <a:rPr lang="de-DE" sz="1200" b="0" i="1" dirty="0" err="1">
                <a:solidFill>
                  <a:srgbClr val="A5651F"/>
                </a:solidFill>
              </a:rPr>
              <a:t>goal</a:t>
            </a:r>
            <a:r>
              <a:rPr lang="de-DE" sz="1200" b="0" i="1" dirty="0">
                <a:solidFill>
                  <a:srgbClr val="A5651F"/>
                </a:solidFill>
              </a:rPr>
              <a:t> ist </a:t>
            </a:r>
            <a:r>
              <a:rPr lang="de-DE" sz="1200" b="0" i="1" dirty="0" err="1">
                <a:solidFill>
                  <a:srgbClr val="A5651F"/>
                </a:solidFill>
              </a:rPr>
              <a:t>the</a:t>
            </a:r>
            <a:r>
              <a:rPr lang="de-DE" sz="1200" b="0" i="1" dirty="0">
                <a:solidFill>
                  <a:srgbClr val="A5651F"/>
                </a:solidFill>
              </a:rPr>
              <a:t> </a:t>
            </a:r>
            <a:r>
              <a:rPr lang="de-DE" sz="1200" i="1" u="sng" dirty="0" err="1">
                <a:solidFill>
                  <a:srgbClr val="A5651F"/>
                </a:solidFill>
              </a:rPr>
              <a:t>sustainable</a:t>
            </a:r>
            <a:r>
              <a:rPr lang="de-DE" sz="1200" i="1" u="sng" dirty="0">
                <a:solidFill>
                  <a:srgbClr val="A5651F"/>
                </a:solidFill>
              </a:rPr>
              <a:t> </a:t>
            </a:r>
            <a:r>
              <a:rPr lang="de-DE" sz="1200" i="1" u="sng" dirty="0" err="1">
                <a:solidFill>
                  <a:srgbClr val="A5651F"/>
                </a:solidFill>
              </a:rPr>
              <a:t>improvemen</a:t>
            </a:r>
            <a:r>
              <a:rPr lang="de-DE" sz="1200" b="0" i="1" dirty="0" err="1">
                <a:solidFill>
                  <a:srgbClr val="A5651F"/>
                </a:solidFill>
              </a:rPr>
              <a:t>t</a:t>
            </a:r>
            <a:r>
              <a:rPr lang="de-DE" sz="1200" b="0" i="1" dirty="0">
                <a:solidFill>
                  <a:srgbClr val="A5651F"/>
                </a:solidFill>
              </a:rPr>
              <a:t> </a:t>
            </a:r>
            <a:r>
              <a:rPr lang="de-DE" sz="1200" b="0" i="1" dirty="0" err="1">
                <a:solidFill>
                  <a:srgbClr val="A5651F"/>
                </a:solidFill>
              </a:rPr>
              <a:t>of</a:t>
            </a:r>
            <a:r>
              <a:rPr lang="de-DE" sz="1200" b="0" i="1" dirty="0">
                <a:solidFill>
                  <a:srgbClr val="A5651F"/>
                </a:solidFill>
              </a:rPr>
              <a:t> </a:t>
            </a:r>
            <a:r>
              <a:rPr lang="de-DE" sz="1200" b="0" i="1" dirty="0" err="1">
                <a:solidFill>
                  <a:srgbClr val="A5651F"/>
                </a:solidFill>
              </a:rPr>
              <a:t>the</a:t>
            </a:r>
            <a:r>
              <a:rPr lang="de-DE" sz="1200" b="0" i="1" dirty="0">
                <a:solidFill>
                  <a:srgbClr val="A5651F"/>
                </a:solidFill>
              </a:rPr>
              <a:t> </a:t>
            </a:r>
            <a:r>
              <a:rPr lang="de-DE" sz="1200" i="1" u="sng" dirty="0">
                <a:solidFill>
                  <a:srgbClr val="A5651F"/>
                </a:solidFill>
              </a:rPr>
              <a:t>milk</a:t>
            </a:r>
            <a:r>
              <a:rPr lang="de-DE" sz="1200" b="0" i="1" dirty="0">
                <a:solidFill>
                  <a:srgbClr val="A5651F"/>
                </a:solidFill>
              </a:rPr>
              <a:t> </a:t>
            </a:r>
            <a:r>
              <a:rPr lang="de-DE" sz="1200" i="1" u="sng" dirty="0" err="1">
                <a:solidFill>
                  <a:srgbClr val="A5651F"/>
                </a:solidFill>
              </a:rPr>
              <a:t>production</a:t>
            </a:r>
            <a:r>
              <a:rPr lang="de-DE" sz="1200" b="0" i="1" dirty="0">
                <a:solidFill>
                  <a:srgbClr val="A5651F"/>
                </a:solidFill>
              </a:rPr>
              <a:t>, </a:t>
            </a:r>
            <a:r>
              <a:rPr lang="de-DE" sz="1200" b="0" i="1" dirty="0" err="1">
                <a:solidFill>
                  <a:srgbClr val="A5651F"/>
                </a:solidFill>
              </a:rPr>
              <a:t>with</a:t>
            </a:r>
            <a:r>
              <a:rPr lang="de-DE" sz="1200" b="0" i="1" dirty="0">
                <a:solidFill>
                  <a:srgbClr val="A5651F"/>
                </a:solidFill>
              </a:rPr>
              <a:t> </a:t>
            </a:r>
            <a:r>
              <a:rPr lang="de-DE" sz="1200" b="0" i="1" dirty="0" err="1">
                <a:solidFill>
                  <a:srgbClr val="A5651F"/>
                </a:solidFill>
              </a:rPr>
              <a:t>good</a:t>
            </a:r>
            <a:r>
              <a:rPr lang="de-DE" sz="1200" b="0" i="1" dirty="0">
                <a:solidFill>
                  <a:srgbClr val="A5651F"/>
                </a:solidFill>
              </a:rPr>
              <a:t> </a:t>
            </a:r>
            <a:r>
              <a:rPr lang="de-DE" sz="1200" i="1" u="sng" dirty="0" err="1">
                <a:solidFill>
                  <a:srgbClr val="A5651F"/>
                </a:solidFill>
              </a:rPr>
              <a:t>meat</a:t>
            </a:r>
            <a:r>
              <a:rPr lang="de-DE" sz="1200" i="1" u="sng" dirty="0">
                <a:solidFill>
                  <a:srgbClr val="A5651F"/>
                </a:solidFill>
              </a:rPr>
              <a:t> </a:t>
            </a:r>
            <a:r>
              <a:rPr lang="de-DE" sz="1200" i="1" u="sng" dirty="0" err="1">
                <a:solidFill>
                  <a:srgbClr val="A5651F"/>
                </a:solidFill>
              </a:rPr>
              <a:t>production</a:t>
            </a:r>
            <a:r>
              <a:rPr lang="de-DE" sz="1200" b="0" i="1" dirty="0">
                <a:solidFill>
                  <a:srgbClr val="A5651F"/>
                </a:solidFill>
              </a:rPr>
              <a:t> and </a:t>
            </a:r>
            <a:r>
              <a:rPr lang="de-DE" sz="1200" i="1" u="sng" dirty="0" err="1">
                <a:solidFill>
                  <a:srgbClr val="A5651F"/>
                </a:solidFill>
              </a:rPr>
              <a:t>best</a:t>
            </a:r>
            <a:r>
              <a:rPr lang="de-DE" sz="1200" i="1" u="sng" dirty="0">
                <a:solidFill>
                  <a:srgbClr val="A5651F"/>
                </a:solidFill>
              </a:rPr>
              <a:t> </a:t>
            </a:r>
            <a:r>
              <a:rPr lang="de-DE" sz="1200" i="1" u="sng" dirty="0" err="1">
                <a:solidFill>
                  <a:srgbClr val="A5651F"/>
                </a:solidFill>
              </a:rPr>
              <a:t>fitness</a:t>
            </a:r>
            <a:r>
              <a:rPr lang="de-DE" sz="1200" i="1" u="sng" dirty="0">
                <a:solidFill>
                  <a:srgbClr val="A5651F"/>
                </a:solidFill>
              </a:rPr>
              <a:t> </a:t>
            </a:r>
            <a:r>
              <a:rPr lang="de-DE" sz="1200" i="1" u="sng" dirty="0" err="1">
                <a:solidFill>
                  <a:srgbClr val="A5651F"/>
                </a:solidFill>
              </a:rPr>
              <a:t>characteristics</a:t>
            </a:r>
            <a:endParaRPr lang="de-DE" sz="1200" b="0" i="1" u="sng" dirty="0">
              <a:solidFill>
                <a:srgbClr val="A5651F"/>
              </a:solidFill>
            </a:endParaRPr>
          </a:p>
          <a:p>
            <a:pPr marL="0" indent="0" fontAlgn="base">
              <a:buFont typeface="Arial" panose="020B0604020202020204" pitchFamily="34" charset="0"/>
              <a:buNone/>
            </a:pPr>
            <a:endParaRPr lang="de-DE" sz="1200" b="0" i="1" dirty="0">
              <a:solidFill>
                <a:srgbClr val="A5651F"/>
              </a:solidFill>
            </a:endParaRPr>
          </a:p>
          <a:p>
            <a:pPr marL="0" indent="0" fontAlgn="base">
              <a:buFont typeface="Arial" panose="020B0604020202020204" pitchFamily="34" charset="0"/>
              <a:buNone/>
            </a:pPr>
            <a:r>
              <a:rPr lang="de-DE" sz="1200" b="0" i="1" dirty="0">
                <a:solidFill>
                  <a:srgbClr val="A5651F"/>
                </a:solidFill>
              </a:rPr>
              <a:t>„The </a:t>
            </a:r>
            <a:r>
              <a:rPr lang="de-DE" sz="1200" b="0" i="1" dirty="0" err="1">
                <a:solidFill>
                  <a:srgbClr val="A5651F"/>
                </a:solidFill>
              </a:rPr>
              <a:t>most</a:t>
            </a:r>
            <a:r>
              <a:rPr lang="de-DE" sz="1200" b="0" i="1" dirty="0">
                <a:solidFill>
                  <a:srgbClr val="A5651F"/>
                </a:solidFill>
              </a:rPr>
              <a:t> </a:t>
            </a:r>
            <a:r>
              <a:rPr lang="de-DE" sz="1200" b="0" i="1" dirty="0" err="1">
                <a:solidFill>
                  <a:srgbClr val="A5651F"/>
                </a:solidFill>
              </a:rPr>
              <a:t>efficient</a:t>
            </a:r>
            <a:r>
              <a:rPr lang="de-DE" sz="1200" b="0" i="1" dirty="0">
                <a:solidFill>
                  <a:srgbClr val="A5651F"/>
                </a:solidFill>
              </a:rPr>
              <a:t> </a:t>
            </a:r>
            <a:r>
              <a:rPr lang="de-DE" sz="1200" b="0" i="1" dirty="0" err="1">
                <a:solidFill>
                  <a:srgbClr val="A5651F"/>
                </a:solidFill>
              </a:rPr>
              <a:t>way</a:t>
            </a:r>
            <a:r>
              <a:rPr lang="de-DE" sz="1200" b="0" i="1" dirty="0">
                <a:solidFill>
                  <a:srgbClr val="A5651F"/>
                </a:solidFill>
              </a:rPr>
              <a:t> </a:t>
            </a:r>
            <a:r>
              <a:rPr lang="de-DE" sz="1200" b="0" i="1" dirty="0" err="1">
                <a:solidFill>
                  <a:srgbClr val="A5651F"/>
                </a:solidFill>
              </a:rPr>
              <a:t>to</a:t>
            </a:r>
            <a:r>
              <a:rPr lang="de-DE" sz="1200" b="0" i="1" dirty="0">
                <a:solidFill>
                  <a:srgbClr val="A5651F"/>
                </a:solidFill>
              </a:rPr>
              <a:t> </a:t>
            </a:r>
            <a:r>
              <a:rPr lang="de-DE" sz="1200" b="0" i="1" dirty="0" err="1">
                <a:solidFill>
                  <a:srgbClr val="A5651F"/>
                </a:solidFill>
              </a:rPr>
              <a:t>reach</a:t>
            </a:r>
            <a:r>
              <a:rPr lang="de-DE" sz="1200" b="0" i="1" dirty="0">
                <a:solidFill>
                  <a:srgbClr val="A5651F"/>
                </a:solidFill>
              </a:rPr>
              <a:t> </a:t>
            </a:r>
            <a:r>
              <a:rPr lang="de-DE" sz="1200" b="0" i="1" dirty="0" err="1">
                <a:solidFill>
                  <a:srgbClr val="A5651F"/>
                </a:solidFill>
              </a:rPr>
              <a:t>the</a:t>
            </a:r>
            <a:r>
              <a:rPr lang="de-DE" sz="1200" b="0" i="1" dirty="0">
                <a:solidFill>
                  <a:srgbClr val="A5651F"/>
                </a:solidFill>
              </a:rPr>
              <a:t> </a:t>
            </a:r>
            <a:r>
              <a:rPr lang="de-DE" sz="1200" b="0" i="1" dirty="0" err="1">
                <a:solidFill>
                  <a:srgbClr val="A5651F"/>
                </a:solidFill>
              </a:rPr>
              <a:t>goal</a:t>
            </a:r>
            <a:r>
              <a:rPr lang="de-DE" sz="1200" b="0" i="1" dirty="0">
                <a:solidFill>
                  <a:srgbClr val="A5651F"/>
                </a:solidFill>
              </a:rPr>
              <a:t> </a:t>
            </a:r>
            <a:r>
              <a:rPr lang="de-DE" sz="1200" b="0" i="1" dirty="0" err="1">
                <a:solidFill>
                  <a:srgbClr val="A5651F"/>
                </a:solidFill>
              </a:rPr>
              <a:t>is</a:t>
            </a:r>
            <a:r>
              <a:rPr lang="de-DE" sz="1200" b="0" i="1" dirty="0">
                <a:solidFill>
                  <a:srgbClr val="A5651F"/>
                </a:solidFill>
              </a:rPr>
              <a:t> </a:t>
            </a:r>
            <a:r>
              <a:rPr lang="de-DE" sz="1200" b="0" i="1" dirty="0" err="1">
                <a:solidFill>
                  <a:srgbClr val="A5651F"/>
                </a:solidFill>
              </a:rPr>
              <a:t>based</a:t>
            </a:r>
            <a:r>
              <a:rPr lang="de-DE" sz="1200" b="0" i="1" dirty="0">
                <a:solidFill>
                  <a:srgbClr val="A5651F"/>
                </a:solidFill>
              </a:rPr>
              <a:t> on </a:t>
            </a:r>
            <a:r>
              <a:rPr lang="de-DE" sz="1200" b="0" i="1" dirty="0" err="1">
                <a:solidFill>
                  <a:srgbClr val="A5651F"/>
                </a:solidFill>
              </a:rPr>
              <a:t>the</a:t>
            </a:r>
            <a:r>
              <a:rPr lang="de-DE" sz="1200" b="0" i="1" dirty="0">
                <a:solidFill>
                  <a:srgbClr val="A5651F"/>
                </a:solidFill>
              </a:rPr>
              <a:t> </a:t>
            </a:r>
            <a:r>
              <a:rPr lang="de-DE" sz="1200" b="0" i="1" dirty="0" err="1">
                <a:solidFill>
                  <a:srgbClr val="A5651F"/>
                </a:solidFill>
              </a:rPr>
              <a:t>selection</a:t>
            </a:r>
            <a:r>
              <a:rPr lang="de-DE" sz="1200" b="0" i="1" dirty="0">
                <a:solidFill>
                  <a:srgbClr val="A5651F"/>
                </a:solidFill>
              </a:rPr>
              <a:t> </a:t>
            </a:r>
            <a:r>
              <a:rPr lang="de-DE" sz="1200" b="0" i="1" dirty="0" err="1">
                <a:solidFill>
                  <a:srgbClr val="A5651F"/>
                </a:solidFill>
              </a:rPr>
              <a:t>of</a:t>
            </a:r>
            <a:r>
              <a:rPr lang="de-DE" sz="1200" b="0" i="1" dirty="0">
                <a:solidFill>
                  <a:srgbClr val="A5651F"/>
                </a:solidFill>
              </a:rPr>
              <a:t> </a:t>
            </a:r>
            <a:r>
              <a:rPr lang="de-DE" sz="1200" b="0" i="1" dirty="0" err="1">
                <a:solidFill>
                  <a:srgbClr val="A5651F"/>
                </a:solidFill>
              </a:rPr>
              <a:t>the</a:t>
            </a:r>
            <a:r>
              <a:rPr lang="de-DE" sz="1200" b="0" i="1" dirty="0">
                <a:solidFill>
                  <a:srgbClr val="A5651F"/>
                </a:solidFill>
              </a:rPr>
              <a:t> </a:t>
            </a:r>
            <a:r>
              <a:rPr lang="de-DE" sz="1200" i="1" dirty="0" err="1">
                <a:solidFill>
                  <a:srgbClr val="A5651F"/>
                </a:solidFill>
              </a:rPr>
              <a:t>economic</a:t>
            </a:r>
            <a:r>
              <a:rPr lang="de-DE" sz="1200" i="1" dirty="0">
                <a:solidFill>
                  <a:srgbClr val="A5651F"/>
                </a:solidFill>
              </a:rPr>
              <a:t> Index Value</a:t>
            </a:r>
            <a:r>
              <a:rPr lang="de-DE" sz="1200" b="0" i="1" dirty="0">
                <a:solidFill>
                  <a:srgbClr val="A5651F"/>
                </a:solidFill>
              </a:rPr>
              <a:t>!</a:t>
            </a:r>
            <a:endParaRPr lang="de-DE" sz="1050" i="1" dirty="0">
              <a:solidFill>
                <a:srgbClr val="A5651F"/>
              </a:solidFill>
            </a:endParaRPr>
          </a:p>
          <a:p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7CCE4-7CAC-4E61-B080-A89885FC56BA}" type="slidenum">
              <a:rPr lang="de-AT" smtClean="0"/>
              <a:t>9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404110237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AT" dirty="0" err="1"/>
              <a:t>Breeding</a:t>
            </a:r>
            <a:r>
              <a:rPr lang="de-AT" dirty="0"/>
              <a:t> </a:t>
            </a:r>
            <a:r>
              <a:rPr lang="de-AT" dirty="0" err="1"/>
              <a:t>based</a:t>
            </a:r>
            <a:r>
              <a:rPr lang="de-AT" dirty="0"/>
              <a:t> on </a:t>
            </a:r>
            <a:r>
              <a:rPr lang="de-AT" dirty="0" err="1"/>
              <a:t>economic</a:t>
            </a:r>
            <a:r>
              <a:rPr lang="de-AT" dirty="0"/>
              <a:t> and </a:t>
            </a:r>
            <a:r>
              <a:rPr lang="de-AT" dirty="0" err="1"/>
              <a:t>science</a:t>
            </a:r>
            <a:r>
              <a:rPr lang="de-AT" dirty="0"/>
              <a:t>!</a:t>
            </a:r>
            <a:br>
              <a:rPr lang="de-AT" dirty="0"/>
            </a:br>
            <a:r>
              <a:rPr lang="de-AT" dirty="0"/>
              <a:t>Der Ökonomische Gesamtzuchtwert =&gt; </a:t>
            </a:r>
            <a:r>
              <a:rPr lang="de-AT" dirty="0" err="1"/>
              <a:t>Economic</a:t>
            </a:r>
            <a:r>
              <a:rPr lang="de-AT" dirty="0"/>
              <a:t> </a:t>
            </a:r>
            <a:r>
              <a:rPr lang="de-AT" dirty="0" err="1"/>
              <a:t>breeding</a:t>
            </a:r>
            <a:r>
              <a:rPr lang="de-AT" dirty="0"/>
              <a:t> </a:t>
            </a:r>
            <a:r>
              <a:rPr lang="de-AT" dirty="0" err="1"/>
              <a:t>value</a:t>
            </a:r>
            <a:r>
              <a:rPr lang="de-AT" dirty="0"/>
              <a:t> =&gt; Index</a:t>
            </a:r>
          </a:p>
          <a:p>
            <a:endParaRPr lang="de-AT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AT" dirty="0"/>
              <a:t>The </a:t>
            </a:r>
            <a:r>
              <a:rPr lang="de-AT" dirty="0" err="1"/>
              <a:t>tremendous</a:t>
            </a:r>
            <a:r>
              <a:rPr lang="de-AT" dirty="0"/>
              <a:t> </a:t>
            </a:r>
            <a:r>
              <a:rPr lang="de-AT" dirty="0" err="1"/>
              <a:t>success</a:t>
            </a:r>
            <a:r>
              <a:rPr lang="de-AT" dirty="0"/>
              <a:t> </a:t>
            </a:r>
            <a:r>
              <a:rPr lang="de-AT" dirty="0" err="1"/>
              <a:t>of</a:t>
            </a:r>
            <a:r>
              <a:rPr lang="de-AT" dirty="0"/>
              <a:t> Fleckvieh </a:t>
            </a:r>
            <a:r>
              <a:rPr lang="de-AT" dirty="0" err="1"/>
              <a:t>genetic</a:t>
            </a:r>
            <a:r>
              <a:rPr lang="de-AT" dirty="0"/>
              <a:t> </a:t>
            </a:r>
            <a:r>
              <a:rPr lang="de-AT" dirty="0" err="1"/>
              <a:t>is</a:t>
            </a:r>
            <a:r>
              <a:rPr lang="de-AT" dirty="0"/>
              <a:t> </a:t>
            </a:r>
            <a:r>
              <a:rPr lang="de-AT" dirty="0" err="1"/>
              <a:t>based</a:t>
            </a:r>
            <a:r>
              <a:rPr lang="de-AT" dirty="0"/>
              <a:t> on a </a:t>
            </a:r>
            <a:r>
              <a:rPr lang="de-AT" dirty="0" err="1"/>
              <a:t>highly</a:t>
            </a:r>
            <a:r>
              <a:rPr lang="de-AT" dirty="0"/>
              <a:t> professional </a:t>
            </a:r>
            <a:r>
              <a:rPr lang="de-AT" dirty="0" err="1"/>
              <a:t>breeding</a:t>
            </a:r>
            <a:r>
              <a:rPr lang="de-AT" dirty="0"/>
              <a:t> </a:t>
            </a:r>
            <a:r>
              <a:rPr lang="de-AT" dirty="0" err="1"/>
              <a:t>programm</a:t>
            </a:r>
            <a:r>
              <a:rPr lang="de-AT" dirty="0"/>
              <a:t> </a:t>
            </a:r>
            <a:r>
              <a:rPr lang="de-AT" dirty="0" err="1"/>
              <a:t>with</a:t>
            </a:r>
            <a:r>
              <a:rPr lang="de-AT" dirty="0"/>
              <a:t> </a:t>
            </a:r>
            <a:r>
              <a:rPr lang="de-AT" dirty="0" err="1"/>
              <a:t>over</a:t>
            </a:r>
            <a:r>
              <a:rPr lang="de-AT" dirty="0"/>
              <a:t> 1 </a:t>
            </a:r>
            <a:r>
              <a:rPr lang="de-AT" dirty="0" err="1"/>
              <a:t>million</a:t>
            </a:r>
            <a:r>
              <a:rPr lang="de-AT" dirty="0"/>
              <a:t> </a:t>
            </a:r>
            <a:r>
              <a:rPr lang="de-AT" dirty="0" err="1"/>
              <a:t>herdbook</a:t>
            </a:r>
            <a:r>
              <a:rPr lang="de-AT" dirty="0"/>
              <a:t> </a:t>
            </a:r>
            <a:r>
              <a:rPr lang="de-AT" dirty="0" err="1"/>
              <a:t>cows</a:t>
            </a:r>
            <a:r>
              <a:rPr lang="de-AT" dirty="0"/>
              <a:t>. </a:t>
            </a:r>
            <a:r>
              <a:rPr lang="de-AT" dirty="0" err="1"/>
              <a:t>It</a:t>
            </a:r>
            <a:r>
              <a:rPr lang="de-AT" dirty="0"/>
              <a:t> </a:t>
            </a:r>
            <a:r>
              <a:rPr lang="de-AT" dirty="0" err="1"/>
              <a:t>includes</a:t>
            </a:r>
            <a:r>
              <a:rPr lang="de-AT" dirty="0"/>
              <a:t> </a:t>
            </a:r>
            <a:r>
              <a:rPr lang="de-AT" dirty="0" err="1"/>
              <a:t>nationwide</a:t>
            </a:r>
            <a:r>
              <a:rPr lang="de-AT" dirty="0"/>
              <a:t> performance- and </a:t>
            </a:r>
            <a:r>
              <a:rPr lang="de-AT" dirty="0" err="1"/>
              <a:t>quality</a:t>
            </a:r>
            <a:r>
              <a:rPr lang="de-AT" dirty="0"/>
              <a:t> </a:t>
            </a:r>
            <a:r>
              <a:rPr lang="de-AT" dirty="0" err="1"/>
              <a:t>controls</a:t>
            </a:r>
            <a:r>
              <a:rPr lang="de-AT" dirty="0"/>
              <a:t> and </a:t>
            </a:r>
            <a:r>
              <a:rPr lang="de-AT" dirty="0" err="1"/>
              <a:t>the</a:t>
            </a:r>
            <a:r>
              <a:rPr lang="de-AT" dirty="0"/>
              <a:t> </a:t>
            </a:r>
            <a:r>
              <a:rPr lang="de-AT" dirty="0" err="1"/>
              <a:t>collection</a:t>
            </a:r>
            <a:r>
              <a:rPr lang="de-AT" dirty="0"/>
              <a:t> </a:t>
            </a:r>
            <a:r>
              <a:rPr lang="de-AT" dirty="0" err="1"/>
              <a:t>of</a:t>
            </a:r>
            <a:r>
              <a:rPr lang="de-AT" dirty="0"/>
              <a:t> </a:t>
            </a:r>
            <a:r>
              <a:rPr lang="de-AT" dirty="0" err="1"/>
              <a:t>data</a:t>
            </a:r>
            <a:r>
              <a:rPr lang="de-AT" dirty="0"/>
              <a:t> on </a:t>
            </a:r>
            <a:r>
              <a:rPr lang="de-AT" dirty="0" err="1"/>
              <a:t>animal</a:t>
            </a:r>
            <a:r>
              <a:rPr lang="de-AT" dirty="0"/>
              <a:t> and </a:t>
            </a:r>
            <a:r>
              <a:rPr lang="de-AT" dirty="0" err="1"/>
              <a:t>hoof</a:t>
            </a:r>
            <a:r>
              <a:rPr lang="de-AT" dirty="0"/>
              <a:t> </a:t>
            </a:r>
            <a:r>
              <a:rPr lang="de-AT" dirty="0" err="1"/>
              <a:t>health</a:t>
            </a:r>
            <a:r>
              <a:rPr lang="de-AT" dirty="0"/>
              <a:t>, </a:t>
            </a:r>
            <a:r>
              <a:rPr lang="de-AT" dirty="0" err="1"/>
              <a:t>metabolic</a:t>
            </a:r>
            <a:r>
              <a:rPr lang="de-AT" dirty="0"/>
              <a:t> </a:t>
            </a:r>
            <a:r>
              <a:rPr lang="de-AT" dirty="0" err="1"/>
              <a:t>stability</a:t>
            </a:r>
            <a:r>
              <a:rPr lang="de-AT" dirty="0"/>
              <a:t>, </a:t>
            </a:r>
            <a:r>
              <a:rPr lang="de-AT" dirty="0" err="1"/>
              <a:t>feed</a:t>
            </a:r>
            <a:r>
              <a:rPr lang="de-AT" dirty="0"/>
              <a:t> </a:t>
            </a:r>
            <a:r>
              <a:rPr lang="de-AT" dirty="0" err="1"/>
              <a:t>efficiency</a:t>
            </a:r>
            <a:r>
              <a:rPr lang="de-AT" dirty="0"/>
              <a:t> and environmental </a:t>
            </a:r>
            <a:r>
              <a:rPr lang="de-AT" dirty="0" err="1"/>
              <a:t>impact</a:t>
            </a:r>
            <a:endParaRPr lang="de-AT" dirty="0"/>
          </a:p>
          <a:p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7CCE4-7CAC-4E61-B080-A89885FC56BA}" type="slidenum">
              <a:rPr lang="de-AT" smtClean="0"/>
              <a:t>10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58467575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MILK – The </a:t>
            </a:r>
            <a:r>
              <a:rPr lang="de-DE" dirty="0" err="1"/>
              <a:t>base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economic</a:t>
            </a:r>
            <a:r>
              <a:rPr lang="de-DE" dirty="0"/>
              <a:t> </a:t>
            </a:r>
            <a:r>
              <a:rPr lang="de-DE" dirty="0" err="1"/>
              <a:t>production</a:t>
            </a:r>
            <a:br>
              <a:rPr lang="de-DE" dirty="0"/>
            </a:br>
            <a:r>
              <a:rPr lang="de-DE" dirty="0"/>
              <a:t>Development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milkproduction</a:t>
            </a:r>
            <a:endParaRPr lang="de-DE" dirty="0"/>
          </a:p>
          <a:p>
            <a:endParaRPr lang="de-DE" dirty="0"/>
          </a:p>
          <a:p>
            <a:r>
              <a:rPr kumimoji="0" lang="de-AT" altLang="de-DE" sz="1200" b="1" i="0" u="none" strike="noStrike" kern="1200" cap="none" spc="0" normalizeH="0" baseline="0" noProof="0" dirty="0">
                <a:ln>
                  <a:noFill/>
                </a:ln>
                <a:solidFill>
                  <a:srgbClr val="A5651F"/>
                </a:solidFill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</a:rPr>
              <a:t>OPTIMUM </a:t>
            </a:r>
            <a:r>
              <a:rPr lang="de-AT" altLang="de-DE" sz="1200" b="1" dirty="0" err="1">
                <a:solidFill>
                  <a:srgbClr val="A5651F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instead</a:t>
            </a:r>
            <a:r>
              <a:rPr lang="de-AT" altLang="de-DE" sz="1200" b="1" dirty="0">
                <a:solidFill>
                  <a:srgbClr val="A5651F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de-AT" altLang="de-DE" sz="1200" b="1" dirty="0" err="1">
                <a:solidFill>
                  <a:srgbClr val="A5651F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of</a:t>
            </a:r>
            <a:r>
              <a:rPr kumimoji="0" lang="de-AT" altLang="de-DE" sz="1200" b="1" i="0" u="none" strike="noStrike" kern="1200" cap="none" spc="0" normalizeH="0" baseline="0" noProof="0" dirty="0">
                <a:ln>
                  <a:noFill/>
                </a:ln>
                <a:solidFill>
                  <a:srgbClr val="A5651F"/>
                </a:solidFill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</a:rPr>
              <a:t> MAXIMUM</a:t>
            </a:r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7CCE4-7CAC-4E61-B080-A89885FC56BA}" type="slidenum">
              <a:rPr lang="de-AT" smtClean="0"/>
              <a:t>11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74534765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dirty="0"/>
              <a:t>MEAT – DUAL PURPOSE </a:t>
            </a:r>
            <a:r>
              <a:rPr lang="de-DE" dirty="0" err="1"/>
              <a:t>is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GOAL!</a:t>
            </a:r>
            <a:br>
              <a:rPr lang="de-DE" dirty="0"/>
            </a:br>
            <a:endParaRPr lang="de-DE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dirty="0"/>
              <a:t>The </a:t>
            </a:r>
            <a:r>
              <a:rPr lang="de-DE" dirty="0" err="1"/>
              <a:t>base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austrian</a:t>
            </a:r>
            <a:r>
              <a:rPr lang="de-DE" dirty="0"/>
              <a:t> </a:t>
            </a:r>
            <a:r>
              <a:rPr lang="de-DE" dirty="0" err="1"/>
              <a:t>meat</a:t>
            </a:r>
            <a:r>
              <a:rPr lang="de-DE" dirty="0"/>
              <a:t> </a:t>
            </a:r>
            <a:r>
              <a:rPr lang="de-DE" dirty="0" err="1"/>
              <a:t>breeders</a:t>
            </a:r>
            <a:r>
              <a:rPr lang="de-DE" dirty="0"/>
              <a:t>!</a:t>
            </a:r>
            <a:r>
              <a:rPr lang="de-AT" dirty="0" err="1"/>
              <a:t>For</a:t>
            </a:r>
            <a:r>
              <a:rPr lang="de-AT" dirty="0"/>
              <a:t> </a:t>
            </a:r>
            <a:r>
              <a:rPr lang="de-AT" dirty="0" err="1"/>
              <a:t>the</a:t>
            </a:r>
            <a:r>
              <a:rPr lang="de-AT" dirty="0"/>
              <a:t> </a:t>
            </a:r>
            <a:r>
              <a:rPr lang="de-AT" dirty="0" err="1"/>
              <a:t>first</a:t>
            </a:r>
            <a:r>
              <a:rPr lang="de-AT" dirty="0"/>
              <a:t> time, </a:t>
            </a:r>
            <a:r>
              <a:rPr lang="de-AT" dirty="0" err="1"/>
              <a:t>it</a:t>
            </a:r>
            <a:r>
              <a:rPr lang="de-AT" dirty="0"/>
              <a:t> </a:t>
            </a:r>
            <a:r>
              <a:rPr lang="de-AT" dirty="0" err="1"/>
              <a:t>became</a:t>
            </a:r>
            <a:r>
              <a:rPr lang="de-AT" dirty="0"/>
              <a:t> possible </a:t>
            </a:r>
            <a:r>
              <a:rPr lang="de-AT" dirty="0" err="1"/>
              <a:t>to</a:t>
            </a:r>
            <a:r>
              <a:rPr lang="de-AT" dirty="0"/>
              <a:t> </a:t>
            </a:r>
            <a:r>
              <a:rPr lang="de-AT" dirty="0" err="1"/>
              <a:t>produce</a:t>
            </a:r>
            <a:r>
              <a:rPr lang="de-AT" dirty="0"/>
              <a:t> high-quality </a:t>
            </a:r>
            <a:r>
              <a:rPr lang="de-AT" dirty="0" err="1"/>
              <a:t>meat</a:t>
            </a:r>
            <a:r>
              <a:rPr lang="de-AT" dirty="0"/>
              <a:t> </a:t>
            </a:r>
            <a:r>
              <a:rPr lang="de-AT" dirty="0" err="1"/>
              <a:t>using</a:t>
            </a:r>
            <a:r>
              <a:rPr lang="de-AT" dirty="0"/>
              <a:t> </a:t>
            </a:r>
            <a:r>
              <a:rPr lang="de-AT" dirty="0" err="1"/>
              <a:t>calves</a:t>
            </a:r>
            <a:r>
              <a:rPr lang="de-AT" dirty="0"/>
              <a:t> </a:t>
            </a:r>
            <a:r>
              <a:rPr lang="de-AT" dirty="0" err="1"/>
              <a:t>from</a:t>
            </a:r>
            <a:r>
              <a:rPr lang="de-AT" dirty="0"/>
              <a:t> </a:t>
            </a:r>
            <a:r>
              <a:rPr lang="de-AT" dirty="0" err="1"/>
              <a:t>dairy</a:t>
            </a:r>
            <a:r>
              <a:rPr lang="de-AT" dirty="0"/>
              <a:t> </a:t>
            </a:r>
            <a:r>
              <a:rPr lang="de-AT" dirty="0" err="1"/>
              <a:t>productions</a:t>
            </a:r>
            <a:r>
              <a:rPr lang="de-AT" dirty="0"/>
              <a:t>. In </a:t>
            </a:r>
            <a:r>
              <a:rPr lang="de-AT" dirty="0" err="1"/>
              <a:t>contrast</a:t>
            </a:r>
            <a:r>
              <a:rPr lang="de-AT" dirty="0"/>
              <a:t> </a:t>
            </a:r>
            <a:r>
              <a:rPr lang="de-AT" dirty="0" err="1"/>
              <a:t>to</a:t>
            </a:r>
            <a:r>
              <a:rPr lang="de-AT" dirty="0"/>
              <a:t> </a:t>
            </a:r>
            <a:r>
              <a:rPr lang="de-AT" dirty="0" err="1"/>
              <a:t>isngle</a:t>
            </a:r>
            <a:r>
              <a:rPr lang="de-AT" dirty="0"/>
              <a:t>- </a:t>
            </a:r>
            <a:r>
              <a:rPr lang="de-AT" dirty="0" err="1"/>
              <a:t>purpose</a:t>
            </a:r>
            <a:r>
              <a:rPr lang="de-AT" dirty="0"/>
              <a:t> </a:t>
            </a:r>
            <a:r>
              <a:rPr lang="de-AT" dirty="0" err="1"/>
              <a:t>dairy</a:t>
            </a:r>
            <a:r>
              <a:rPr lang="de-AT" dirty="0"/>
              <a:t> </a:t>
            </a:r>
            <a:r>
              <a:rPr lang="de-AT" dirty="0" err="1"/>
              <a:t>breeds</a:t>
            </a:r>
            <a:r>
              <a:rPr lang="de-AT" dirty="0"/>
              <a:t>, Fleckvieh </a:t>
            </a:r>
            <a:r>
              <a:rPr lang="de-AT" dirty="0" err="1"/>
              <a:t>calves</a:t>
            </a:r>
            <a:r>
              <a:rPr lang="de-AT" dirty="0"/>
              <a:t> </a:t>
            </a:r>
            <a:r>
              <a:rPr lang="de-AT" dirty="0" err="1"/>
              <a:t>are</a:t>
            </a:r>
            <a:r>
              <a:rPr lang="de-AT" dirty="0"/>
              <a:t> </a:t>
            </a:r>
            <a:r>
              <a:rPr lang="de-AT" dirty="0" err="1"/>
              <a:t>ideally</a:t>
            </a:r>
            <a:r>
              <a:rPr lang="de-AT" dirty="0"/>
              <a:t> </a:t>
            </a:r>
            <a:r>
              <a:rPr lang="de-AT" dirty="0" err="1"/>
              <a:t>suited</a:t>
            </a:r>
            <a:r>
              <a:rPr lang="de-AT" dirty="0"/>
              <a:t> </a:t>
            </a:r>
            <a:r>
              <a:rPr lang="de-AT" dirty="0" err="1"/>
              <a:t>for</a:t>
            </a:r>
            <a:r>
              <a:rPr lang="de-AT" dirty="0"/>
              <a:t> high </a:t>
            </a:r>
            <a:r>
              <a:rPr lang="de-AT" dirty="0" err="1"/>
              <a:t>quality</a:t>
            </a:r>
            <a:r>
              <a:rPr lang="de-AT" dirty="0"/>
              <a:t> beef </a:t>
            </a:r>
            <a:r>
              <a:rPr lang="de-AT" dirty="0" err="1"/>
              <a:t>production</a:t>
            </a:r>
            <a:r>
              <a:rPr lang="de-AT" dirty="0"/>
              <a:t>.</a:t>
            </a:r>
          </a:p>
          <a:p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7CCE4-7CAC-4E61-B080-A89885FC56BA}" type="slidenum">
              <a:rPr lang="de-AT" smtClean="0"/>
              <a:t>13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5351964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4.wmf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/>
              <a:t>Titelmasterformat durch Klicken bearbeiten</a:t>
            </a:r>
            <a:endParaRPr lang="de-AT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>
            <a:normAutofit/>
          </a:bodyPr>
          <a:lstStyle>
            <a:lvl1pPr marL="0" indent="0" algn="ctr">
              <a:buNone/>
              <a:defRPr sz="2800">
                <a:solidFill>
                  <a:srgbClr val="A5651F"/>
                </a:solidFill>
                <a:latin typeface="+mn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dirty="0"/>
              <a:t>Formatvorlage des Untertitelmasters durch Klicken bearbeiten</a:t>
            </a:r>
            <a:endParaRPr lang="de-AT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4CF96B-016C-441D-BA16-853D0A06CD8F}" type="datetimeFigureOut">
              <a:rPr lang="de-AT" smtClean="0"/>
              <a:t>03.07.24</a:t>
            </a:fld>
            <a:endParaRPr lang="de-AT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A988C3-9EEE-4562-89BA-8F7BA19C5856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5290841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AT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4CF96B-016C-441D-BA16-853D0A06CD8F}" type="datetimeFigureOut">
              <a:rPr lang="de-AT" smtClean="0"/>
              <a:t>03.07.24</a:t>
            </a:fld>
            <a:endParaRPr lang="de-AT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A988C3-9EEE-4562-89BA-8F7BA19C5856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42737889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/>
              <a:t>Titelmasterformat durch Klicken bearbeiten</a:t>
            </a:r>
            <a:endParaRPr lang="de-AT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4CF96B-016C-441D-BA16-853D0A06CD8F}" type="datetimeFigureOut">
              <a:rPr lang="de-AT" smtClean="0"/>
              <a:t>03.07.24</a:t>
            </a:fld>
            <a:endParaRPr lang="de-AT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A988C3-9EEE-4562-89BA-8F7BA19C5856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51579628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>
  <p:cSld name="Titel, ClipArt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14400" y="762000"/>
            <a:ext cx="8001000" cy="1143000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ClipArt-Platzhalter 2"/>
          <p:cNvSpPr>
            <a:spLocks noGrp="1"/>
          </p:cNvSpPr>
          <p:nvPr>
            <p:ph type="clipArt" sz="half" idx="1"/>
          </p:nvPr>
        </p:nvSpPr>
        <p:spPr>
          <a:xfrm>
            <a:off x="914400" y="2362200"/>
            <a:ext cx="3924300" cy="3733800"/>
          </a:xfrm>
        </p:spPr>
        <p:txBody>
          <a:bodyPr/>
          <a:lstStyle/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991100" y="2362200"/>
            <a:ext cx="3924300" cy="3733800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957289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Titelmasterformat durch Klicken bearbeiten</a:t>
            </a:r>
            <a:endParaRPr lang="de-AT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3131840" y="6111875"/>
            <a:ext cx="4687888" cy="365125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621DBB-DEA2-4DDB-A4BA-31CA8A713DE9}" type="slidenum">
              <a:rPr kumimoji="0" lang="de-DE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6266765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7F30A00-31B3-24A1-F132-79AC90F9B22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A5059D7C-BB61-5CDA-C5E3-639F30B89EA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  <a:endParaRPr lang="de-AT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4844FE46-E186-2317-E281-6F14514172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5D65B4-B28B-4534-9A11-30F5852B8A75}" type="datetimeFigureOut">
              <a:rPr lang="de-AT" smtClean="0"/>
              <a:t>03.07.24</a:t>
            </a:fld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30272FB-D0F1-4C75-28F5-B66E50FB9C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6D3147D2-5F7C-B0C1-8AC9-EB49EFAE08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EE55DE-38B5-455A-92BD-D928BF090C41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48957729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0E5D647-FB32-62F6-5D56-DAA27B405E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30558E43-6BDA-18E4-7F02-02F22218EE8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30A056A-4883-E9BC-E137-9704C64C76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5D65B4-B28B-4534-9A11-30F5852B8A75}" type="datetimeFigureOut">
              <a:rPr lang="de-AT" smtClean="0"/>
              <a:t>03.07.24</a:t>
            </a:fld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02CF80E3-E300-35BB-19AA-26D17FE2B2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2C72754-627C-ADBB-45A4-33FFBAFD4C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EE55DE-38B5-455A-92BD-D928BF090C41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72908976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5AD9326-E83A-849C-D1D8-47E00ABBBF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BB623C3A-A873-A4FC-6291-77A4409DEA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50CD75CA-AB4A-77D7-BDC4-C1926A38F8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5D65B4-B28B-4534-9A11-30F5852B8A75}" type="datetimeFigureOut">
              <a:rPr lang="de-AT" smtClean="0"/>
              <a:t>03.07.24</a:t>
            </a:fld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93DE572F-B905-4140-FAFF-AB70EFE11A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75BE1DB-078E-5DB9-D945-9B25473E8C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EE55DE-38B5-455A-92BD-D928BF090C41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67066508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048C15F-F199-59CE-E223-F4AFEF9906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BAAEEA23-6A6E-58A2-37F0-EA07FF3CF9D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33DCCF96-A6C8-0D10-083A-9548384B718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251D7AE5-9BBD-66AE-1EB0-2C11FB465D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5D65B4-B28B-4534-9A11-30F5852B8A75}" type="datetimeFigureOut">
              <a:rPr lang="de-AT" smtClean="0"/>
              <a:t>03.07.24</a:t>
            </a:fld>
            <a:endParaRPr lang="de-AT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C1C2A8D5-FBCB-F615-64AF-D8082BBFAD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9D449F2F-4AE2-A19A-EEC6-26C0411EB9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EE55DE-38B5-455A-92BD-D928BF090C41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99229969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4F3A70F-1BDA-2C84-B95C-A6F1E77363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E841CAA1-4B9B-4718-9CB3-ACABB4848B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9C0C2674-8ACF-16AF-CC35-3EA1E35633D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2902FBCC-79C6-A2FB-8E77-E3CE631A83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72C5212A-4F6B-9001-56DF-DF331BFE664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D244BFDD-BD98-785B-832F-AAEE646708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5D65B4-B28B-4534-9A11-30F5852B8A75}" type="datetimeFigureOut">
              <a:rPr lang="de-AT" smtClean="0"/>
              <a:t>03.07.24</a:t>
            </a:fld>
            <a:endParaRPr lang="de-AT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84CEC95C-85A4-026A-CB2A-E097499BE8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71CE6D28-70F6-33D2-E19D-03CA7770FA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EE55DE-38B5-455A-92BD-D928BF090C41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55388840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D407E5B-18AC-17F9-64D8-ACD6147AF9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EF594C19-3D4D-4118-13E1-C02CC8338D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5D65B4-B28B-4534-9A11-30F5852B8A75}" type="datetimeFigureOut">
              <a:rPr lang="de-AT" smtClean="0"/>
              <a:t>03.07.24</a:t>
            </a:fld>
            <a:endParaRPr lang="de-AT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3D6A15FC-5357-66A8-7A62-21C4C08A46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2DCC8AC8-A894-A368-EEDF-D963D08E8E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EE55DE-38B5-455A-92BD-D928BF090C41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6407547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 b="1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de-DE" dirty="0"/>
              <a:t>Titelmasterformat durch Klicken bearbeiten</a:t>
            </a:r>
            <a:endParaRPr lang="de-AT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 marL="342900" indent="-342900">
              <a:buFont typeface="Wingdings" panose="05000000000000000000" pitchFamily="2" charset="2"/>
              <a:buChar char="ü"/>
              <a:defRPr sz="2400" b="1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 marL="800100" indent="-342900">
              <a:buFont typeface="Courier New" panose="02070309020205020404" pitchFamily="49" charset="0"/>
              <a:buChar char="o"/>
              <a:defRPr sz="2000"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 marL="1143000" indent="-228600">
              <a:buFont typeface="Wingdings" panose="05000000000000000000" pitchFamily="2" charset="2"/>
              <a:buChar char="§"/>
              <a:defRPr sz="1800"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defRPr sz="1600"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defRPr sz="1600"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de-AT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4CF96B-016C-441D-BA16-853D0A06CD8F}" type="datetimeFigureOut">
              <a:rPr lang="de-AT" smtClean="0"/>
              <a:t>03.07.24</a:t>
            </a:fld>
            <a:endParaRPr lang="de-AT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A988C3-9EEE-4562-89BA-8F7BA19C5856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94591871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8D9951EE-0E1E-4649-09C8-18C100AC14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5D65B4-B28B-4534-9A11-30F5852B8A75}" type="datetimeFigureOut">
              <a:rPr lang="de-AT" smtClean="0"/>
              <a:t>03.07.24</a:t>
            </a:fld>
            <a:endParaRPr lang="de-AT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F1D4494D-F257-911E-4CDD-03742B0CF0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9F91BC01-BCC2-B27E-064D-D193AE03AA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EE55DE-38B5-455A-92BD-D928BF090C41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2093902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D9727DC-049B-7CF1-96ED-BF18E7EE96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B3FB61D1-F5C5-9DEF-F0F1-2CB1D8B389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1F6CB7E5-199A-4984-25C7-D132943A5A8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CAF13752-E7CC-72C1-AA9F-57FC05BE17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5D65B4-B28B-4534-9A11-30F5852B8A75}" type="datetimeFigureOut">
              <a:rPr lang="de-AT" smtClean="0"/>
              <a:t>03.07.24</a:t>
            </a:fld>
            <a:endParaRPr lang="de-AT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2EC381F6-7363-11EA-623A-7624EE4B7A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CE56D379-2290-5EDB-9CDB-8AF7738DDD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EE55DE-38B5-455A-92BD-D928BF090C41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26462550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2100D34-5B1A-FEDE-9DB8-1A4A44DCB6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1D758224-2942-EACE-1F3C-E64A9530F92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AT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DD74FED2-8D6E-927B-887A-CD8472086E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2E0E7152-FA1D-EA76-ED1C-C77711FA0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5D65B4-B28B-4534-9A11-30F5852B8A75}" type="datetimeFigureOut">
              <a:rPr lang="de-AT" smtClean="0"/>
              <a:t>03.07.24</a:t>
            </a:fld>
            <a:endParaRPr lang="de-AT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C75B38C7-0A48-DC1E-F44A-80F260CA85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B19C996C-E3B4-0432-1FD1-647949AE96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EE55DE-38B5-455A-92BD-D928BF090C41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40681575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4AB1A07-B869-1CCF-1BC1-86B0965B9A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026D74F0-08F4-E3D5-A58A-C68527F8881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5360E7DB-5445-9AC5-9D2F-058B2D1122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5D65B4-B28B-4534-9A11-30F5852B8A75}" type="datetimeFigureOut">
              <a:rPr lang="de-AT" smtClean="0"/>
              <a:t>03.07.24</a:t>
            </a:fld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5D6A8A7-CD76-4F1E-AC2D-EC05438145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3DDFDB39-363F-0525-2F6A-F02A99CEEC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EE55DE-38B5-455A-92BD-D928BF090C41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38302403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54A55712-815A-C1A6-06B2-4FCD08C4791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D175B2CF-0670-D411-8F34-8DB316F3997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64D21561-D223-0434-4FD2-D69101F9BD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5D65B4-B28B-4534-9A11-30F5852B8A75}" type="datetimeFigureOut">
              <a:rPr lang="de-AT" smtClean="0"/>
              <a:t>03.07.24</a:t>
            </a:fld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2CD07FFE-89D7-14EF-ED2C-163EDCAB37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4E66F613-1517-DAEA-8530-B1BD3271AC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EE55DE-38B5-455A-92BD-D928BF090C41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45878567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8"/>
          <p:cNvGrpSpPr>
            <a:grpSpLocks noChangeAspect="1"/>
          </p:cNvGrpSpPr>
          <p:nvPr userDrawn="1"/>
        </p:nvGrpSpPr>
        <p:grpSpPr bwMode="auto">
          <a:xfrm>
            <a:off x="211007" y="1718317"/>
            <a:ext cx="3789493" cy="4588698"/>
            <a:chOff x="260" y="783"/>
            <a:chExt cx="1814" cy="2196"/>
          </a:xfrm>
        </p:grpSpPr>
        <p:sp>
          <p:nvSpPr>
            <p:cNvPr id="12" name="Freeform 9"/>
            <p:cNvSpPr>
              <a:spLocks noChangeAspect="1"/>
            </p:cNvSpPr>
            <p:nvPr userDrawn="1"/>
          </p:nvSpPr>
          <p:spPr bwMode="auto">
            <a:xfrm>
              <a:off x="860" y="783"/>
              <a:ext cx="573" cy="1087"/>
            </a:xfrm>
            <a:custGeom>
              <a:avLst/>
              <a:gdLst/>
              <a:ahLst/>
              <a:cxnLst>
                <a:cxn ang="0">
                  <a:pos x="505" y="0"/>
                </a:cxn>
                <a:cxn ang="0">
                  <a:pos x="480" y="6"/>
                </a:cxn>
                <a:cxn ang="0">
                  <a:pos x="443" y="25"/>
                </a:cxn>
                <a:cxn ang="0">
                  <a:pos x="400" y="49"/>
                </a:cxn>
                <a:cxn ang="0">
                  <a:pos x="357" y="74"/>
                </a:cxn>
                <a:cxn ang="0">
                  <a:pos x="308" y="111"/>
                </a:cxn>
                <a:cxn ang="0">
                  <a:pos x="258" y="148"/>
                </a:cxn>
                <a:cxn ang="0">
                  <a:pos x="203" y="185"/>
                </a:cxn>
                <a:cxn ang="0">
                  <a:pos x="160" y="228"/>
                </a:cxn>
                <a:cxn ang="0">
                  <a:pos x="111" y="271"/>
                </a:cxn>
                <a:cxn ang="0">
                  <a:pos x="74" y="314"/>
                </a:cxn>
                <a:cxn ang="0">
                  <a:pos x="37" y="351"/>
                </a:cxn>
                <a:cxn ang="0">
                  <a:pos x="12" y="394"/>
                </a:cxn>
                <a:cxn ang="0">
                  <a:pos x="6" y="437"/>
                </a:cxn>
                <a:cxn ang="0">
                  <a:pos x="6" y="486"/>
                </a:cxn>
                <a:cxn ang="0">
                  <a:pos x="0" y="535"/>
                </a:cxn>
                <a:cxn ang="0">
                  <a:pos x="0" y="585"/>
                </a:cxn>
                <a:cxn ang="0">
                  <a:pos x="0" y="640"/>
                </a:cxn>
                <a:cxn ang="0">
                  <a:pos x="0" y="689"/>
                </a:cxn>
                <a:cxn ang="0">
                  <a:pos x="0" y="739"/>
                </a:cxn>
                <a:cxn ang="0">
                  <a:pos x="6" y="788"/>
                </a:cxn>
                <a:cxn ang="0">
                  <a:pos x="12" y="837"/>
                </a:cxn>
                <a:cxn ang="0">
                  <a:pos x="12" y="880"/>
                </a:cxn>
                <a:cxn ang="0">
                  <a:pos x="18" y="923"/>
                </a:cxn>
                <a:cxn ang="0">
                  <a:pos x="25" y="960"/>
                </a:cxn>
                <a:cxn ang="0">
                  <a:pos x="62" y="942"/>
                </a:cxn>
                <a:cxn ang="0">
                  <a:pos x="98" y="917"/>
                </a:cxn>
                <a:cxn ang="0">
                  <a:pos x="148" y="886"/>
                </a:cxn>
                <a:cxn ang="0">
                  <a:pos x="197" y="849"/>
                </a:cxn>
                <a:cxn ang="0">
                  <a:pos x="252" y="812"/>
                </a:cxn>
                <a:cxn ang="0">
                  <a:pos x="302" y="769"/>
                </a:cxn>
                <a:cxn ang="0">
                  <a:pos x="357" y="732"/>
                </a:cxn>
                <a:cxn ang="0">
                  <a:pos x="400" y="689"/>
                </a:cxn>
                <a:cxn ang="0">
                  <a:pos x="437" y="652"/>
                </a:cxn>
                <a:cxn ang="0">
                  <a:pos x="474" y="616"/>
                </a:cxn>
                <a:cxn ang="0">
                  <a:pos x="492" y="585"/>
                </a:cxn>
                <a:cxn ang="0">
                  <a:pos x="505" y="560"/>
                </a:cxn>
                <a:cxn ang="0">
                  <a:pos x="511" y="523"/>
                </a:cxn>
                <a:cxn ang="0">
                  <a:pos x="517" y="480"/>
                </a:cxn>
                <a:cxn ang="0">
                  <a:pos x="517" y="431"/>
                </a:cxn>
                <a:cxn ang="0">
                  <a:pos x="523" y="382"/>
                </a:cxn>
                <a:cxn ang="0">
                  <a:pos x="523" y="326"/>
                </a:cxn>
                <a:cxn ang="0">
                  <a:pos x="523" y="271"/>
                </a:cxn>
                <a:cxn ang="0">
                  <a:pos x="523" y="215"/>
                </a:cxn>
                <a:cxn ang="0">
                  <a:pos x="517" y="166"/>
                </a:cxn>
                <a:cxn ang="0">
                  <a:pos x="517" y="111"/>
                </a:cxn>
                <a:cxn ang="0">
                  <a:pos x="511" y="68"/>
                </a:cxn>
                <a:cxn ang="0">
                  <a:pos x="511" y="31"/>
                </a:cxn>
                <a:cxn ang="0">
                  <a:pos x="505" y="0"/>
                </a:cxn>
              </a:cxnLst>
              <a:rect l="0" t="0" r="r" b="b"/>
              <a:pathLst>
                <a:path w="523" h="960">
                  <a:moveTo>
                    <a:pt x="505" y="0"/>
                  </a:moveTo>
                  <a:lnTo>
                    <a:pt x="480" y="6"/>
                  </a:lnTo>
                  <a:lnTo>
                    <a:pt x="443" y="25"/>
                  </a:lnTo>
                  <a:lnTo>
                    <a:pt x="400" y="49"/>
                  </a:lnTo>
                  <a:lnTo>
                    <a:pt x="357" y="74"/>
                  </a:lnTo>
                  <a:lnTo>
                    <a:pt x="308" y="111"/>
                  </a:lnTo>
                  <a:lnTo>
                    <a:pt x="258" y="148"/>
                  </a:lnTo>
                  <a:lnTo>
                    <a:pt x="203" y="185"/>
                  </a:lnTo>
                  <a:lnTo>
                    <a:pt x="160" y="228"/>
                  </a:lnTo>
                  <a:lnTo>
                    <a:pt x="111" y="271"/>
                  </a:lnTo>
                  <a:lnTo>
                    <a:pt x="74" y="314"/>
                  </a:lnTo>
                  <a:lnTo>
                    <a:pt x="37" y="351"/>
                  </a:lnTo>
                  <a:lnTo>
                    <a:pt x="12" y="394"/>
                  </a:lnTo>
                  <a:lnTo>
                    <a:pt x="6" y="437"/>
                  </a:lnTo>
                  <a:lnTo>
                    <a:pt x="6" y="486"/>
                  </a:lnTo>
                  <a:lnTo>
                    <a:pt x="0" y="535"/>
                  </a:lnTo>
                  <a:lnTo>
                    <a:pt x="0" y="585"/>
                  </a:lnTo>
                  <a:lnTo>
                    <a:pt x="0" y="640"/>
                  </a:lnTo>
                  <a:lnTo>
                    <a:pt x="0" y="689"/>
                  </a:lnTo>
                  <a:lnTo>
                    <a:pt x="0" y="739"/>
                  </a:lnTo>
                  <a:lnTo>
                    <a:pt x="6" y="788"/>
                  </a:lnTo>
                  <a:lnTo>
                    <a:pt x="12" y="837"/>
                  </a:lnTo>
                  <a:lnTo>
                    <a:pt x="12" y="880"/>
                  </a:lnTo>
                  <a:lnTo>
                    <a:pt x="18" y="923"/>
                  </a:lnTo>
                  <a:lnTo>
                    <a:pt x="25" y="960"/>
                  </a:lnTo>
                  <a:lnTo>
                    <a:pt x="62" y="942"/>
                  </a:lnTo>
                  <a:lnTo>
                    <a:pt x="98" y="917"/>
                  </a:lnTo>
                  <a:lnTo>
                    <a:pt x="148" y="886"/>
                  </a:lnTo>
                  <a:lnTo>
                    <a:pt x="197" y="849"/>
                  </a:lnTo>
                  <a:lnTo>
                    <a:pt x="252" y="812"/>
                  </a:lnTo>
                  <a:lnTo>
                    <a:pt x="302" y="769"/>
                  </a:lnTo>
                  <a:lnTo>
                    <a:pt x="357" y="732"/>
                  </a:lnTo>
                  <a:lnTo>
                    <a:pt x="400" y="689"/>
                  </a:lnTo>
                  <a:lnTo>
                    <a:pt x="437" y="652"/>
                  </a:lnTo>
                  <a:lnTo>
                    <a:pt x="474" y="616"/>
                  </a:lnTo>
                  <a:lnTo>
                    <a:pt x="492" y="585"/>
                  </a:lnTo>
                  <a:lnTo>
                    <a:pt x="505" y="560"/>
                  </a:lnTo>
                  <a:lnTo>
                    <a:pt x="511" y="523"/>
                  </a:lnTo>
                  <a:lnTo>
                    <a:pt x="517" y="480"/>
                  </a:lnTo>
                  <a:lnTo>
                    <a:pt x="517" y="431"/>
                  </a:lnTo>
                  <a:lnTo>
                    <a:pt x="523" y="382"/>
                  </a:lnTo>
                  <a:lnTo>
                    <a:pt x="523" y="326"/>
                  </a:lnTo>
                  <a:lnTo>
                    <a:pt x="523" y="271"/>
                  </a:lnTo>
                  <a:lnTo>
                    <a:pt x="523" y="215"/>
                  </a:lnTo>
                  <a:lnTo>
                    <a:pt x="517" y="166"/>
                  </a:lnTo>
                  <a:lnTo>
                    <a:pt x="517" y="111"/>
                  </a:lnTo>
                  <a:lnTo>
                    <a:pt x="511" y="68"/>
                  </a:lnTo>
                  <a:lnTo>
                    <a:pt x="511" y="31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rgbClr val="EDFFD5">
                <a:alpha val="50000"/>
              </a:srgb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3" name="Freeform 10"/>
            <p:cNvSpPr>
              <a:spLocks noChangeAspect="1"/>
            </p:cNvSpPr>
            <p:nvPr userDrawn="1"/>
          </p:nvSpPr>
          <p:spPr bwMode="auto">
            <a:xfrm>
              <a:off x="867" y="1585"/>
              <a:ext cx="573" cy="1080"/>
            </a:xfrm>
            <a:custGeom>
              <a:avLst/>
              <a:gdLst/>
              <a:ahLst/>
              <a:cxnLst>
                <a:cxn ang="0">
                  <a:pos x="511" y="0"/>
                </a:cxn>
                <a:cxn ang="0">
                  <a:pos x="480" y="6"/>
                </a:cxn>
                <a:cxn ang="0">
                  <a:pos x="449" y="24"/>
                </a:cxn>
                <a:cxn ang="0">
                  <a:pos x="406" y="49"/>
                </a:cxn>
                <a:cxn ang="0">
                  <a:pos x="357" y="74"/>
                </a:cxn>
                <a:cxn ang="0">
                  <a:pos x="308" y="111"/>
                </a:cxn>
                <a:cxn ang="0">
                  <a:pos x="259" y="148"/>
                </a:cxn>
                <a:cxn ang="0">
                  <a:pos x="209" y="185"/>
                </a:cxn>
                <a:cxn ang="0">
                  <a:pos x="160" y="228"/>
                </a:cxn>
                <a:cxn ang="0">
                  <a:pos x="117" y="271"/>
                </a:cxn>
                <a:cxn ang="0">
                  <a:pos x="74" y="314"/>
                </a:cxn>
                <a:cxn ang="0">
                  <a:pos x="43" y="351"/>
                </a:cxn>
                <a:cxn ang="0">
                  <a:pos x="19" y="394"/>
                </a:cxn>
                <a:cxn ang="0">
                  <a:pos x="12" y="437"/>
                </a:cxn>
                <a:cxn ang="0">
                  <a:pos x="6" y="486"/>
                </a:cxn>
                <a:cxn ang="0">
                  <a:pos x="0" y="535"/>
                </a:cxn>
                <a:cxn ang="0">
                  <a:pos x="0" y="585"/>
                </a:cxn>
                <a:cxn ang="0">
                  <a:pos x="0" y="640"/>
                </a:cxn>
                <a:cxn ang="0">
                  <a:pos x="0" y="689"/>
                </a:cxn>
                <a:cxn ang="0">
                  <a:pos x="6" y="738"/>
                </a:cxn>
                <a:cxn ang="0">
                  <a:pos x="6" y="788"/>
                </a:cxn>
                <a:cxn ang="0">
                  <a:pos x="12" y="837"/>
                </a:cxn>
                <a:cxn ang="0">
                  <a:pos x="19" y="880"/>
                </a:cxn>
                <a:cxn ang="0">
                  <a:pos x="19" y="923"/>
                </a:cxn>
                <a:cxn ang="0">
                  <a:pos x="25" y="954"/>
                </a:cxn>
                <a:cxn ang="0">
                  <a:pos x="62" y="942"/>
                </a:cxn>
                <a:cxn ang="0">
                  <a:pos x="105" y="917"/>
                </a:cxn>
                <a:cxn ang="0">
                  <a:pos x="154" y="886"/>
                </a:cxn>
                <a:cxn ang="0">
                  <a:pos x="203" y="849"/>
                </a:cxn>
                <a:cxn ang="0">
                  <a:pos x="252" y="812"/>
                </a:cxn>
                <a:cxn ang="0">
                  <a:pos x="308" y="769"/>
                </a:cxn>
                <a:cxn ang="0">
                  <a:pos x="357" y="732"/>
                </a:cxn>
                <a:cxn ang="0">
                  <a:pos x="400" y="689"/>
                </a:cxn>
                <a:cxn ang="0">
                  <a:pos x="443" y="652"/>
                </a:cxn>
                <a:cxn ang="0">
                  <a:pos x="474" y="615"/>
                </a:cxn>
                <a:cxn ang="0">
                  <a:pos x="499" y="585"/>
                </a:cxn>
                <a:cxn ang="0">
                  <a:pos x="511" y="560"/>
                </a:cxn>
                <a:cxn ang="0">
                  <a:pos x="517" y="523"/>
                </a:cxn>
                <a:cxn ang="0">
                  <a:pos x="517" y="480"/>
                </a:cxn>
                <a:cxn ang="0">
                  <a:pos x="523" y="431"/>
                </a:cxn>
                <a:cxn ang="0">
                  <a:pos x="523" y="381"/>
                </a:cxn>
                <a:cxn ang="0">
                  <a:pos x="523" y="326"/>
                </a:cxn>
                <a:cxn ang="0">
                  <a:pos x="523" y="271"/>
                </a:cxn>
                <a:cxn ang="0">
                  <a:pos x="523" y="215"/>
                </a:cxn>
                <a:cxn ang="0">
                  <a:pos x="523" y="166"/>
                </a:cxn>
                <a:cxn ang="0">
                  <a:pos x="517" y="111"/>
                </a:cxn>
                <a:cxn ang="0">
                  <a:pos x="517" y="68"/>
                </a:cxn>
                <a:cxn ang="0">
                  <a:pos x="511" y="31"/>
                </a:cxn>
                <a:cxn ang="0">
                  <a:pos x="511" y="0"/>
                </a:cxn>
              </a:cxnLst>
              <a:rect l="0" t="0" r="r" b="b"/>
              <a:pathLst>
                <a:path w="523" h="954">
                  <a:moveTo>
                    <a:pt x="511" y="0"/>
                  </a:moveTo>
                  <a:lnTo>
                    <a:pt x="480" y="6"/>
                  </a:lnTo>
                  <a:lnTo>
                    <a:pt x="449" y="24"/>
                  </a:lnTo>
                  <a:lnTo>
                    <a:pt x="406" y="49"/>
                  </a:lnTo>
                  <a:lnTo>
                    <a:pt x="357" y="74"/>
                  </a:lnTo>
                  <a:lnTo>
                    <a:pt x="308" y="111"/>
                  </a:lnTo>
                  <a:lnTo>
                    <a:pt x="259" y="148"/>
                  </a:lnTo>
                  <a:lnTo>
                    <a:pt x="209" y="185"/>
                  </a:lnTo>
                  <a:lnTo>
                    <a:pt x="160" y="228"/>
                  </a:lnTo>
                  <a:lnTo>
                    <a:pt x="117" y="271"/>
                  </a:lnTo>
                  <a:lnTo>
                    <a:pt x="74" y="314"/>
                  </a:lnTo>
                  <a:lnTo>
                    <a:pt x="43" y="351"/>
                  </a:lnTo>
                  <a:lnTo>
                    <a:pt x="19" y="394"/>
                  </a:lnTo>
                  <a:lnTo>
                    <a:pt x="12" y="437"/>
                  </a:lnTo>
                  <a:lnTo>
                    <a:pt x="6" y="486"/>
                  </a:lnTo>
                  <a:lnTo>
                    <a:pt x="0" y="535"/>
                  </a:lnTo>
                  <a:lnTo>
                    <a:pt x="0" y="585"/>
                  </a:lnTo>
                  <a:lnTo>
                    <a:pt x="0" y="640"/>
                  </a:lnTo>
                  <a:lnTo>
                    <a:pt x="0" y="689"/>
                  </a:lnTo>
                  <a:lnTo>
                    <a:pt x="6" y="738"/>
                  </a:lnTo>
                  <a:lnTo>
                    <a:pt x="6" y="788"/>
                  </a:lnTo>
                  <a:lnTo>
                    <a:pt x="12" y="837"/>
                  </a:lnTo>
                  <a:lnTo>
                    <a:pt x="19" y="880"/>
                  </a:lnTo>
                  <a:lnTo>
                    <a:pt x="19" y="923"/>
                  </a:lnTo>
                  <a:lnTo>
                    <a:pt x="25" y="954"/>
                  </a:lnTo>
                  <a:lnTo>
                    <a:pt x="62" y="942"/>
                  </a:lnTo>
                  <a:lnTo>
                    <a:pt x="105" y="917"/>
                  </a:lnTo>
                  <a:lnTo>
                    <a:pt x="154" y="886"/>
                  </a:lnTo>
                  <a:lnTo>
                    <a:pt x="203" y="849"/>
                  </a:lnTo>
                  <a:lnTo>
                    <a:pt x="252" y="812"/>
                  </a:lnTo>
                  <a:lnTo>
                    <a:pt x="308" y="769"/>
                  </a:lnTo>
                  <a:lnTo>
                    <a:pt x="357" y="732"/>
                  </a:lnTo>
                  <a:lnTo>
                    <a:pt x="400" y="689"/>
                  </a:lnTo>
                  <a:lnTo>
                    <a:pt x="443" y="652"/>
                  </a:lnTo>
                  <a:lnTo>
                    <a:pt x="474" y="615"/>
                  </a:lnTo>
                  <a:lnTo>
                    <a:pt x="499" y="585"/>
                  </a:lnTo>
                  <a:lnTo>
                    <a:pt x="511" y="560"/>
                  </a:lnTo>
                  <a:lnTo>
                    <a:pt x="517" y="523"/>
                  </a:lnTo>
                  <a:lnTo>
                    <a:pt x="517" y="480"/>
                  </a:lnTo>
                  <a:lnTo>
                    <a:pt x="523" y="431"/>
                  </a:lnTo>
                  <a:lnTo>
                    <a:pt x="523" y="381"/>
                  </a:lnTo>
                  <a:lnTo>
                    <a:pt x="523" y="326"/>
                  </a:lnTo>
                  <a:lnTo>
                    <a:pt x="523" y="271"/>
                  </a:lnTo>
                  <a:lnTo>
                    <a:pt x="523" y="215"/>
                  </a:lnTo>
                  <a:lnTo>
                    <a:pt x="523" y="166"/>
                  </a:lnTo>
                  <a:lnTo>
                    <a:pt x="517" y="111"/>
                  </a:lnTo>
                  <a:lnTo>
                    <a:pt x="517" y="68"/>
                  </a:lnTo>
                  <a:lnTo>
                    <a:pt x="511" y="31"/>
                  </a:lnTo>
                  <a:lnTo>
                    <a:pt x="511" y="0"/>
                  </a:lnTo>
                  <a:close/>
                </a:path>
              </a:pathLst>
            </a:custGeom>
            <a:solidFill>
              <a:srgbClr val="EDFFD5">
                <a:alpha val="50000"/>
              </a:srgb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4" name="Freeform 11"/>
            <p:cNvSpPr>
              <a:spLocks noChangeAspect="1"/>
            </p:cNvSpPr>
            <p:nvPr userDrawn="1"/>
          </p:nvSpPr>
          <p:spPr bwMode="auto">
            <a:xfrm>
              <a:off x="874" y="2380"/>
              <a:ext cx="566" cy="599"/>
            </a:xfrm>
            <a:custGeom>
              <a:avLst/>
              <a:gdLst/>
              <a:ahLst/>
              <a:cxnLst>
                <a:cxn ang="0">
                  <a:pos x="493" y="0"/>
                </a:cxn>
                <a:cxn ang="0">
                  <a:pos x="468" y="12"/>
                </a:cxn>
                <a:cxn ang="0">
                  <a:pos x="431" y="30"/>
                </a:cxn>
                <a:cxn ang="0">
                  <a:pos x="394" y="55"/>
                </a:cxn>
                <a:cxn ang="0">
                  <a:pos x="345" y="86"/>
                </a:cxn>
                <a:cxn ang="0">
                  <a:pos x="290" y="123"/>
                </a:cxn>
                <a:cxn ang="0">
                  <a:pos x="240" y="160"/>
                </a:cxn>
                <a:cxn ang="0">
                  <a:pos x="185" y="203"/>
                </a:cxn>
                <a:cxn ang="0">
                  <a:pos x="136" y="240"/>
                </a:cxn>
                <a:cxn ang="0">
                  <a:pos x="93" y="283"/>
                </a:cxn>
                <a:cxn ang="0">
                  <a:pos x="56" y="320"/>
                </a:cxn>
                <a:cxn ang="0">
                  <a:pos x="25" y="357"/>
                </a:cxn>
                <a:cxn ang="0">
                  <a:pos x="6" y="387"/>
                </a:cxn>
                <a:cxn ang="0">
                  <a:pos x="0" y="523"/>
                </a:cxn>
                <a:cxn ang="0">
                  <a:pos x="499" y="529"/>
                </a:cxn>
                <a:cxn ang="0">
                  <a:pos x="505" y="492"/>
                </a:cxn>
                <a:cxn ang="0">
                  <a:pos x="511" y="449"/>
                </a:cxn>
                <a:cxn ang="0">
                  <a:pos x="517" y="406"/>
                </a:cxn>
                <a:cxn ang="0">
                  <a:pos x="517" y="357"/>
                </a:cxn>
                <a:cxn ang="0">
                  <a:pos x="517" y="307"/>
                </a:cxn>
                <a:cxn ang="0">
                  <a:pos x="517" y="252"/>
                </a:cxn>
                <a:cxn ang="0">
                  <a:pos x="511" y="203"/>
                </a:cxn>
                <a:cxn ang="0">
                  <a:pos x="511" y="153"/>
                </a:cxn>
                <a:cxn ang="0">
                  <a:pos x="505" y="104"/>
                </a:cxn>
                <a:cxn ang="0">
                  <a:pos x="505" y="61"/>
                </a:cxn>
                <a:cxn ang="0">
                  <a:pos x="499" y="30"/>
                </a:cxn>
                <a:cxn ang="0">
                  <a:pos x="493" y="0"/>
                </a:cxn>
              </a:cxnLst>
              <a:rect l="0" t="0" r="r" b="b"/>
              <a:pathLst>
                <a:path w="517" h="529">
                  <a:moveTo>
                    <a:pt x="493" y="0"/>
                  </a:moveTo>
                  <a:lnTo>
                    <a:pt x="468" y="12"/>
                  </a:lnTo>
                  <a:lnTo>
                    <a:pt x="431" y="30"/>
                  </a:lnTo>
                  <a:lnTo>
                    <a:pt x="394" y="55"/>
                  </a:lnTo>
                  <a:lnTo>
                    <a:pt x="345" y="86"/>
                  </a:lnTo>
                  <a:lnTo>
                    <a:pt x="290" y="123"/>
                  </a:lnTo>
                  <a:lnTo>
                    <a:pt x="240" y="160"/>
                  </a:lnTo>
                  <a:lnTo>
                    <a:pt x="185" y="203"/>
                  </a:lnTo>
                  <a:lnTo>
                    <a:pt x="136" y="240"/>
                  </a:lnTo>
                  <a:lnTo>
                    <a:pt x="93" y="283"/>
                  </a:lnTo>
                  <a:lnTo>
                    <a:pt x="56" y="320"/>
                  </a:lnTo>
                  <a:lnTo>
                    <a:pt x="25" y="357"/>
                  </a:lnTo>
                  <a:lnTo>
                    <a:pt x="6" y="387"/>
                  </a:lnTo>
                  <a:lnTo>
                    <a:pt x="0" y="523"/>
                  </a:lnTo>
                  <a:lnTo>
                    <a:pt x="499" y="529"/>
                  </a:lnTo>
                  <a:lnTo>
                    <a:pt x="505" y="492"/>
                  </a:lnTo>
                  <a:lnTo>
                    <a:pt x="511" y="449"/>
                  </a:lnTo>
                  <a:lnTo>
                    <a:pt x="517" y="406"/>
                  </a:lnTo>
                  <a:lnTo>
                    <a:pt x="517" y="357"/>
                  </a:lnTo>
                  <a:lnTo>
                    <a:pt x="517" y="307"/>
                  </a:lnTo>
                  <a:lnTo>
                    <a:pt x="517" y="252"/>
                  </a:lnTo>
                  <a:lnTo>
                    <a:pt x="511" y="203"/>
                  </a:lnTo>
                  <a:lnTo>
                    <a:pt x="511" y="153"/>
                  </a:lnTo>
                  <a:lnTo>
                    <a:pt x="505" y="104"/>
                  </a:lnTo>
                  <a:lnTo>
                    <a:pt x="505" y="61"/>
                  </a:lnTo>
                  <a:lnTo>
                    <a:pt x="499" y="30"/>
                  </a:lnTo>
                  <a:lnTo>
                    <a:pt x="493" y="0"/>
                  </a:lnTo>
                  <a:close/>
                </a:path>
              </a:pathLst>
            </a:custGeom>
            <a:solidFill>
              <a:srgbClr val="EDFFD5">
                <a:alpha val="50000"/>
              </a:srgb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5" name="Freeform 12"/>
            <p:cNvSpPr>
              <a:spLocks noChangeAspect="1"/>
            </p:cNvSpPr>
            <p:nvPr userDrawn="1"/>
          </p:nvSpPr>
          <p:spPr bwMode="auto">
            <a:xfrm>
              <a:off x="260" y="1550"/>
              <a:ext cx="573" cy="1087"/>
            </a:xfrm>
            <a:custGeom>
              <a:avLst/>
              <a:gdLst/>
              <a:ahLst/>
              <a:cxnLst>
                <a:cxn ang="0">
                  <a:pos x="19" y="0"/>
                </a:cxn>
                <a:cxn ang="0">
                  <a:pos x="43" y="12"/>
                </a:cxn>
                <a:cxn ang="0">
                  <a:pos x="80" y="25"/>
                </a:cxn>
                <a:cxn ang="0">
                  <a:pos x="123" y="49"/>
                </a:cxn>
                <a:cxn ang="0">
                  <a:pos x="166" y="80"/>
                </a:cxn>
                <a:cxn ang="0">
                  <a:pos x="216" y="111"/>
                </a:cxn>
                <a:cxn ang="0">
                  <a:pos x="265" y="148"/>
                </a:cxn>
                <a:cxn ang="0">
                  <a:pos x="314" y="185"/>
                </a:cxn>
                <a:cxn ang="0">
                  <a:pos x="363" y="228"/>
                </a:cxn>
                <a:cxn ang="0">
                  <a:pos x="413" y="271"/>
                </a:cxn>
                <a:cxn ang="0">
                  <a:pos x="450" y="314"/>
                </a:cxn>
                <a:cxn ang="0">
                  <a:pos x="486" y="357"/>
                </a:cxn>
                <a:cxn ang="0">
                  <a:pos x="511" y="394"/>
                </a:cxn>
                <a:cxn ang="0">
                  <a:pos x="517" y="437"/>
                </a:cxn>
                <a:cxn ang="0">
                  <a:pos x="517" y="486"/>
                </a:cxn>
                <a:cxn ang="0">
                  <a:pos x="523" y="536"/>
                </a:cxn>
                <a:cxn ang="0">
                  <a:pos x="523" y="585"/>
                </a:cxn>
                <a:cxn ang="0">
                  <a:pos x="523" y="640"/>
                </a:cxn>
                <a:cxn ang="0">
                  <a:pos x="523" y="689"/>
                </a:cxn>
                <a:cxn ang="0">
                  <a:pos x="517" y="739"/>
                </a:cxn>
                <a:cxn ang="0">
                  <a:pos x="517" y="788"/>
                </a:cxn>
                <a:cxn ang="0">
                  <a:pos x="511" y="837"/>
                </a:cxn>
                <a:cxn ang="0">
                  <a:pos x="511" y="880"/>
                </a:cxn>
                <a:cxn ang="0">
                  <a:pos x="505" y="923"/>
                </a:cxn>
                <a:cxn ang="0">
                  <a:pos x="499" y="960"/>
                </a:cxn>
                <a:cxn ang="0">
                  <a:pos x="462" y="942"/>
                </a:cxn>
                <a:cxn ang="0">
                  <a:pos x="419" y="917"/>
                </a:cxn>
                <a:cxn ang="0">
                  <a:pos x="376" y="886"/>
                </a:cxn>
                <a:cxn ang="0">
                  <a:pos x="320" y="850"/>
                </a:cxn>
                <a:cxn ang="0">
                  <a:pos x="271" y="813"/>
                </a:cxn>
                <a:cxn ang="0">
                  <a:pos x="216" y="769"/>
                </a:cxn>
                <a:cxn ang="0">
                  <a:pos x="166" y="733"/>
                </a:cxn>
                <a:cxn ang="0">
                  <a:pos x="123" y="689"/>
                </a:cxn>
                <a:cxn ang="0">
                  <a:pos x="80" y="653"/>
                </a:cxn>
                <a:cxn ang="0">
                  <a:pos x="50" y="616"/>
                </a:cxn>
                <a:cxn ang="0">
                  <a:pos x="31" y="585"/>
                </a:cxn>
                <a:cxn ang="0">
                  <a:pos x="19" y="560"/>
                </a:cxn>
                <a:cxn ang="0">
                  <a:pos x="13" y="523"/>
                </a:cxn>
                <a:cxn ang="0">
                  <a:pos x="6" y="480"/>
                </a:cxn>
                <a:cxn ang="0">
                  <a:pos x="6" y="437"/>
                </a:cxn>
                <a:cxn ang="0">
                  <a:pos x="0" y="382"/>
                </a:cxn>
                <a:cxn ang="0">
                  <a:pos x="0" y="326"/>
                </a:cxn>
                <a:cxn ang="0">
                  <a:pos x="0" y="271"/>
                </a:cxn>
                <a:cxn ang="0">
                  <a:pos x="0" y="216"/>
                </a:cxn>
                <a:cxn ang="0">
                  <a:pos x="6" y="166"/>
                </a:cxn>
                <a:cxn ang="0">
                  <a:pos x="6" y="117"/>
                </a:cxn>
                <a:cxn ang="0">
                  <a:pos x="13" y="68"/>
                </a:cxn>
                <a:cxn ang="0">
                  <a:pos x="13" y="31"/>
                </a:cxn>
                <a:cxn ang="0">
                  <a:pos x="19" y="0"/>
                </a:cxn>
              </a:cxnLst>
              <a:rect l="0" t="0" r="r" b="b"/>
              <a:pathLst>
                <a:path w="523" h="960">
                  <a:moveTo>
                    <a:pt x="19" y="0"/>
                  </a:moveTo>
                  <a:lnTo>
                    <a:pt x="43" y="12"/>
                  </a:lnTo>
                  <a:lnTo>
                    <a:pt x="80" y="25"/>
                  </a:lnTo>
                  <a:lnTo>
                    <a:pt x="123" y="49"/>
                  </a:lnTo>
                  <a:lnTo>
                    <a:pt x="166" y="80"/>
                  </a:lnTo>
                  <a:lnTo>
                    <a:pt x="216" y="111"/>
                  </a:lnTo>
                  <a:lnTo>
                    <a:pt x="265" y="148"/>
                  </a:lnTo>
                  <a:lnTo>
                    <a:pt x="314" y="185"/>
                  </a:lnTo>
                  <a:lnTo>
                    <a:pt x="363" y="228"/>
                  </a:lnTo>
                  <a:lnTo>
                    <a:pt x="413" y="271"/>
                  </a:lnTo>
                  <a:lnTo>
                    <a:pt x="450" y="314"/>
                  </a:lnTo>
                  <a:lnTo>
                    <a:pt x="486" y="357"/>
                  </a:lnTo>
                  <a:lnTo>
                    <a:pt x="511" y="394"/>
                  </a:lnTo>
                  <a:lnTo>
                    <a:pt x="517" y="437"/>
                  </a:lnTo>
                  <a:lnTo>
                    <a:pt x="517" y="486"/>
                  </a:lnTo>
                  <a:lnTo>
                    <a:pt x="523" y="536"/>
                  </a:lnTo>
                  <a:lnTo>
                    <a:pt x="523" y="585"/>
                  </a:lnTo>
                  <a:lnTo>
                    <a:pt x="523" y="640"/>
                  </a:lnTo>
                  <a:lnTo>
                    <a:pt x="523" y="689"/>
                  </a:lnTo>
                  <a:lnTo>
                    <a:pt x="517" y="739"/>
                  </a:lnTo>
                  <a:lnTo>
                    <a:pt x="517" y="788"/>
                  </a:lnTo>
                  <a:lnTo>
                    <a:pt x="511" y="837"/>
                  </a:lnTo>
                  <a:lnTo>
                    <a:pt x="511" y="880"/>
                  </a:lnTo>
                  <a:lnTo>
                    <a:pt x="505" y="923"/>
                  </a:lnTo>
                  <a:lnTo>
                    <a:pt x="499" y="960"/>
                  </a:lnTo>
                  <a:lnTo>
                    <a:pt x="462" y="942"/>
                  </a:lnTo>
                  <a:lnTo>
                    <a:pt x="419" y="917"/>
                  </a:lnTo>
                  <a:lnTo>
                    <a:pt x="376" y="886"/>
                  </a:lnTo>
                  <a:lnTo>
                    <a:pt x="320" y="850"/>
                  </a:lnTo>
                  <a:lnTo>
                    <a:pt x="271" y="813"/>
                  </a:lnTo>
                  <a:lnTo>
                    <a:pt x="216" y="769"/>
                  </a:lnTo>
                  <a:lnTo>
                    <a:pt x="166" y="733"/>
                  </a:lnTo>
                  <a:lnTo>
                    <a:pt x="123" y="689"/>
                  </a:lnTo>
                  <a:lnTo>
                    <a:pt x="80" y="653"/>
                  </a:lnTo>
                  <a:lnTo>
                    <a:pt x="50" y="616"/>
                  </a:lnTo>
                  <a:lnTo>
                    <a:pt x="31" y="585"/>
                  </a:lnTo>
                  <a:lnTo>
                    <a:pt x="19" y="560"/>
                  </a:lnTo>
                  <a:lnTo>
                    <a:pt x="13" y="523"/>
                  </a:lnTo>
                  <a:lnTo>
                    <a:pt x="6" y="480"/>
                  </a:lnTo>
                  <a:lnTo>
                    <a:pt x="6" y="437"/>
                  </a:lnTo>
                  <a:lnTo>
                    <a:pt x="0" y="382"/>
                  </a:lnTo>
                  <a:lnTo>
                    <a:pt x="0" y="326"/>
                  </a:lnTo>
                  <a:lnTo>
                    <a:pt x="0" y="271"/>
                  </a:lnTo>
                  <a:lnTo>
                    <a:pt x="0" y="216"/>
                  </a:lnTo>
                  <a:lnTo>
                    <a:pt x="6" y="166"/>
                  </a:lnTo>
                  <a:lnTo>
                    <a:pt x="6" y="117"/>
                  </a:lnTo>
                  <a:lnTo>
                    <a:pt x="13" y="68"/>
                  </a:lnTo>
                  <a:lnTo>
                    <a:pt x="13" y="31"/>
                  </a:lnTo>
                  <a:lnTo>
                    <a:pt x="19" y="0"/>
                  </a:lnTo>
                  <a:close/>
                </a:path>
              </a:pathLst>
            </a:custGeom>
            <a:solidFill>
              <a:srgbClr val="EDFFD5">
                <a:alpha val="50000"/>
              </a:srgb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6" name="Freeform 13"/>
            <p:cNvSpPr>
              <a:spLocks noChangeAspect="1"/>
            </p:cNvSpPr>
            <p:nvPr userDrawn="1"/>
          </p:nvSpPr>
          <p:spPr bwMode="auto">
            <a:xfrm>
              <a:off x="260" y="2365"/>
              <a:ext cx="560" cy="614"/>
            </a:xfrm>
            <a:custGeom>
              <a:avLst/>
              <a:gdLst/>
              <a:ahLst/>
              <a:cxnLst>
                <a:cxn ang="0">
                  <a:pos x="19" y="0"/>
                </a:cxn>
                <a:cxn ang="0">
                  <a:pos x="50" y="13"/>
                </a:cxn>
                <a:cxn ang="0">
                  <a:pos x="80" y="25"/>
                </a:cxn>
                <a:cxn ang="0">
                  <a:pos x="123" y="49"/>
                </a:cxn>
                <a:cxn ang="0">
                  <a:pos x="173" y="80"/>
                </a:cxn>
                <a:cxn ang="0">
                  <a:pos x="216" y="111"/>
                </a:cxn>
                <a:cxn ang="0">
                  <a:pos x="271" y="148"/>
                </a:cxn>
                <a:cxn ang="0">
                  <a:pos x="320" y="185"/>
                </a:cxn>
                <a:cxn ang="0">
                  <a:pos x="363" y="228"/>
                </a:cxn>
                <a:cxn ang="0">
                  <a:pos x="413" y="271"/>
                </a:cxn>
                <a:cxn ang="0">
                  <a:pos x="450" y="308"/>
                </a:cxn>
                <a:cxn ang="0">
                  <a:pos x="486" y="351"/>
                </a:cxn>
                <a:cxn ang="0">
                  <a:pos x="505" y="388"/>
                </a:cxn>
                <a:cxn ang="0">
                  <a:pos x="511" y="542"/>
                </a:cxn>
                <a:cxn ang="0">
                  <a:pos x="499" y="542"/>
                </a:cxn>
                <a:cxn ang="0">
                  <a:pos x="474" y="542"/>
                </a:cxn>
                <a:cxn ang="0">
                  <a:pos x="431" y="542"/>
                </a:cxn>
                <a:cxn ang="0">
                  <a:pos x="382" y="542"/>
                </a:cxn>
                <a:cxn ang="0">
                  <a:pos x="320" y="542"/>
                </a:cxn>
                <a:cxn ang="0">
                  <a:pos x="265" y="542"/>
                </a:cxn>
                <a:cxn ang="0">
                  <a:pos x="203" y="542"/>
                </a:cxn>
                <a:cxn ang="0">
                  <a:pos x="142" y="542"/>
                </a:cxn>
                <a:cxn ang="0">
                  <a:pos x="93" y="542"/>
                </a:cxn>
                <a:cxn ang="0">
                  <a:pos x="50" y="542"/>
                </a:cxn>
                <a:cxn ang="0">
                  <a:pos x="25" y="542"/>
                </a:cxn>
                <a:cxn ang="0">
                  <a:pos x="13" y="542"/>
                </a:cxn>
                <a:cxn ang="0">
                  <a:pos x="13" y="505"/>
                </a:cxn>
                <a:cxn ang="0">
                  <a:pos x="6" y="462"/>
                </a:cxn>
                <a:cxn ang="0">
                  <a:pos x="0" y="413"/>
                </a:cxn>
                <a:cxn ang="0">
                  <a:pos x="0" y="363"/>
                </a:cxn>
                <a:cxn ang="0">
                  <a:pos x="0" y="314"/>
                </a:cxn>
                <a:cxn ang="0">
                  <a:pos x="0" y="259"/>
                </a:cxn>
                <a:cxn ang="0">
                  <a:pos x="6" y="210"/>
                </a:cxn>
                <a:cxn ang="0">
                  <a:pos x="6" y="160"/>
                </a:cxn>
                <a:cxn ang="0">
                  <a:pos x="13" y="111"/>
                </a:cxn>
                <a:cxn ang="0">
                  <a:pos x="13" y="68"/>
                </a:cxn>
                <a:cxn ang="0">
                  <a:pos x="19" y="31"/>
                </a:cxn>
                <a:cxn ang="0">
                  <a:pos x="19" y="0"/>
                </a:cxn>
              </a:cxnLst>
              <a:rect l="0" t="0" r="r" b="b"/>
              <a:pathLst>
                <a:path w="511" h="542">
                  <a:moveTo>
                    <a:pt x="19" y="0"/>
                  </a:moveTo>
                  <a:lnTo>
                    <a:pt x="50" y="13"/>
                  </a:lnTo>
                  <a:lnTo>
                    <a:pt x="80" y="25"/>
                  </a:lnTo>
                  <a:lnTo>
                    <a:pt x="123" y="49"/>
                  </a:lnTo>
                  <a:lnTo>
                    <a:pt x="173" y="80"/>
                  </a:lnTo>
                  <a:lnTo>
                    <a:pt x="216" y="111"/>
                  </a:lnTo>
                  <a:lnTo>
                    <a:pt x="271" y="148"/>
                  </a:lnTo>
                  <a:lnTo>
                    <a:pt x="320" y="185"/>
                  </a:lnTo>
                  <a:lnTo>
                    <a:pt x="363" y="228"/>
                  </a:lnTo>
                  <a:lnTo>
                    <a:pt x="413" y="271"/>
                  </a:lnTo>
                  <a:lnTo>
                    <a:pt x="450" y="308"/>
                  </a:lnTo>
                  <a:lnTo>
                    <a:pt x="486" y="351"/>
                  </a:lnTo>
                  <a:lnTo>
                    <a:pt x="505" y="388"/>
                  </a:lnTo>
                  <a:lnTo>
                    <a:pt x="511" y="542"/>
                  </a:lnTo>
                  <a:lnTo>
                    <a:pt x="499" y="542"/>
                  </a:lnTo>
                  <a:lnTo>
                    <a:pt x="474" y="542"/>
                  </a:lnTo>
                  <a:lnTo>
                    <a:pt x="431" y="542"/>
                  </a:lnTo>
                  <a:lnTo>
                    <a:pt x="382" y="542"/>
                  </a:lnTo>
                  <a:lnTo>
                    <a:pt x="320" y="542"/>
                  </a:lnTo>
                  <a:lnTo>
                    <a:pt x="265" y="542"/>
                  </a:lnTo>
                  <a:lnTo>
                    <a:pt x="203" y="542"/>
                  </a:lnTo>
                  <a:lnTo>
                    <a:pt x="142" y="542"/>
                  </a:lnTo>
                  <a:lnTo>
                    <a:pt x="93" y="542"/>
                  </a:lnTo>
                  <a:lnTo>
                    <a:pt x="50" y="542"/>
                  </a:lnTo>
                  <a:lnTo>
                    <a:pt x="25" y="542"/>
                  </a:lnTo>
                  <a:lnTo>
                    <a:pt x="13" y="542"/>
                  </a:lnTo>
                  <a:lnTo>
                    <a:pt x="13" y="505"/>
                  </a:lnTo>
                  <a:lnTo>
                    <a:pt x="6" y="462"/>
                  </a:lnTo>
                  <a:lnTo>
                    <a:pt x="0" y="413"/>
                  </a:lnTo>
                  <a:lnTo>
                    <a:pt x="0" y="363"/>
                  </a:lnTo>
                  <a:lnTo>
                    <a:pt x="0" y="314"/>
                  </a:lnTo>
                  <a:lnTo>
                    <a:pt x="0" y="259"/>
                  </a:lnTo>
                  <a:lnTo>
                    <a:pt x="6" y="210"/>
                  </a:lnTo>
                  <a:lnTo>
                    <a:pt x="6" y="160"/>
                  </a:lnTo>
                  <a:lnTo>
                    <a:pt x="13" y="111"/>
                  </a:lnTo>
                  <a:lnTo>
                    <a:pt x="13" y="68"/>
                  </a:lnTo>
                  <a:lnTo>
                    <a:pt x="19" y="31"/>
                  </a:lnTo>
                  <a:lnTo>
                    <a:pt x="19" y="0"/>
                  </a:lnTo>
                  <a:close/>
                </a:path>
              </a:pathLst>
            </a:custGeom>
            <a:solidFill>
              <a:srgbClr val="EDFFD5">
                <a:alpha val="50000"/>
              </a:srgb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7" name="Freeform 14"/>
            <p:cNvSpPr>
              <a:spLocks noChangeAspect="1"/>
            </p:cNvSpPr>
            <p:nvPr/>
          </p:nvSpPr>
          <p:spPr bwMode="auto">
            <a:xfrm>
              <a:off x="1501" y="1592"/>
              <a:ext cx="573" cy="1080"/>
            </a:xfrm>
            <a:custGeom>
              <a:avLst/>
              <a:gdLst/>
              <a:ahLst/>
              <a:cxnLst>
                <a:cxn ang="0">
                  <a:pos x="12" y="0"/>
                </a:cxn>
                <a:cxn ang="0">
                  <a:pos x="43" y="6"/>
                </a:cxn>
                <a:cxn ang="0">
                  <a:pos x="73" y="25"/>
                </a:cxn>
                <a:cxn ang="0">
                  <a:pos x="117" y="49"/>
                </a:cxn>
                <a:cxn ang="0">
                  <a:pos x="166" y="74"/>
                </a:cxn>
                <a:cxn ang="0">
                  <a:pos x="215" y="111"/>
                </a:cxn>
                <a:cxn ang="0">
                  <a:pos x="264" y="148"/>
                </a:cxn>
                <a:cxn ang="0">
                  <a:pos x="313" y="185"/>
                </a:cxn>
                <a:cxn ang="0">
                  <a:pos x="363" y="228"/>
                </a:cxn>
                <a:cxn ang="0">
                  <a:pos x="406" y="271"/>
                </a:cxn>
                <a:cxn ang="0">
                  <a:pos x="449" y="314"/>
                </a:cxn>
                <a:cxn ang="0">
                  <a:pos x="480" y="351"/>
                </a:cxn>
                <a:cxn ang="0">
                  <a:pos x="504" y="394"/>
                </a:cxn>
                <a:cxn ang="0">
                  <a:pos x="510" y="437"/>
                </a:cxn>
                <a:cxn ang="0">
                  <a:pos x="517" y="486"/>
                </a:cxn>
                <a:cxn ang="0">
                  <a:pos x="517" y="536"/>
                </a:cxn>
                <a:cxn ang="0">
                  <a:pos x="523" y="585"/>
                </a:cxn>
                <a:cxn ang="0">
                  <a:pos x="523" y="634"/>
                </a:cxn>
                <a:cxn ang="0">
                  <a:pos x="517" y="689"/>
                </a:cxn>
                <a:cxn ang="0">
                  <a:pos x="517" y="739"/>
                </a:cxn>
                <a:cxn ang="0">
                  <a:pos x="517" y="788"/>
                </a:cxn>
                <a:cxn ang="0">
                  <a:pos x="510" y="837"/>
                </a:cxn>
                <a:cxn ang="0">
                  <a:pos x="504" y="880"/>
                </a:cxn>
                <a:cxn ang="0">
                  <a:pos x="498" y="917"/>
                </a:cxn>
                <a:cxn ang="0">
                  <a:pos x="498" y="954"/>
                </a:cxn>
                <a:cxn ang="0">
                  <a:pos x="461" y="942"/>
                </a:cxn>
                <a:cxn ang="0">
                  <a:pos x="418" y="917"/>
                </a:cxn>
                <a:cxn ang="0">
                  <a:pos x="369" y="886"/>
                </a:cxn>
                <a:cxn ang="0">
                  <a:pos x="320" y="849"/>
                </a:cxn>
                <a:cxn ang="0">
                  <a:pos x="270" y="813"/>
                </a:cxn>
                <a:cxn ang="0">
                  <a:pos x="215" y="769"/>
                </a:cxn>
                <a:cxn ang="0">
                  <a:pos x="166" y="726"/>
                </a:cxn>
                <a:cxn ang="0">
                  <a:pos x="123" y="689"/>
                </a:cxn>
                <a:cxn ang="0">
                  <a:pos x="80" y="652"/>
                </a:cxn>
                <a:cxn ang="0">
                  <a:pos x="49" y="616"/>
                </a:cxn>
                <a:cxn ang="0">
                  <a:pos x="24" y="585"/>
                </a:cxn>
                <a:cxn ang="0">
                  <a:pos x="12" y="560"/>
                </a:cxn>
                <a:cxn ang="0">
                  <a:pos x="6" y="523"/>
                </a:cxn>
                <a:cxn ang="0">
                  <a:pos x="6" y="480"/>
                </a:cxn>
                <a:cxn ang="0">
                  <a:pos x="0" y="431"/>
                </a:cxn>
                <a:cxn ang="0">
                  <a:pos x="0" y="382"/>
                </a:cxn>
                <a:cxn ang="0">
                  <a:pos x="0" y="326"/>
                </a:cxn>
                <a:cxn ang="0">
                  <a:pos x="0" y="271"/>
                </a:cxn>
                <a:cxn ang="0">
                  <a:pos x="0" y="215"/>
                </a:cxn>
                <a:cxn ang="0">
                  <a:pos x="0" y="160"/>
                </a:cxn>
                <a:cxn ang="0">
                  <a:pos x="6" y="111"/>
                </a:cxn>
                <a:cxn ang="0">
                  <a:pos x="6" y="68"/>
                </a:cxn>
                <a:cxn ang="0">
                  <a:pos x="12" y="31"/>
                </a:cxn>
                <a:cxn ang="0">
                  <a:pos x="12" y="0"/>
                </a:cxn>
              </a:cxnLst>
              <a:rect l="0" t="0" r="r" b="b"/>
              <a:pathLst>
                <a:path w="523" h="954">
                  <a:moveTo>
                    <a:pt x="12" y="0"/>
                  </a:moveTo>
                  <a:lnTo>
                    <a:pt x="43" y="6"/>
                  </a:lnTo>
                  <a:lnTo>
                    <a:pt x="73" y="25"/>
                  </a:lnTo>
                  <a:lnTo>
                    <a:pt x="117" y="49"/>
                  </a:lnTo>
                  <a:lnTo>
                    <a:pt x="166" y="74"/>
                  </a:lnTo>
                  <a:lnTo>
                    <a:pt x="215" y="111"/>
                  </a:lnTo>
                  <a:lnTo>
                    <a:pt x="264" y="148"/>
                  </a:lnTo>
                  <a:lnTo>
                    <a:pt x="313" y="185"/>
                  </a:lnTo>
                  <a:lnTo>
                    <a:pt x="363" y="228"/>
                  </a:lnTo>
                  <a:lnTo>
                    <a:pt x="406" y="271"/>
                  </a:lnTo>
                  <a:lnTo>
                    <a:pt x="449" y="314"/>
                  </a:lnTo>
                  <a:lnTo>
                    <a:pt x="480" y="351"/>
                  </a:lnTo>
                  <a:lnTo>
                    <a:pt x="504" y="394"/>
                  </a:lnTo>
                  <a:lnTo>
                    <a:pt x="510" y="437"/>
                  </a:lnTo>
                  <a:lnTo>
                    <a:pt x="517" y="486"/>
                  </a:lnTo>
                  <a:lnTo>
                    <a:pt x="517" y="536"/>
                  </a:lnTo>
                  <a:lnTo>
                    <a:pt x="523" y="585"/>
                  </a:lnTo>
                  <a:lnTo>
                    <a:pt x="523" y="634"/>
                  </a:lnTo>
                  <a:lnTo>
                    <a:pt x="517" y="689"/>
                  </a:lnTo>
                  <a:lnTo>
                    <a:pt x="517" y="739"/>
                  </a:lnTo>
                  <a:lnTo>
                    <a:pt x="517" y="788"/>
                  </a:lnTo>
                  <a:lnTo>
                    <a:pt x="510" y="837"/>
                  </a:lnTo>
                  <a:lnTo>
                    <a:pt x="504" y="880"/>
                  </a:lnTo>
                  <a:lnTo>
                    <a:pt x="498" y="917"/>
                  </a:lnTo>
                  <a:lnTo>
                    <a:pt x="498" y="954"/>
                  </a:lnTo>
                  <a:lnTo>
                    <a:pt x="461" y="942"/>
                  </a:lnTo>
                  <a:lnTo>
                    <a:pt x="418" y="917"/>
                  </a:lnTo>
                  <a:lnTo>
                    <a:pt x="369" y="886"/>
                  </a:lnTo>
                  <a:lnTo>
                    <a:pt x="320" y="849"/>
                  </a:lnTo>
                  <a:lnTo>
                    <a:pt x="270" y="813"/>
                  </a:lnTo>
                  <a:lnTo>
                    <a:pt x="215" y="769"/>
                  </a:lnTo>
                  <a:lnTo>
                    <a:pt x="166" y="726"/>
                  </a:lnTo>
                  <a:lnTo>
                    <a:pt x="123" y="689"/>
                  </a:lnTo>
                  <a:lnTo>
                    <a:pt x="80" y="652"/>
                  </a:lnTo>
                  <a:lnTo>
                    <a:pt x="49" y="616"/>
                  </a:lnTo>
                  <a:lnTo>
                    <a:pt x="24" y="585"/>
                  </a:lnTo>
                  <a:lnTo>
                    <a:pt x="12" y="560"/>
                  </a:lnTo>
                  <a:lnTo>
                    <a:pt x="6" y="523"/>
                  </a:lnTo>
                  <a:lnTo>
                    <a:pt x="6" y="480"/>
                  </a:lnTo>
                  <a:lnTo>
                    <a:pt x="0" y="431"/>
                  </a:lnTo>
                  <a:lnTo>
                    <a:pt x="0" y="382"/>
                  </a:lnTo>
                  <a:lnTo>
                    <a:pt x="0" y="326"/>
                  </a:lnTo>
                  <a:lnTo>
                    <a:pt x="0" y="271"/>
                  </a:lnTo>
                  <a:lnTo>
                    <a:pt x="0" y="215"/>
                  </a:lnTo>
                  <a:lnTo>
                    <a:pt x="0" y="160"/>
                  </a:lnTo>
                  <a:lnTo>
                    <a:pt x="6" y="111"/>
                  </a:lnTo>
                  <a:lnTo>
                    <a:pt x="6" y="68"/>
                  </a:lnTo>
                  <a:lnTo>
                    <a:pt x="12" y="31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EDFFD5">
                <a:alpha val="50000"/>
              </a:srgb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8" name="Freeform 15"/>
            <p:cNvSpPr>
              <a:spLocks noChangeAspect="1"/>
            </p:cNvSpPr>
            <p:nvPr/>
          </p:nvSpPr>
          <p:spPr bwMode="auto">
            <a:xfrm>
              <a:off x="1494" y="2380"/>
              <a:ext cx="559" cy="599"/>
            </a:xfrm>
            <a:custGeom>
              <a:avLst/>
              <a:gdLst/>
              <a:ahLst/>
              <a:cxnLst>
                <a:cxn ang="0">
                  <a:pos x="19" y="0"/>
                </a:cxn>
                <a:cxn ang="0">
                  <a:pos x="50" y="6"/>
                </a:cxn>
                <a:cxn ang="0">
                  <a:pos x="80" y="24"/>
                </a:cxn>
                <a:cxn ang="0">
                  <a:pos x="124" y="49"/>
                </a:cxn>
                <a:cxn ang="0">
                  <a:pos x="173" y="80"/>
                </a:cxn>
                <a:cxn ang="0">
                  <a:pos x="222" y="110"/>
                </a:cxn>
                <a:cxn ang="0">
                  <a:pos x="271" y="147"/>
                </a:cxn>
                <a:cxn ang="0">
                  <a:pos x="320" y="184"/>
                </a:cxn>
                <a:cxn ang="0">
                  <a:pos x="370" y="227"/>
                </a:cxn>
                <a:cxn ang="0">
                  <a:pos x="413" y="270"/>
                </a:cxn>
                <a:cxn ang="0">
                  <a:pos x="456" y="313"/>
                </a:cxn>
                <a:cxn ang="0">
                  <a:pos x="487" y="350"/>
                </a:cxn>
                <a:cxn ang="0">
                  <a:pos x="511" y="393"/>
                </a:cxn>
                <a:cxn ang="0">
                  <a:pos x="511" y="529"/>
                </a:cxn>
                <a:cxn ang="0">
                  <a:pos x="13" y="529"/>
                </a:cxn>
                <a:cxn ang="0">
                  <a:pos x="7" y="492"/>
                </a:cxn>
                <a:cxn ang="0">
                  <a:pos x="7" y="449"/>
                </a:cxn>
                <a:cxn ang="0">
                  <a:pos x="0" y="406"/>
                </a:cxn>
                <a:cxn ang="0">
                  <a:pos x="0" y="357"/>
                </a:cxn>
                <a:cxn ang="0">
                  <a:pos x="0" y="307"/>
                </a:cxn>
                <a:cxn ang="0">
                  <a:pos x="0" y="252"/>
                </a:cxn>
                <a:cxn ang="0">
                  <a:pos x="0" y="203"/>
                </a:cxn>
                <a:cxn ang="0">
                  <a:pos x="7" y="153"/>
                </a:cxn>
                <a:cxn ang="0">
                  <a:pos x="7" y="110"/>
                </a:cxn>
                <a:cxn ang="0">
                  <a:pos x="13" y="67"/>
                </a:cxn>
                <a:cxn ang="0">
                  <a:pos x="19" y="30"/>
                </a:cxn>
                <a:cxn ang="0">
                  <a:pos x="19" y="0"/>
                </a:cxn>
              </a:cxnLst>
              <a:rect l="0" t="0" r="r" b="b"/>
              <a:pathLst>
                <a:path w="511" h="529">
                  <a:moveTo>
                    <a:pt x="19" y="0"/>
                  </a:moveTo>
                  <a:lnTo>
                    <a:pt x="50" y="6"/>
                  </a:lnTo>
                  <a:lnTo>
                    <a:pt x="80" y="24"/>
                  </a:lnTo>
                  <a:lnTo>
                    <a:pt x="124" y="49"/>
                  </a:lnTo>
                  <a:lnTo>
                    <a:pt x="173" y="80"/>
                  </a:lnTo>
                  <a:lnTo>
                    <a:pt x="222" y="110"/>
                  </a:lnTo>
                  <a:lnTo>
                    <a:pt x="271" y="147"/>
                  </a:lnTo>
                  <a:lnTo>
                    <a:pt x="320" y="184"/>
                  </a:lnTo>
                  <a:lnTo>
                    <a:pt x="370" y="227"/>
                  </a:lnTo>
                  <a:lnTo>
                    <a:pt x="413" y="270"/>
                  </a:lnTo>
                  <a:lnTo>
                    <a:pt x="456" y="313"/>
                  </a:lnTo>
                  <a:lnTo>
                    <a:pt x="487" y="350"/>
                  </a:lnTo>
                  <a:lnTo>
                    <a:pt x="511" y="393"/>
                  </a:lnTo>
                  <a:lnTo>
                    <a:pt x="511" y="529"/>
                  </a:lnTo>
                  <a:lnTo>
                    <a:pt x="13" y="529"/>
                  </a:lnTo>
                  <a:lnTo>
                    <a:pt x="7" y="492"/>
                  </a:lnTo>
                  <a:lnTo>
                    <a:pt x="7" y="449"/>
                  </a:lnTo>
                  <a:lnTo>
                    <a:pt x="0" y="406"/>
                  </a:lnTo>
                  <a:lnTo>
                    <a:pt x="0" y="357"/>
                  </a:lnTo>
                  <a:lnTo>
                    <a:pt x="0" y="307"/>
                  </a:lnTo>
                  <a:lnTo>
                    <a:pt x="0" y="252"/>
                  </a:lnTo>
                  <a:lnTo>
                    <a:pt x="0" y="203"/>
                  </a:lnTo>
                  <a:lnTo>
                    <a:pt x="7" y="153"/>
                  </a:lnTo>
                  <a:lnTo>
                    <a:pt x="7" y="110"/>
                  </a:lnTo>
                  <a:lnTo>
                    <a:pt x="13" y="67"/>
                  </a:lnTo>
                  <a:lnTo>
                    <a:pt x="19" y="30"/>
                  </a:lnTo>
                  <a:lnTo>
                    <a:pt x="19" y="0"/>
                  </a:lnTo>
                  <a:close/>
                </a:path>
              </a:pathLst>
            </a:custGeom>
            <a:solidFill>
              <a:srgbClr val="EDFFD5">
                <a:alpha val="50000"/>
              </a:srgb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9" name="Freeform 16"/>
            <p:cNvSpPr>
              <a:spLocks noChangeAspect="1"/>
            </p:cNvSpPr>
            <p:nvPr/>
          </p:nvSpPr>
          <p:spPr bwMode="auto">
            <a:xfrm>
              <a:off x="860" y="783"/>
              <a:ext cx="573" cy="1087"/>
            </a:xfrm>
            <a:custGeom>
              <a:avLst/>
              <a:gdLst/>
              <a:ahLst/>
              <a:cxnLst>
                <a:cxn ang="0">
                  <a:pos x="505" y="0"/>
                </a:cxn>
                <a:cxn ang="0">
                  <a:pos x="480" y="6"/>
                </a:cxn>
                <a:cxn ang="0">
                  <a:pos x="443" y="25"/>
                </a:cxn>
                <a:cxn ang="0">
                  <a:pos x="400" y="49"/>
                </a:cxn>
                <a:cxn ang="0">
                  <a:pos x="357" y="74"/>
                </a:cxn>
                <a:cxn ang="0">
                  <a:pos x="308" y="111"/>
                </a:cxn>
                <a:cxn ang="0">
                  <a:pos x="258" y="148"/>
                </a:cxn>
                <a:cxn ang="0">
                  <a:pos x="203" y="185"/>
                </a:cxn>
                <a:cxn ang="0">
                  <a:pos x="160" y="228"/>
                </a:cxn>
                <a:cxn ang="0">
                  <a:pos x="111" y="271"/>
                </a:cxn>
                <a:cxn ang="0">
                  <a:pos x="74" y="314"/>
                </a:cxn>
                <a:cxn ang="0">
                  <a:pos x="37" y="351"/>
                </a:cxn>
                <a:cxn ang="0">
                  <a:pos x="12" y="394"/>
                </a:cxn>
                <a:cxn ang="0">
                  <a:pos x="6" y="437"/>
                </a:cxn>
                <a:cxn ang="0">
                  <a:pos x="6" y="486"/>
                </a:cxn>
                <a:cxn ang="0">
                  <a:pos x="0" y="535"/>
                </a:cxn>
                <a:cxn ang="0">
                  <a:pos x="0" y="585"/>
                </a:cxn>
                <a:cxn ang="0">
                  <a:pos x="0" y="640"/>
                </a:cxn>
                <a:cxn ang="0">
                  <a:pos x="0" y="689"/>
                </a:cxn>
                <a:cxn ang="0">
                  <a:pos x="0" y="739"/>
                </a:cxn>
                <a:cxn ang="0">
                  <a:pos x="6" y="788"/>
                </a:cxn>
                <a:cxn ang="0">
                  <a:pos x="12" y="837"/>
                </a:cxn>
                <a:cxn ang="0">
                  <a:pos x="12" y="880"/>
                </a:cxn>
                <a:cxn ang="0">
                  <a:pos x="18" y="923"/>
                </a:cxn>
                <a:cxn ang="0">
                  <a:pos x="25" y="960"/>
                </a:cxn>
                <a:cxn ang="0">
                  <a:pos x="62" y="942"/>
                </a:cxn>
                <a:cxn ang="0">
                  <a:pos x="98" y="917"/>
                </a:cxn>
                <a:cxn ang="0">
                  <a:pos x="148" y="886"/>
                </a:cxn>
                <a:cxn ang="0">
                  <a:pos x="197" y="849"/>
                </a:cxn>
                <a:cxn ang="0">
                  <a:pos x="252" y="812"/>
                </a:cxn>
                <a:cxn ang="0">
                  <a:pos x="302" y="769"/>
                </a:cxn>
                <a:cxn ang="0">
                  <a:pos x="357" y="732"/>
                </a:cxn>
                <a:cxn ang="0">
                  <a:pos x="400" y="689"/>
                </a:cxn>
                <a:cxn ang="0">
                  <a:pos x="437" y="652"/>
                </a:cxn>
                <a:cxn ang="0">
                  <a:pos x="474" y="616"/>
                </a:cxn>
                <a:cxn ang="0">
                  <a:pos x="492" y="585"/>
                </a:cxn>
                <a:cxn ang="0">
                  <a:pos x="505" y="560"/>
                </a:cxn>
                <a:cxn ang="0">
                  <a:pos x="511" y="523"/>
                </a:cxn>
                <a:cxn ang="0">
                  <a:pos x="517" y="480"/>
                </a:cxn>
                <a:cxn ang="0">
                  <a:pos x="517" y="431"/>
                </a:cxn>
                <a:cxn ang="0">
                  <a:pos x="523" y="382"/>
                </a:cxn>
                <a:cxn ang="0">
                  <a:pos x="523" y="326"/>
                </a:cxn>
                <a:cxn ang="0">
                  <a:pos x="523" y="271"/>
                </a:cxn>
                <a:cxn ang="0">
                  <a:pos x="523" y="215"/>
                </a:cxn>
                <a:cxn ang="0">
                  <a:pos x="517" y="166"/>
                </a:cxn>
                <a:cxn ang="0">
                  <a:pos x="517" y="111"/>
                </a:cxn>
                <a:cxn ang="0">
                  <a:pos x="511" y="68"/>
                </a:cxn>
                <a:cxn ang="0">
                  <a:pos x="511" y="31"/>
                </a:cxn>
                <a:cxn ang="0">
                  <a:pos x="505" y="0"/>
                </a:cxn>
              </a:cxnLst>
              <a:rect l="0" t="0" r="r" b="b"/>
              <a:pathLst>
                <a:path w="523" h="960">
                  <a:moveTo>
                    <a:pt x="505" y="0"/>
                  </a:moveTo>
                  <a:lnTo>
                    <a:pt x="480" y="6"/>
                  </a:lnTo>
                  <a:lnTo>
                    <a:pt x="443" y="25"/>
                  </a:lnTo>
                  <a:lnTo>
                    <a:pt x="400" y="49"/>
                  </a:lnTo>
                  <a:lnTo>
                    <a:pt x="357" y="74"/>
                  </a:lnTo>
                  <a:lnTo>
                    <a:pt x="308" y="111"/>
                  </a:lnTo>
                  <a:lnTo>
                    <a:pt x="258" y="148"/>
                  </a:lnTo>
                  <a:lnTo>
                    <a:pt x="203" y="185"/>
                  </a:lnTo>
                  <a:lnTo>
                    <a:pt x="160" y="228"/>
                  </a:lnTo>
                  <a:lnTo>
                    <a:pt x="111" y="271"/>
                  </a:lnTo>
                  <a:lnTo>
                    <a:pt x="74" y="314"/>
                  </a:lnTo>
                  <a:lnTo>
                    <a:pt x="37" y="351"/>
                  </a:lnTo>
                  <a:lnTo>
                    <a:pt x="12" y="394"/>
                  </a:lnTo>
                  <a:lnTo>
                    <a:pt x="6" y="437"/>
                  </a:lnTo>
                  <a:lnTo>
                    <a:pt x="6" y="486"/>
                  </a:lnTo>
                  <a:lnTo>
                    <a:pt x="0" y="535"/>
                  </a:lnTo>
                  <a:lnTo>
                    <a:pt x="0" y="585"/>
                  </a:lnTo>
                  <a:lnTo>
                    <a:pt x="0" y="640"/>
                  </a:lnTo>
                  <a:lnTo>
                    <a:pt x="0" y="689"/>
                  </a:lnTo>
                  <a:lnTo>
                    <a:pt x="0" y="739"/>
                  </a:lnTo>
                  <a:lnTo>
                    <a:pt x="6" y="788"/>
                  </a:lnTo>
                  <a:lnTo>
                    <a:pt x="12" y="837"/>
                  </a:lnTo>
                  <a:lnTo>
                    <a:pt x="12" y="880"/>
                  </a:lnTo>
                  <a:lnTo>
                    <a:pt x="18" y="923"/>
                  </a:lnTo>
                  <a:lnTo>
                    <a:pt x="25" y="960"/>
                  </a:lnTo>
                  <a:lnTo>
                    <a:pt x="62" y="942"/>
                  </a:lnTo>
                  <a:lnTo>
                    <a:pt x="98" y="917"/>
                  </a:lnTo>
                  <a:lnTo>
                    <a:pt x="148" y="886"/>
                  </a:lnTo>
                  <a:lnTo>
                    <a:pt x="197" y="849"/>
                  </a:lnTo>
                  <a:lnTo>
                    <a:pt x="252" y="812"/>
                  </a:lnTo>
                  <a:lnTo>
                    <a:pt x="302" y="769"/>
                  </a:lnTo>
                  <a:lnTo>
                    <a:pt x="357" y="732"/>
                  </a:lnTo>
                  <a:lnTo>
                    <a:pt x="400" y="689"/>
                  </a:lnTo>
                  <a:lnTo>
                    <a:pt x="437" y="652"/>
                  </a:lnTo>
                  <a:lnTo>
                    <a:pt x="474" y="616"/>
                  </a:lnTo>
                  <a:lnTo>
                    <a:pt x="492" y="585"/>
                  </a:lnTo>
                  <a:lnTo>
                    <a:pt x="505" y="560"/>
                  </a:lnTo>
                  <a:lnTo>
                    <a:pt x="511" y="523"/>
                  </a:lnTo>
                  <a:lnTo>
                    <a:pt x="517" y="480"/>
                  </a:lnTo>
                  <a:lnTo>
                    <a:pt x="517" y="431"/>
                  </a:lnTo>
                  <a:lnTo>
                    <a:pt x="523" y="382"/>
                  </a:lnTo>
                  <a:lnTo>
                    <a:pt x="523" y="326"/>
                  </a:lnTo>
                  <a:lnTo>
                    <a:pt x="523" y="271"/>
                  </a:lnTo>
                  <a:lnTo>
                    <a:pt x="523" y="215"/>
                  </a:lnTo>
                  <a:lnTo>
                    <a:pt x="517" y="166"/>
                  </a:lnTo>
                  <a:lnTo>
                    <a:pt x="517" y="111"/>
                  </a:lnTo>
                  <a:lnTo>
                    <a:pt x="511" y="68"/>
                  </a:lnTo>
                  <a:lnTo>
                    <a:pt x="511" y="31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rgbClr val="EDFFD5">
                <a:alpha val="50000"/>
              </a:srgb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0" name="Freeform 17"/>
            <p:cNvSpPr>
              <a:spLocks noChangeAspect="1"/>
            </p:cNvSpPr>
            <p:nvPr/>
          </p:nvSpPr>
          <p:spPr bwMode="auto">
            <a:xfrm>
              <a:off x="867" y="1585"/>
              <a:ext cx="573" cy="1080"/>
            </a:xfrm>
            <a:custGeom>
              <a:avLst/>
              <a:gdLst/>
              <a:ahLst/>
              <a:cxnLst>
                <a:cxn ang="0">
                  <a:pos x="511" y="0"/>
                </a:cxn>
                <a:cxn ang="0">
                  <a:pos x="480" y="6"/>
                </a:cxn>
                <a:cxn ang="0">
                  <a:pos x="449" y="24"/>
                </a:cxn>
                <a:cxn ang="0">
                  <a:pos x="406" y="49"/>
                </a:cxn>
                <a:cxn ang="0">
                  <a:pos x="357" y="74"/>
                </a:cxn>
                <a:cxn ang="0">
                  <a:pos x="308" y="111"/>
                </a:cxn>
                <a:cxn ang="0">
                  <a:pos x="259" y="148"/>
                </a:cxn>
                <a:cxn ang="0">
                  <a:pos x="209" y="185"/>
                </a:cxn>
                <a:cxn ang="0">
                  <a:pos x="160" y="228"/>
                </a:cxn>
                <a:cxn ang="0">
                  <a:pos x="117" y="271"/>
                </a:cxn>
                <a:cxn ang="0">
                  <a:pos x="74" y="314"/>
                </a:cxn>
                <a:cxn ang="0">
                  <a:pos x="43" y="351"/>
                </a:cxn>
                <a:cxn ang="0">
                  <a:pos x="19" y="394"/>
                </a:cxn>
                <a:cxn ang="0">
                  <a:pos x="12" y="437"/>
                </a:cxn>
                <a:cxn ang="0">
                  <a:pos x="6" y="486"/>
                </a:cxn>
                <a:cxn ang="0">
                  <a:pos x="0" y="535"/>
                </a:cxn>
                <a:cxn ang="0">
                  <a:pos x="0" y="585"/>
                </a:cxn>
                <a:cxn ang="0">
                  <a:pos x="0" y="640"/>
                </a:cxn>
                <a:cxn ang="0">
                  <a:pos x="0" y="689"/>
                </a:cxn>
                <a:cxn ang="0">
                  <a:pos x="6" y="738"/>
                </a:cxn>
                <a:cxn ang="0">
                  <a:pos x="6" y="788"/>
                </a:cxn>
                <a:cxn ang="0">
                  <a:pos x="12" y="837"/>
                </a:cxn>
                <a:cxn ang="0">
                  <a:pos x="19" y="880"/>
                </a:cxn>
                <a:cxn ang="0">
                  <a:pos x="19" y="923"/>
                </a:cxn>
                <a:cxn ang="0">
                  <a:pos x="25" y="954"/>
                </a:cxn>
                <a:cxn ang="0">
                  <a:pos x="62" y="942"/>
                </a:cxn>
                <a:cxn ang="0">
                  <a:pos x="105" y="917"/>
                </a:cxn>
                <a:cxn ang="0">
                  <a:pos x="154" y="886"/>
                </a:cxn>
                <a:cxn ang="0">
                  <a:pos x="203" y="849"/>
                </a:cxn>
                <a:cxn ang="0">
                  <a:pos x="252" y="812"/>
                </a:cxn>
                <a:cxn ang="0">
                  <a:pos x="308" y="769"/>
                </a:cxn>
                <a:cxn ang="0">
                  <a:pos x="357" y="732"/>
                </a:cxn>
                <a:cxn ang="0">
                  <a:pos x="400" y="689"/>
                </a:cxn>
                <a:cxn ang="0">
                  <a:pos x="443" y="652"/>
                </a:cxn>
                <a:cxn ang="0">
                  <a:pos x="474" y="615"/>
                </a:cxn>
                <a:cxn ang="0">
                  <a:pos x="499" y="585"/>
                </a:cxn>
                <a:cxn ang="0">
                  <a:pos x="511" y="560"/>
                </a:cxn>
                <a:cxn ang="0">
                  <a:pos x="517" y="523"/>
                </a:cxn>
                <a:cxn ang="0">
                  <a:pos x="517" y="480"/>
                </a:cxn>
                <a:cxn ang="0">
                  <a:pos x="523" y="431"/>
                </a:cxn>
                <a:cxn ang="0">
                  <a:pos x="523" y="381"/>
                </a:cxn>
                <a:cxn ang="0">
                  <a:pos x="523" y="326"/>
                </a:cxn>
                <a:cxn ang="0">
                  <a:pos x="523" y="271"/>
                </a:cxn>
                <a:cxn ang="0">
                  <a:pos x="523" y="215"/>
                </a:cxn>
                <a:cxn ang="0">
                  <a:pos x="523" y="166"/>
                </a:cxn>
                <a:cxn ang="0">
                  <a:pos x="517" y="111"/>
                </a:cxn>
                <a:cxn ang="0">
                  <a:pos x="517" y="68"/>
                </a:cxn>
                <a:cxn ang="0">
                  <a:pos x="511" y="31"/>
                </a:cxn>
                <a:cxn ang="0">
                  <a:pos x="511" y="0"/>
                </a:cxn>
              </a:cxnLst>
              <a:rect l="0" t="0" r="r" b="b"/>
              <a:pathLst>
                <a:path w="523" h="954">
                  <a:moveTo>
                    <a:pt x="511" y="0"/>
                  </a:moveTo>
                  <a:lnTo>
                    <a:pt x="480" y="6"/>
                  </a:lnTo>
                  <a:lnTo>
                    <a:pt x="449" y="24"/>
                  </a:lnTo>
                  <a:lnTo>
                    <a:pt x="406" y="49"/>
                  </a:lnTo>
                  <a:lnTo>
                    <a:pt x="357" y="74"/>
                  </a:lnTo>
                  <a:lnTo>
                    <a:pt x="308" y="111"/>
                  </a:lnTo>
                  <a:lnTo>
                    <a:pt x="259" y="148"/>
                  </a:lnTo>
                  <a:lnTo>
                    <a:pt x="209" y="185"/>
                  </a:lnTo>
                  <a:lnTo>
                    <a:pt x="160" y="228"/>
                  </a:lnTo>
                  <a:lnTo>
                    <a:pt x="117" y="271"/>
                  </a:lnTo>
                  <a:lnTo>
                    <a:pt x="74" y="314"/>
                  </a:lnTo>
                  <a:lnTo>
                    <a:pt x="43" y="351"/>
                  </a:lnTo>
                  <a:lnTo>
                    <a:pt x="19" y="394"/>
                  </a:lnTo>
                  <a:lnTo>
                    <a:pt x="12" y="437"/>
                  </a:lnTo>
                  <a:lnTo>
                    <a:pt x="6" y="486"/>
                  </a:lnTo>
                  <a:lnTo>
                    <a:pt x="0" y="535"/>
                  </a:lnTo>
                  <a:lnTo>
                    <a:pt x="0" y="585"/>
                  </a:lnTo>
                  <a:lnTo>
                    <a:pt x="0" y="640"/>
                  </a:lnTo>
                  <a:lnTo>
                    <a:pt x="0" y="689"/>
                  </a:lnTo>
                  <a:lnTo>
                    <a:pt x="6" y="738"/>
                  </a:lnTo>
                  <a:lnTo>
                    <a:pt x="6" y="788"/>
                  </a:lnTo>
                  <a:lnTo>
                    <a:pt x="12" y="837"/>
                  </a:lnTo>
                  <a:lnTo>
                    <a:pt x="19" y="880"/>
                  </a:lnTo>
                  <a:lnTo>
                    <a:pt x="19" y="923"/>
                  </a:lnTo>
                  <a:lnTo>
                    <a:pt x="25" y="954"/>
                  </a:lnTo>
                  <a:lnTo>
                    <a:pt x="62" y="942"/>
                  </a:lnTo>
                  <a:lnTo>
                    <a:pt x="105" y="917"/>
                  </a:lnTo>
                  <a:lnTo>
                    <a:pt x="154" y="886"/>
                  </a:lnTo>
                  <a:lnTo>
                    <a:pt x="203" y="849"/>
                  </a:lnTo>
                  <a:lnTo>
                    <a:pt x="252" y="812"/>
                  </a:lnTo>
                  <a:lnTo>
                    <a:pt x="308" y="769"/>
                  </a:lnTo>
                  <a:lnTo>
                    <a:pt x="357" y="732"/>
                  </a:lnTo>
                  <a:lnTo>
                    <a:pt x="400" y="689"/>
                  </a:lnTo>
                  <a:lnTo>
                    <a:pt x="443" y="652"/>
                  </a:lnTo>
                  <a:lnTo>
                    <a:pt x="474" y="615"/>
                  </a:lnTo>
                  <a:lnTo>
                    <a:pt x="499" y="585"/>
                  </a:lnTo>
                  <a:lnTo>
                    <a:pt x="511" y="560"/>
                  </a:lnTo>
                  <a:lnTo>
                    <a:pt x="517" y="523"/>
                  </a:lnTo>
                  <a:lnTo>
                    <a:pt x="517" y="480"/>
                  </a:lnTo>
                  <a:lnTo>
                    <a:pt x="523" y="431"/>
                  </a:lnTo>
                  <a:lnTo>
                    <a:pt x="523" y="381"/>
                  </a:lnTo>
                  <a:lnTo>
                    <a:pt x="523" y="326"/>
                  </a:lnTo>
                  <a:lnTo>
                    <a:pt x="523" y="271"/>
                  </a:lnTo>
                  <a:lnTo>
                    <a:pt x="523" y="215"/>
                  </a:lnTo>
                  <a:lnTo>
                    <a:pt x="523" y="166"/>
                  </a:lnTo>
                  <a:lnTo>
                    <a:pt x="517" y="111"/>
                  </a:lnTo>
                  <a:lnTo>
                    <a:pt x="517" y="68"/>
                  </a:lnTo>
                  <a:lnTo>
                    <a:pt x="511" y="31"/>
                  </a:lnTo>
                  <a:lnTo>
                    <a:pt x="511" y="0"/>
                  </a:lnTo>
                  <a:close/>
                </a:path>
              </a:pathLst>
            </a:custGeom>
            <a:solidFill>
              <a:srgbClr val="EDFFD5">
                <a:alpha val="50000"/>
              </a:srgb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1" name="Freeform 18"/>
            <p:cNvSpPr>
              <a:spLocks noChangeAspect="1"/>
            </p:cNvSpPr>
            <p:nvPr/>
          </p:nvSpPr>
          <p:spPr bwMode="auto">
            <a:xfrm>
              <a:off x="874" y="2380"/>
              <a:ext cx="566" cy="599"/>
            </a:xfrm>
            <a:custGeom>
              <a:avLst/>
              <a:gdLst/>
              <a:ahLst/>
              <a:cxnLst>
                <a:cxn ang="0">
                  <a:pos x="493" y="0"/>
                </a:cxn>
                <a:cxn ang="0">
                  <a:pos x="468" y="12"/>
                </a:cxn>
                <a:cxn ang="0">
                  <a:pos x="431" y="30"/>
                </a:cxn>
                <a:cxn ang="0">
                  <a:pos x="394" y="55"/>
                </a:cxn>
                <a:cxn ang="0">
                  <a:pos x="345" y="86"/>
                </a:cxn>
                <a:cxn ang="0">
                  <a:pos x="290" y="123"/>
                </a:cxn>
                <a:cxn ang="0">
                  <a:pos x="240" y="160"/>
                </a:cxn>
                <a:cxn ang="0">
                  <a:pos x="185" y="203"/>
                </a:cxn>
                <a:cxn ang="0">
                  <a:pos x="136" y="240"/>
                </a:cxn>
                <a:cxn ang="0">
                  <a:pos x="93" y="283"/>
                </a:cxn>
                <a:cxn ang="0">
                  <a:pos x="56" y="320"/>
                </a:cxn>
                <a:cxn ang="0">
                  <a:pos x="25" y="357"/>
                </a:cxn>
                <a:cxn ang="0">
                  <a:pos x="6" y="387"/>
                </a:cxn>
                <a:cxn ang="0">
                  <a:pos x="0" y="523"/>
                </a:cxn>
                <a:cxn ang="0">
                  <a:pos x="499" y="529"/>
                </a:cxn>
                <a:cxn ang="0">
                  <a:pos x="505" y="492"/>
                </a:cxn>
                <a:cxn ang="0">
                  <a:pos x="511" y="449"/>
                </a:cxn>
                <a:cxn ang="0">
                  <a:pos x="517" y="406"/>
                </a:cxn>
                <a:cxn ang="0">
                  <a:pos x="517" y="357"/>
                </a:cxn>
                <a:cxn ang="0">
                  <a:pos x="517" y="307"/>
                </a:cxn>
                <a:cxn ang="0">
                  <a:pos x="517" y="252"/>
                </a:cxn>
                <a:cxn ang="0">
                  <a:pos x="511" y="203"/>
                </a:cxn>
                <a:cxn ang="0">
                  <a:pos x="511" y="153"/>
                </a:cxn>
                <a:cxn ang="0">
                  <a:pos x="505" y="104"/>
                </a:cxn>
                <a:cxn ang="0">
                  <a:pos x="505" y="61"/>
                </a:cxn>
                <a:cxn ang="0">
                  <a:pos x="499" y="30"/>
                </a:cxn>
                <a:cxn ang="0">
                  <a:pos x="493" y="0"/>
                </a:cxn>
              </a:cxnLst>
              <a:rect l="0" t="0" r="r" b="b"/>
              <a:pathLst>
                <a:path w="517" h="529">
                  <a:moveTo>
                    <a:pt x="493" y="0"/>
                  </a:moveTo>
                  <a:lnTo>
                    <a:pt x="468" y="12"/>
                  </a:lnTo>
                  <a:lnTo>
                    <a:pt x="431" y="30"/>
                  </a:lnTo>
                  <a:lnTo>
                    <a:pt x="394" y="55"/>
                  </a:lnTo>
                  <a:lnTo>
                    <a:pt x="345" y="86"/>
                  </a:lnTo>
                  <a:lnTo>
                    <a:pt x="290" y="123"/>
                  </a:lnTo>
                  <a:lnTo>
                    <a:pt x="240" y="160"/>
                  </a:lnTo>
                  <a:lnTo>
                    <a:pt x="185" y="203"/>
                  </a:lnTo>
                  <a:lnTo>
                    <a:pt x="136" y="240"/>
                  </a:lnTo>
                  <a:lnTo>
                    <a:pt x="93" y="283"/>
                  </a:lnTo>
                  <a:lnTo>
                    <a:pt x="56" y="320"/>
                  </a:lnTo>
                  <a:lnTo>
                    <a:pt x="25" y="357"/>
                  </a:lnTo>
                  <a:lnTo>
                    <a:pt x="6" y="387"/>
                  </a:lnTo>
                  <a:lnTo>
                    <a:pt x="0" y="523"/>
                  </a:lnTo>
                  <a:lnTo>
                    <a:pt x="499" y="529"/>
                  </a:lnTo>
                  <a:lnTo>
                    <a:pt x="505" y="492"/>
                  </a:lnTo>
                  <a:lnTo>
                    <a:pt x="511" y="449"/>
                  </a:lnTo>
                  <a:lnTo>
                    <a:pt x="517" y="406"/>
                  </a:lnTo>
                  <a:lnTo>
                    <a:pt x="517" y="357"/>
                  </a:lnTo>
                  <a:lnTo>
                    <a:pt x="517" y="307"/>
                  </a:lnTo>
                  <a:lnTo>
                    <a:pt x="517" y="252"/>
                  </a:lnTo>
                  <a:lnTo>
                    <a:pt x="511" y="203"/>
                  </a:lnTo>
                  <a:lnTo>
                    <a:pt x="511" y="153"/>
                  </a:lnTo>
                  <a:lnTo>
                    <a:pt x="505" y="104"/>
                  </a:lnTo>
                  <a:lnTo>
                    <a:pt x="505" y="61"/>
                  </a:lnTo>
                  <a:lnTo>
                    <a:pt x="499" y="30"/>
                  </a:lnTo>
                  <a:lnTo>
                    <a:pt x="493" y="0"/>
                  </a:lnTo>
                  <a:close/>
                </a:path>
              </a:pathLst>
            </a:custGeom>
            <a:solidFill>
              <a:srgbClr val="EDFFD5">
                <a:alpha val="50000"/>
              </a:srgb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2" name="Freeform 19"/>
            <p:cNvSpPr>
              <a:spLocks noChangeAspect="1"/>
            </p:cNvSpPr>
            <p:nvPr/>
          </p:nvSpPr>
          <p:spPr bwMode="auto">
            <a:xfrm>
              <a:off x="260" y="1550"/>
              <a:ext cx="573" cy="1087"/>
            </a:xfrm>
            <a:custGeom>
              <a:avLst/>
              <a:gdLst/>
              <a:ahLst/>
              <a:cxnLst>
                <a:cxn ang="0">
                  <a:pos x="19" y="0"/>
                </a:cxn>
                <a:cxn ang="0">
                  <a:pos x="43" y="12"/>
                </a:cxn>
                <a:cxn ang="0">
                  <a:pos x="80" y="25"/>
                </a:cxn>
                <a:cxn ang="0">
                  <a:pos x="123" y="49"/>
                </a:cxn>
                <a:cxn ang="0">
                  <a:pos x="166" y="80"/>
                </a:cxn>
                <a:cxn ang="0">
                  <a:pos x="216" y="111"/>
                </a:cxn>
                <a:cxn ang="0">
                  <a:pos x="265" y="148"/>
                </a:cxn>
                <a:cxn ang="0">
                  <a:pos x="314" y="185"/>
                </a:cxn>
                <a:cxn ang="0">
                  <a:pos x="363" y="228"/>
                </a:cxn>
                <a:cxn ang="0">
                  <a:pos x="413" y="271"/>
                </a:cxn>
                <a:cxn ang="0">
                  <a:pos x="450" y="314"/>
                </a:cxn>
                <a:cxn ang="0">
                  <a:pos x="486" y="357"/>
                </a:cxn>
                <a:cxn ang="0">
                  <a:pos x="511" y="394"/>
                </a:cxn>
                <a:cxn ang="0">
                  <a:pos x="517" y="437"/>
                </a:cxn>
                <a:cxn ang="0">
                  <a:pos x="517" y="486"/>
                </a:cxn>
                <a:cxn ang="0">
                  <a:pos x="523" y="536"/>
                </a:cxn>
                <a:cxn ang="0">
                  <a:pos x="523" y="585"/>
                </a:cxn>
                <a:cxn ang="0">
                  <a:pos x="523" y="640"/>
                </a:cxn>
                <a:cxn ang="0">
                  <a:pos x="523" y="689"/>
                </a:cxn>
                <a:cxn ang="0">
                  <a:pos x="517" y="739"/>
                </a:cxn>
                <a:cxn ang="0">
                  <a:pos x="517" y="788"/>
                </a:cxn>
                <a:cxn ang="0">
                  <a:pos x="511" y="837"/>
                </a:cxn>
                <a:cxn ang="0">
                  <a:pos x="511" y="880"/>
                </a:cxn>
                <a:cxn ang="0">
                  <a:pos x="505" y="923"/>
                </a:cxn>
                <a:cxn ang="0">
                  <a:pos x="499" y="960"/>
                </a:cxn>
                <a:cxn ang="0">
                  <a:pos x="462" y="942"/>
                </a:cxn>
                <a:cxn ang="0">
                  <a:pos x="419" y="917"/>
                </a:cxn>
                <a:cxn ang="0">
                  <a:pos x="376" y="886"/>
                </a:cxn>
                <a:cxn ang="0">
                  <a:pos x="320" y="850"/>
                </a:cxn>
                <a:cxn ang="0">
                  <a:pos x="271" y="813"/>
                </a:cxn>
                <a:cxn ang="0">
                  <a:pos x="216" y="769"/>
                </a:cxn>
                <a:cxn ang="0">
                  <a:pos x="166" y="733"/>
                </a:cxn>
                <a:cxn ang="0">
                  <a:pos x="123" y="689"/>
                </a:cxn>
                <a:cxn ang="0">
                  <a:pos x="80" y="653"/>
                </a:cxn>
                <a:cxn ang="0">
                  <a:pos x="50" y="616"/>
                </a:cxn>
                <a:cxn ang="0">
                  <a:pos x="31" y="585"/>
                </a:cxn>
                <a:cxn ang="0">
                  <a:pos x="19" y="560"/>
                </a:cxn>
                <a:cxn ang="0">
                  <a:pos x="13" y="523"/>
                </a:cxn>
                <a:cxn ang="0">
                  <a:pos x="6" y="480"/>
                </a:cxn>
                <a:cxn ang="0">
                  <a:pos x="6" y="437"/>
                </a:cxn>
                <a:cxn ang="0">
                  <a:pos x="0" y="382"/>
                </a:cxn>
                <a:cxn ang="0">
                  <a:pos x="0" y="326"/>
                </a:cxn>
                <a:cxn ang="0">
                  <a:pos x="0" y="271"/>
                </a:cxn>
                <a:cxn ang="0">
                  <a:pos x="0" y="216"/>
                </a:cxn>
                <a:cxn ang="0">
                  <a:pos x="6" y="166"/>
                </a:cxn>
                <a:cxn ang="0">
                  <a:pos x="6" y="117"/>
                </a:cxn>
                <a:cxn ang="0">
                  <a:pos x="13" y="68"/>
                </a:cxn>
                <a:cxn ang="0">
                  <a:pos x="13" y="31"/>
                </a:cxn>
                <a:cxn ang="0">
                  <a:pos x="19" y="0"/>
                </a:cxn>
              </a:cxnLst>
              <a:rect l="0" t="0" r="r" b="b"/>
              <a:pathLst>
                <a:path w="523" h="960">
                  <a:moveTo>
                    <a:pt x="19" y="0"/>
                  </a:moveTo>
                  <a:lnTo>
                    <a:pt x="43" y="12"/>
                  </a:lnTo>
                  <a:lnTo>
                    <a:pt x="80" y="25"/>
                  </a:lnTo>
                  <a:lnTo>
                    <a:pt x="123" y="49"/>
                  </a:lnTo>
                  <a:lnTo>
                    <a:pt x="166" y="80"/>
                  </a:lnTo>
                  <a:lnTo>
                    <a:pt x="216" y="111"/>
                  </a:lnTo>
                  <a:lnTo>
                    <a:pt x="265" y="148"/>
                  </a:lnTo>
                  <a:lnTo>
                    <a:pt x="314" y="185"/>
                  </a:lnTo>
                  <a:lnTo>
                    <a:pt x="363" y="228"/>
                  </a:lnTo>
                  <a:lnTo>
                    <a:pt x="413" y="271"/>
                  </a:lnTo>
                  <a:lnTo>
                    <a:pt x="450" y="314"/>
                  </a:lnTo>
                  <a:lnTo>
                    <a:pt x="486" y="357"/>
                  </a:lnTo>
                  <a:lnTo>
                    <a:pt x="511" y="394"/>
                  </a:lnTo>
                  <a:lnTo>
                    <a:pt x="517" y="437"/>
                  </a:lnTo>
                  <a:lnTo>
                    <a:pt x="517" y="486"/>
                  </a:lnTo>
                  <a:lnTo>
                    <a:pt x="523" y="536"/>
                  </a:lnTo>
                  <a:lnTo>
                    <a:pt x="523" y="585"/>
                  </a:lnTo>
                  <a:lnTo>
                    <a:pt x="523" y="640"/>
                  </a:lnTo>
                  <a:lnTo>
                    <a:pt x="523" y="689"/>
                  </a:lnTo>
                  <a:lnTo>
                    <a:pt x="517" y="739"/>
                  </a:lnTo>
                  <a:lnTo>
                    <a:pt x="517" y="788"/>
                  </a:lnTo>
                  <a:lnTo>
                    <a:pt x="511" y="837"/>
                  </a:lnTo>
                  <a:lnTo>
                    <a:pt x="511" y="880"/>
                  </a:lnTo>
                  <a:lnTo>
                    <a:pt x="505" y="923"/>
                  </a:lnTo>
                  <a:lnTo>
                    <a:pt x="499" y="960"/>
                  </a:lnTo>
                  <a:lnTo>
                    <a:pt x="462" y="942"/>
                  </a:lnTo>
                  <a:lnTo>
                    <a:pt x="419" y="917"/>
                  </a:lnTo>
                  <a:lnTo>
                    <a:pt x="376" y="886"/>
                  </a:lnTo>
                  <a:lnTo>
                    <a:pt x="320" y="850"/>
                  </a:lnTo>
                  <a:lnTo>
                    <a:pt x="271" y="813"/>
                  </a:lnTo>
                  <a:lnTo>
                    <a:pt x="216" y="769"/>
                  </a:lnTo>
                  <a:lnTo>
                    <a:pt x="166" y="733"/>
                  </a:lnTo>
                  <a:lnTo>
                    <a:pt x="123" y="689"/>
                  </a:lnTo>
                  <a:lnTo>
                    <a:pt x="80" y="653"/>
                  </a:lnTo>
                  <a:lnTo>
                    <a:pt x="50" y="616"/>
                  </a:lnTo>
                  <a:lnTo>
                    <a:pt x="31" y="585"/>
                  </a:lnTo>
                  <a:lnTo>
                    <a:pt x="19" y="560"/>
                  </a:lnTo>
                  <a:lnTo>
                    <a:pt x="13" y="523"/>
                  </a:lnTo>
                  <a:lnTo>
                    <a:pt x="6" y="480"/>
                  </a:lnTo>
                  <a:lnTo>
                    <a:pt x="6" y="437"/>
                  </a:lnTo>
                  <a:lnTo>
                    <a:pt x="0" y="382"/>
                  </a:lnTo>
                  <a:lnTo>
                    <a:pt x="0" y="326"/>
                  </a:lnTo>
                  <a:lnTo>
                    <a:pt x="0" y="271"/>
                  </a:lnTo>
                  <a:lnTo>
                    <a:pt x="0" y="216"/>
                  </a:lnTo>
                  <a:lnTo>
                    <a:pt x="6" y="166"/>
                  </a:lnTo>
                  <a:lnTo>
                    <a:pt x="6" y="117"/>
                  </a:lnTo>
                  <a:lnTo>
                    <a:pt x="13" y="68"/>
                  </a:lnTo>
                  <a:lnTo>
                    <a:pt x="13" y="31"/>
                  </a:lnTo>
                  <a:lnTo>
                    <a:pt x="19" y="0"/>
                  </a:lnTo>
                  <a:close/>
                </a:path>
              </a:pathLst>
            </a:custGeom>
            <a:solidFill>
              <a:srgbClr val="EDFFD5">
                <a:alpha val="50000"/>
              </a:srgb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3" name="Freeform 20"/>
            <p:cNvSpPr>
              <a:spLocks noChangeAspect="1"/>
            </p:cNvSpPr>
            <p:nvPr/>
          </p:nvSpPr>
          <p:spPr bwMode="auto">
            <a:xfrm>
              <a:off x="260" y="2365"/>
              <a:ext cx="560" cy="614"/>
            </a:xfrm>
            <a:custGeom>
              <a:avLst/>
              <a:gdLst/>
              <a:ahLst/>
              <a:cxnLst>
                <a:cxn ang="0">
                  <a:pos x="19" y="0"/>
                </a:cxn>
                <a:cxn ang="0">
                  <a:pos x="50" y="13"/>
                </a:cxn>
                <a:cxn ang="0">
                  <a:pos x="80" y="25"/>
                </a:cxn>
                <a:cxn ang="0">
                  <a:pos x="123" y="49"/>
                </a:cxn>
                <a:cxn ang="0">
                  <a:pos x="173" y="80"/>
                </a:cxn>
                <a:cxn ang="0">
                  <a:pos x="216" y="111"/>
                </a:cxn>
                <a:cxn ang="0">
                  <a:pos x="271" y="148"/>
                </a:cxn>
                <a:cxn ang="0">
                  <a:pos x="320" y="185"/>
                </a:cxn>
                <a:cxn ang="0">
                  <a:pos x="363" y="228"/>
                </a:cxn>
                <a:cxn ang="0">
                  <a:pos x="413" y="271"/>
                </a:cxn>
                <a:cxn ang="0">
                  <a:pos x="450" y="308"/>
                </a:cxn>
                <a:cxn ang="0">
                  <a:pos x="486" y="351"/>
                </a:cxn>
                <a:cxn ang="0">
                  <a:pos x="505" y="388"/>
                </a:cxn>
                <a:cxn ang="0">
                  <a:pos x="511" y="542"/>
                </a:cxn>
                <a:cxn ang="0">
                  <a:pos x="499" y="542"/>
                </a:cxn>
                <a:cxn ang="0">
                  <a:pos x="474" y="542"/>
                </a:cxn>
                <a:cxn ang="0">
                  <a:pos x="431" y="542"/>
                </a:cxn>
                <a:cxn ang="0">
                  <a:pos x="382" y="542"/>
                </a:cxn>
                <a:cxn ang="0">
                  <a:pos x="320" y="542"/>
                </a:cxn>
                <a:cxn ang="0">
                  <a:pos x="265" y="542"/>
                </a:cxn>
                <a:cxn ang="0">
                  <a:pos x="203" y="542"/>
                </a:cxn>
                <a:cxn ang="0">
                  <a:pos x="142" y="542"/>
                </a:cxn>
                <a:cxn ang="0">
                  <a:pos x="93" y="542"/>
                </a:cxn>
                <a:cxn ang="0">
                  <a:pos x="50" y="542"/>
                </a:cxn>
                <a:cxn ang="0">
                  <a:pos x="25" y="542"/>
                </a:cxn>
                <a:cxn ang="0">
                  <a:pos x="13" y="542"/>
                </a:cxn>
                <a:cxn ang="0">
                  <a:pos x="13" y="505"/>
                </a:cxn>
                <a:cxn ang="0">
                  <a:pos x="6" y="462"/>
                </a:cxn>
                <a:cxn ang="0">
                  <a:pos x="0" y="413"/>
                </a:cxn>
                <a:cxn ang="0">
                  <a:pos x="0" y="363"/>
                </a:cxn>
                <a:cxn ang="0">
                  <a:pos x="0" y="314"/>
                </a:cxn>
                <a:cxn ang="0">
                  <a:pos x="0" y="259"/>
                </a:cxn>
                <a:cxn ang="0">
                  <a:pos x="6" y="210"/>
                </a:cxn>
                <a:cxn ang="0">
                  <a:pos x="6" y="160"/>
                </a:cxn>
                <a:cxn ang="0">
                  <a:pos x="13" y="111"/>
                </a:cxn>
                <a:cxn ang="0">
                  <a:pos x="13" y="68"/>
                </a:cxn>
                <a:cxn ang="0">
                  <a:pos x="19" y="31"/>
                </a:cxn>
                <a:cxn ang="0">
                  <a:pos x="19" y="0"/>
                </a:cxn>
              </a:cxnLst>
              <a:rect l="0" t="0" r="r" b="b"/>
              <a:pathLst>
                <a:path w="511" h="542">
                  <a:moveTo>
                    <a:pt x="19" y="0"/>
                  </a:moveTo>
                  <a:lnTo>
                    <a:pt x="50" y="13"/>
                  </a:lnTo>
                  <a:lnTo>
                    <a:pt x="80" y="25"/>
                  </a:lnTo>
                  <a:lnTo>
                    <a:pt x="123" y="49"/>
                  </a:lnTo>
                  <a:lnTo>
                    <a:pt x="173" y="80"/>
                  </a:lnTo>
                  <a:lnTo>
                    <a:pt x="216" y="111"/>
                  </a:lnTo>
                  <a:lnTo>
                    <a:pt x="271" y="148"/>
                  </a:lnTo>
                  <a:lnTo>
                    <a:pt x="320" y="185"/>
                  </a:lnTo>
                  <a:lnTo>
                    <a:pt x="363" y="228"/>
                  </a:lnTo>
                  <a:lnTo>
                    <a:pt x="413" y="271"/>
                  </a:lnTo>
                  <a:lnTo>
                    <a:pt x="450" y="308"/>
                  </a:lnTo>
                  <a:lnTo>
                    <a:pt x="486" y="351"/>
                  </a:lnTo>
                  <a:lnTo>
                    <a:pt x="505" y="388"/>
                  </a:lnTo>
                  <a:lnTo>
                    <a:pt x="511" y="542"/>
                  </a:lnTo>
                  <a:lnTo>
                    <a:pt x="499" y="542"/>
                  </a:lnTo>
                  <a:lnTo>
                    <a:pt x="474" y="542"/>
                  </a:lnTo>
                  <a:lnTo>
                    <a:pt x="431" y="542"/>
                  </a:lnTo>
                  <a:lnTo>
                    <a:pt x="382" y="542"/>
                  </a:lnTo>
                  <a:lnTo>
                    <a:pt x="320" y="542"/>
                  </a:lnTo>
                  <a:lnTo>
                    <a:pt x="265" y="542"/>
                  </a:lnTo>
                  <a:lnTo>
                    <a:pt x="203" y="542"/>
                  </a:lnTo>
                  <a:lnTo>
                    <a:pt x="142" y="542"/>
                  </a:lnTo>
                  <a:lnTo>
                    <a:pt x="93" y="542"/>
                  </a:lnTo>
                  <a:lnTo>
                    <a:pt x="50" y="542"/>
                  </a:lnTo>
                  <a:lnTo>
                    <a:pt x="25" y="542"/>
                  </a:lnTo>
                  <a:lnTo>
                    <a:pt x="13" y="542"/>
                  </a:lnTo>
                  <a:lnTo>
                    <a:pt x="13" y="505"/>
                  </a:lnTo>
                  <a:lnTo>
                    <a:pt x="6" y="462"/>
                  </a:lnTo>
                  <a:lnTo>
                    <a:pt x="0" y="413"/>
                  </a:lnTo>
                  <a:lnTo>
                    <a:pt x="0" y="363"/>
                  </a:lnTo>
                  <a:lnTo>
                    <a:pt x="0" y="314"/>
                  </a:lnTo>
                  <a:lnTo>
                    <a:pt x="0" y="259"/>
                  </a:lnTo>
                  <a:lnTo>
                    <a:pt x="6" y="210"/>
                  </a:lnTo>
                  <a:lnTo>
                    <a:pt x="6" y="160"/>
                  </a:lnTo>
                  <a:lnTo>
                    <a:pt x="13" y="111"/>
                  </a:lnTo>
                  <a:lnTo>
                    <a:pt x="13" y="68"/>
                  </a:lnTo>
                  <a:lnTo>
                    <a:pt x="19" y="31"/>
                  </a:lnTo>
                  <a:lnTo>
                    <a:pt x="19" y="0"/>
                  </a:lnTo>
                  <a:close/>
                </a:path>
              </a:pathLst>
            </a:custGeom>
            <a:solidFill>
              <a:srgbClr val="EDFFD5">
                <a:alpha val="50000"/>
              </a:srgb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4" name="Freeform 21"/>
            <p:cNvSpPr>
              <a:spLocks noChangeAspect="1"/>
            </p:cNvSpPr>
            <p:nvPr/>
          </p:nvSpPr>
          <p:spPr bwMode="auto">
            <a:xfrm>
              <a:off x="1501" y="1592"/>
              <a:ext cx="573" cy="1080"/>
            </a:xfrm>
            <a:custGeom>
              <a:avLst/>
              <a:gdLst/>
              <a:ahLst/>
              <a:cxnLst>
                <a:cxn ang="0">
                  <a:pos x="12" y="0"/>
                </a:cxn>
                <a:cxn ang="0">
                  <a:pos x="43" y="6"/>
                </a:cxn>
                <a:cxn ang="0">
                  <a:pos x="73" y="25"/>
                </a:cxn>
                <a:cxn ang="0">
                  <a:pos x="117" y="49"/>
                </a:cxn>
                <a:cxn ang="0">
                  <a:pos x="166" y="74"/>
                </a:cxn>
                <a:cxn ang="0">
                  <a:pos x="215" y="111"/>
                </a:cxn>
                <a:cxn ang="0">
                  <a:pos x="264" y="148"/>
                </a:cxn>
                <a:cxn ang="0">
                  <a:pos x="313" y="185"/>
                </a:cxn>
                <a:cxn ang="0">
                  <a:pos x="363" y="228"/>
                </a:cxn>
                <a:cxn ang="0">
                  <a:pos x="406" y="271"/>
                </a:cxn>
                <a:cxn ang="0">
                  <a:pos x="449" y="314"/>
                </a:cxn>
                <a:cxn ang="0">
                  <a:pos x="480" y="351"/>
                </a:cxn>
                <a:cxn ang="0">
                  <a:pos x="504" y="394"/>
                </a:cxn>
                <a:cxn ang="0">
                  <a:pos x="510" y="437"/>
                </a:cxn>
                <a:cxn ang="0">
                  <a:pos x="517" y="486"/>
                </a:cxn>
                <a:cxn ang="0">
                  <a:pos x="517" y="536"/>
                </a:cxn>
                <a:cxn ang="0">
                  <a:pos x="523" y="585"/>
                </a:cxn>
                <a:cxn ang="0">
                  <a:pos x="523" y="634"/>
                </a:cxn>
                <a:cxn ang="0">
                  <a:pos x="517" y="689"/>
                </a:cxn>
                <a:cxn ang="0">
                  <a:pos x="517" y="739"/>
                </a:cxn>
                <a:cxn ang="0">
                  <a:pos x="517" y="788"/>
                </a:cxn>
                <a:cxn ang="0">
                  <a:pos x="510" y="837"/>
                </a:cxn>
                <a:cxn ang="0">
                  <a:pos x="504" y="880"/>
                </a:cxn>
                <a:cxn ang="0">
                  <a:pos x="498" y="917"/>
                </a:cxn>
                <a:cxn ang="0">
                  <a:pos x="498" y="954"/>
                </a:cxn>
                <a:cxn ang="0">
                  <a:pos x="461" y="942"/>
                </a:cxn>
                <a:cxn ang="0">
                  <a:pos x="418" y="917"/>
                </a:cxn>
                <a:cxn ang="0">
                  <a:pos x="369" y="886"/>
                </a:cxn>
                <a:cxn ang="0">
                  <a:pos x="320" y="849"/>
                </a:cxn>
                <a:cxn ang="0">
                  <a:pos x="270" y="813"/>
                </a:cxn>
                <a:cxn ang="0">
                  <a:pos x="215" y="769"/>
                </a:cxn>
                <a:cxn ang="0">
                  <a:pos x="166" y="726"/>
                </a:cxn>
                <a:cxn ang="0">
                  <a:pos x="123" y="689"/>
                </a:cxn>
                <a:cxn ang="0">
                  <a:pos x="80" y="652"/>
                </a:cxn>
                <a:cxn ang="0">
                  <a:pos x="49" y="616"/>
                </a:cxn>
                <a:cxn ang="0">
                  <a:pos x="24" y="585"/>
                </a:cxn>
                <a:cxn ang="0">
                  <a:pos x="12" y="560"/>
                </a:cxn>
                <a:cxn ang="0">
                  <a:pos x="6" y="523"/>
                </a:cxn>
                <a:cxn ang="0">
                  <a:pos x="6" y="480"/>
                </a:cxn>
                <a:cxn ang="0">
                  <a:pos x="0" y="431"/>
                </a:cxn>
                <a:cxn ang="0">
                  <a:pos x="0" y="382"/>
                </a:cxn>
                <a:cxn ang="0">
                  <a:pos x="0" y="326"/>
                </a:cxn>
                <a:cxn ang="0">
                  <a:pos x="0" y="271"/>
                </a:cxn>
                <a:cxn ang="0">
                  <a:pos x="0" y="215"/>
                </a:cxn>
                <a:cxn ang="0">
                  <a:pos x="0" y="160"/>
                </a:cxn>
                <a:cxn ang="0">
                  <a:pos x="6" y="111"/>
                </a:cxn>
                <a:cxn ang="0">
                  <a:pos x="6" y="68"/>
                </a:cxn>
                <a:cxn ang="0">
                  <a:pos x="12" y="31"/>
                </a:cxn>
                <a:cxn ang="0">
                  <a:pos x="12" y="0"/>
                </a:cxn>
              </a:cxnLst>
              <a:rect l="0" t="0" r="r" b="b"/>
              <a:pathLst>
                <a:path w="523" h="954">
                  <a:moveTo>
                    <a:pt x="12" y="0"/>
                  </a:moveTo>
                  <a:lnTo>
                    <a:pt x="43" y="6"/>
                  </a:lnTo>
                  <a:lnTo>
                    <a:pt x="73" y="25"/>
                  </a:lnTo>
                  <a:lnTo>
                    <a:pt x="117" y="49"/>
                  </a:lnTo>
                  <a:lnTo>
                    <a:pt x="166" y="74"/>
                  </a:lnTo>
                  <a:lnTo>
                    <a:pt x="215" y="111"/>
                  </a:lnTo>
                  <a:lnTo>
                    <a:pt x="264" y="148"/>
                  </a:lnTo>
                  <a:lnTo>
                    <a:pt x="313" y="185"/>
                  </a:lnTo>
                  <a:lnTo>
                    <a:pt x="363" y="228"/>
                  </a:lnTo>
                  <a:lnTo>
                    <a:pt x="406" y="271"/>
                  </a:lnTo>
                  <a:lnTo>
                    <a:pt x="449" y="314"/>
                  </a:lnTo>
                  <a:lnTo>
                    <a:pt x="480" y="351"/>
                  </a:lnTo>
                  <a:lnTo>
                    <a:pt x="504" y="394"/>
                  </a:lnTo>
                  <a:lnTo>
                    <a:pt x="510" y="437"/>
                  </a:lnTo>
                  <a:lnTo>
                    <a:pt x="517" y="486"/>
                  </a:lnTo>
                  <a:lnTo>
                    <a:pt x="517" y="536"/>
                  </a:lnTo>
                  <a:lnTo>
                    <a:pt x="523" y="585"/>
                  </a:lnTo>
                  <a:lnTo>
                    <a:pt x="523" y="634"/>
                  </a:lnTo>
                  <a:lnTo>
                    <a:pt x="517" y="689"/>
                  </a:lnTo>
                  <a:lnTo>
                    <a:pt x="517" y="739"/>
                  </a:lnTo>
                  <a:lnTo>
                    <a:pt x="517" y="788"/>
                  </a:lnTo>
                  <a:lnTo>
                    <a:pt x="510" y="837"/>
                  </a:lnTo>
                  <a:lnTo>
                    <a:pt x="504" y="880"/>
                  </a:lnTo>
                  <a:lnTo>
                    <a:pt x="498" y="917"/>
                  </a:lnTo>
                  <a:lnTo>
                    <a:pt x="498" y="954"/>
                  </a:lnTo>
                  <a:lnTo>
                    <a:pt x="461" y="942"/>
                  </a:lnTo>
                  <a:lnTo>
                    <a:pt x="418" y="917"/>
                  </a:lnTo>
                  <a:lnTo>
                    <a:pt x="369" y="886"/>
                  </a:lnTo>
                  <a:lnTo>
                    <a:pt x="320" y="849"/>
                  </a:lnTo>
                  <a:lnTo>
                    <a:pt x="270" y="813"/>
                  </a:lnTo>
                  <a:lnTo>
                    <a:pt x="215" y="769"/>
                  </a:lnTo>
                  <a:lnTo>
                    <a:pt x="166" y="726"/>
                  </a:lnTo>
                  <a:lnTo>
                    <a:pt x="123" y="689"/>
                  </a:lnTo>
                  <a:lnTo>
                    <a:pt x="80" y="652"/>
                  </a:lnTo>
                  <a:lnTo>
                    <a:pt x="49" y="616"/>
                  </a:lnTo>
                  <a:lnTo>
                    <a:pt x="24" y="585"/>
                  </a:lnTo>
                  <a:lnTo>
                    <a:pt x="12" y="560"/>
                  </a:lnTo>
                  <a:lnTo>
                    <a:pt x="6" y="523"/>
                  </a:lnTo>
                  <a:lnTo>
                    <a:pt x="6" y="480"/>
                  </a:lnTo>
                  <a:lnTo>
                    <a:pt x="0" y="431"/>
                  </a:lnTo>
                  <a:lnTo>
                    <a:pt x="0" y="382"/>
                  </a:lnTo>
                  <a:lnTo>
                    <a:pt x="0" y="326"/>
                  </a:lnTo>
                  <a:lnTo>
                    <a:pt x="0" y="271"/>
                  </a:lnTo>
                  <a:lnTo>
                    <a:pt x="0" y="215"/>
                  </a:lnTo>
                  <a:lnTo>
                    <a:pt x="0" y="160"/>
                  </a:lnTo>
                  <a:lnTo>
                    <a:pt x="6" y="111"/>
                  </a:lnTo>
                  <a:lnTo>
                    <a:pt x="6" y="68"/>
                  </a:lnTo>
                  <a:lnTo>
                    <a:pt x="12" y="31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EDFFD5">
                <a:alpha val="50000"/>
              </a:srgb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5" name="Freeform 22"/>
            <p:cNvSpPr>
              <a:spLocks noChangeAspect="1"/>
            </p:cNvSpPr>
            <p:nvPr/>
          </p:nvSpPr>
          <p:spPr bwMode="auto">
            <a:xfrm>
              <a:off x="1494" y="2380"/>
              <a:ext cx="559" cy="599"/>
            </a:xfrm>
            <a:custGeom>
              <a:avLst/>
              <a:gdLst/>
              <a:ahLst/>
              <a:cxnLst>
                <a:cxn ang="0">
                  <a:pos x="19" y="0"/>
                </a:cxn>
                <a:cxn ang="0">
                  <a:pos x="50" y="6"/>
                </a:cxn>
                <a:cxn ang="0">
                  <a:pos x="80" y="24"/>
                </a:cxn>
                <a:cxn ang="0">
                  <a:pos x="124" y="49"/>
                </a:cxn>
                <a:cxn ang="0">
                  <a:pos x="173" y="80"/>
                </a:cxn>
                <a:cxn ang="0">
                  <a:pos x="222" y="110"/>
                </a:cxn>
                <a:cxn ang="0">
                  <a:pos x="271" y="147"/>
                </a:cxn>
                <a:cxn ang="0">
                  <a:pos x="320" y="184"/>
                </a:cxn>
                <a:cxn ang="0">
                  <a:pos x="370" y="227"/>
                </a:cxn>
                <a:cxn ang="0">
                  <a:pos x="413" y="270"/>
                </a:cxn>
                <a:cxn ang="0">
                  <a:pos x="456" y="313"/>
                </a:cxn>
                <a:cxn ang="0">
                  <a:pos x="487" y="350"/>
                </a:cxn>
                <a:cxn ang="0">
                  <a:pos x="511" y="393"/>
                </a:cxn>
                <a:cxn ang="0">
                  <a:pos x="511" y="529"/>
                </a:cxn>
                <a:cxn ang="0">
                  <a:pos x="13" y="529"/>
                </a:cxn>
                <a:cxn ang="0">
                  <a:pos x="7" y="492"/>
                </a:cxn>
                <a:cxn ang="0">
                  <a:pos x="7" y="449"/>
                </a:cxn>
                <a:cxn ang="0">
                  <a:pos x="0" y="406"/>
                </a:cxn>
                <a:cxn ang="0">
                  <a:pos x="0" y="357"/>
                </a:cxn>
                <a:cxn ang="0">
                  <a:pos x="0" y="307"/>
                </a:cxn>
                <a:cxn ang="0">
                  <a:pos x="0" y="252"/>
                </a:cxn>
                <a:cxn ang="0">
                  <a:pos x="0" y="203"/>
                </a:cxn>
                <a:cxn ang="0">
                  <a:pos x="7" y="153"/>
                </a:cxn>
                <a:cxn ang="0">
                  <a:pos x="7" y="110"/>
                </a:cxn>
                <a:cxn ang="0">
                  <a:pos x="13" y="67"/>
                </a:cxn>
                <a:cxn ang="0">
                  <a:pos x="19" y="30"/>
                </a:cxn>
                <a:cxn ang="0">
                  <a:pos x="19" y="0"/>
                </a:cxn>
              </a:cxnLst>
              <a:rect l="0" t="0" r="r" b="b"/>
              <a:pathLst>
                <a:path w="511" h="529">
                  <a:moveTo>
                    <a:pt x="19" y="0"/>
                  </a:moveTo>
                  <a:lnTo>
                    <a:pt x="50" y="6"/>
                  </a:lnTo>
                  <a:lnTo>
                    <a:pt x="80" y="24"/>
                  </a:lnTo>
                  <a:lnTo>
                    <a:pt x="124" y="49"/>
                  </a:lnTo>
                  <a:lnTo>
                    <a:pt x="173" y="80"/>
                  </a:lnTo>
                  <a:lnTo>
                    <a:pt x="222" y="110"/>
                  </a:lnTo>
                  <a:lnTo>
                    <a:pt x="271" y="147"/>
                  </a:lnTo>
                  <a:lnTo>
                    <a:pt x="320" y="184"/>
                  </a:lnTo>
                  <a:lnTo>
                    <a:pt x="370" y="227"/>
                  </a:lnTo>
                  <a:lnTo>
                    <a:pt x="413" y="270"/>
                  </a:lnTo>
                  <a:lnTo>
                    <a:pt x="456" y="313"/>
                  </a:lnTo>
                  <a:lnTo>
                    <a:pt x="487" y="350"/>
                  </a:lnTo>
                  <a:lnTo>
                    <a:pt x="511" y="393"/>
                  </a:lnTo>
                  <a:lnTo>
                    <a:pt x="511" y="529"/>
                  </a:lnTo>
                  <a:lnTo>
                    <a:pt x="13" y="529"/>
                  </a:lnTo>
                  <a:lnTo>
                    <a:pt x="7" y="492"/>
                  </a:lnTo>
                  <a:lnTo>
                    <a:pt x="7" y="449"/>
                  </a:lnTo>
                  <a:lnTo>
                    <a:pt x="0" y="406"/>
                  </a:lnTo>
                  <a:lnTo>
                    <a:pt x="0" y="357"/>
                  </a:lnTo>
                  <a:lnTo>
                    <a:pt x="0" y="307"/>
                  </a:lnTo>
                  <a:lnTo>
                    <a:pt x="0" y="252"/>
                  </a:lnTo>
                  <a:lnTo>
                    <a:pt x="0" y="203"/>
                  </a:lnTo>
                  <a:lnTo>
                    <a:pt x="7" y="153"/>
                  </a:lnTo>
                  <a:lnTo>
                    <a:pt x="7" y="110"/>
                  </a:lnTo>
                  <a:lnTo>
                    <a:pt x="13" y="67"/>
                  </a:lnTo>
                  <a:lnTo>
                    <a:pt x="19" y="30"/>
                  </a:lnTo>
                  <a:lnTo>
                    <a:pt x="19" y="0"/>
                  </a:lnTo>
                  <a:close/>
                </a:path>
              </a:pathLst>
            </a:custGeom>
            <a:solidFill>
              <a:srgbClr val="EDFFD5">
                <a:alpha val="50000"/>
              </a:srgb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</p:grp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79559" y="3419266"/>
            <a:ext cx="7466300" cy="1383630"/>
          </a:xfrm>
        </p:spPr>
        <p:txBody>
          <a:bodyPr>
            <a:normAutofit/>
          </a:bodyPr>
          <a:lstStyle>
            <a:lvl1pPr marL="0" indent="0" algn="r">
              <a:buNone/>
              <a:defRPr sz="2400" b="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/>
              <a:t>Master-Untertitelformat bearbeiten</a:t>
            </a:r>
            <a:endParaRPr lang="de-DE" dirty="0"/>
          </a:p>
        </p:txBody>
      </p:sp>
      <p:sp>
        <p:nvSpPr>
          <p:cNvPr id="7" name="Titelplatzhalter 1"/>
          <p:cNvSpPr>
            <a:spLocks noGrp="1"/>
          </p:cNvSpPr>
          <p:nvPr>
            <p:ph type="title"/>
          </p:nvPr>
        </p:nvSpPr>
        <p:spPr>
          <a:xfrm>
            <a:off x="179559" y="1807034"/>
            <a:ext cx="7466300" cy="13836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2800"/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10" name="Text Box 12"/>
          <p:cNvSpPr txBox="1">
            <a:spLocks noChangeArrowheads="1"/>
          </p:cNvSpPr>
          <p:nvPr userDrawn="1"/>
        </p:nvSpPr>
        <p:spPr bwMode="auto">
          <a:xfrm>
            <a:off x="1761344" y="263069"/>
            <a:ext cx="588451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r"/>
            <a:r>
              <a:rPr lang="de-DE" sz="1800" b="0" dirty="0">
                <a:latin typeface="Verdana" pitchFamily="34" charset="0"/>
              </a:rPr>
              <a:t>Bayerische Landesanstalt für</a:t>
            </a:r>
          </a:p>
          <a:p>
            <a:pPr algn="r"/>
            <a:r>
              <a:rPr lang="de-DE" sz="1800" b="0" dirty="0">
                <a:latin typeface="Verdana" pitchFamily="34" charset="0"/>
              </a:rPr>
              <a:t>Landwirtschaft</a:t>
            </a:r>
          </a:p>
        </p:txBody>
      </p:sp>
      <p:sp>
        <p:nvSpPr>
          <p:cNvPr id="8" name="Line 8"/>
          <p:cNvSpPr>
            <a:spLocks noChangeShapeType="1"/>
          </p:cNvSpPr>
          <p:nvPr userDrawn="1"/>
        </p:nvSpPr>
        <p:spPr bwMode="auto">
          <a:xfrm flipV="1">
            <a:off x="179557" y="6452526"/>
            <a:ext cx="7466301" cy="6328"/>
          </a:xfrm>
          <a:prstGeom prst="line">
            <a:avLst/>
          </a:prstGeom>
          <a:noFill/>
          <a:ln w="34925">
            <a:solidFill>
              <a:srgbClr val="003399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de-DE"/>
          </a:p>
        </p:txBody>
      </p:sp>
      <p:pic>
        <p:nvPicPr>
          <p:cNvPr id="26" name="Grafik 25" descr="Großes Bayerische Staatswappen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812000" y="261816"/>
            <a:ext cx="1080000" cy="653400"/>
          </a:xfrm>
          <a:prstGeom prst="rect">
            <a:avLst/>
          </a:prstGeom>
        </p:spPr>
      </p:pic>
      <p:pic>
        <p:nvPicPr>
          <p:cNvPr id="30" name="Grafik 29" descr="Logo Bayerische Landesanstalt für Landwirtschaft"/>
          <p:cNvPicPr>
            <a:picLocks noChangeAspect="1"/>
          </p:cNvPicPr>
          <p:nvPr userDrawn="1"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71618" y="281392"/>
            <a:ext cx="1489392" cy="776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895203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Line 8"/>
          <p:cNvSpPr>
            <a:spLocks noChangeShapeType="1"/>
          </p:cNvSpPr>
          <p:nvPr userDrawn="1"/>
        </p:nvSpPr>
        <p:spPr bwMode="auto">
          <a:xfrm>
            <a:off x="1730829" y="6469740"/>
            <a:ext cx="7279753" cy="0"/>
          </a:xfrm>
          <a:prstGeom prst="line">
            <a:avLst/>
          </a:prstGeom>
          <a:noFill/>
          <a:ln w="34925">
            <a:solidFill>
              <a:srgbClr val="003399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1A12C0-A8EF-4319-B110-6663FA17215A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7659309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168442" y="827314"/>
            <a:ext cx="4327358" cy="5083629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199" y="827314"/>
            <a:ext cx="4339389" cy="5083629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1A12C0-A8EF-4319-B110-6663FA17215A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9" name="Line 8"/>
          <p:cNvSpPr>
            <a:spLocks noChangeShapeType="1"/>
          </p:cNvSpPr>
          <p:nvPr userDrawn="1"/>
        </p:nvSpPr>
        <p:spPr bwMode="auto">
          <a:xfrm>
            <a:off x="1730829" y="6469740"/>
            <a:ext cx="7279753" cy="0"/>
          </a:xfrm>
          <a:prstGeom prst="line">
            <a:avLst/>
          </a:prstGeom>
          <a:noFill/>
          <a:ln w="34925">
            <a:solidFill>
              <a:srgbClr val="003399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6257109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180474" y="914611"/>
            <a:ext cx="4316914" cy="639762"/>
          </a:xfrm>
        </p:spPr>
        <p:txBody>
          <a:bodyPr anchor="b">
            <a:noAutofit/>
          </a:bodyPr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192505" y="1665514"/>
            <a:ext cx="4304883" cy="4253815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914611"/>
            <a:ext cx="4330533" cy="639762"/>
          </a:xfrm>
        </p:spPr>
        <p:txBody>
          <a:bodyPr anchor="b">
            <a:noAutofit/>
          </a:bodyPr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1665514"/>
            <a:ext cx="4330533" cy="4253815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1A12C0-A8EF-4319-B110-6663FA17215A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11" name="Line 8"/>
          <p:cNvSpPr>
            <a:spLocks noChangeShapeType="1"/>
          </p:cNvSpPr>
          <p:nvPr userDrawn="1"/>
        </p:nvSpPr>
        <p:spPr bwMode="auto">
          <a:xfrm>
            <a:off x="1730829" y="6469740"/>
            <a:ext cx="7279753" cy="0"/>
          </a:xfrm>
          <a:prstGeom prst="line">
            <a:avLst/>
          </a:prstGeom>
          <a:noFill/>
          <a:ln w="34925">
            <a:solidFill>
              <a:srgbClr val="003399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504926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1A12C0-A8EF-4319-B110-6663FA17215A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7" name="Line 8"/>
          <p:cNvSpPr>
            <a:spLocks noChangeShapeType="1"/>
          </p:cNvSpPr>
          <p:nvPr userDrawn="1"/>
        </p:nvSpPr>
        <p:spPr bwMode="auto">
          <a:xfrm>
            <a:off x="1730829" y="6469740"/>
            <a:ext cx="7279753" cy="0"/>
          </a:xfrm>
          <a:prstGeom prst="line">
            <a:avLst/>
          </a:prstGeom>
          <a:noFill/>
          <a:ln w="34925">
            <a:solidFill>
              <a:srgbClr val="003399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585052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/>
              <a:t>Titelmasterformat durch Klicken bearbeiten</a:t>
            </a:r>
            <a:endParaRPr lang="de-AT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4CF96B-016C-441D-BA16-853D0A06CD8F}" type="datetimeFigureOut">
              <a:rPr lang="de-AT" smtClean="0"/>
              <a:t>03.07.24</a:t>
            </a:fld>
            <a:endParaRPr lang="de-AT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A988C3-9EEE-4562-89BA-8F7BA19C5856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408038792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1A12C0-A8EF-4319-B110-6663FA17215A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6" name="Line 8"/>
          <p:cNvSpPr>
            <a:spLocks noChangeShapeType="1"/>
          </p:cNvSpPr>
          <p:nvPr userDrawn="1"/>
        </p:nvSpPr>
        <p:spPr bwMode="auto">
          <a:xfrm>
            <a:off x="1730829" y="6469740"/>
            <a:ext cx="7279753" cy="0"/>
          </a:xfrm>
          <a:prstGeom prst="line">
            <a:avLst/>
          </a:prstGeom>
          <a:noFill/>
          <a:ln w="34925">
            <a:solidFill>
              <a:srgbClr val="003399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2243934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 ohne Linie un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6889911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92506" y="870850"/>
            <a:ext cx="3273008" cy="1132115"/>
          </a:xfrm>
        </p:spPr>
        <p:txBody>
          <a:bodyPr anchor="b"/>
          <a:lstStyle>
            <a:lvl1pPr algn="l">
              <a:defRPr sz="2400" b="1"/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49" y="870851"/>
            <a:ext cx="5412539" cy="5026705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92506" y="2155364"/>
            <a:ext cx="3273008" cy="3766457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1A12C0-A8EF-4319-B110-6663FA17215A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9" name="Line 8"/>
          <p:cNvSpPr>
            <a:spLocks noChangeShapeType="1"/>
          </p:cNvSpPr>
          <p:nvPr userDrawn="1"/>
        </p:nvSpPr>
        <p:spPr bwMode="auto">
          <a:xfrm>
            <a:off x="1730829" y="6469740"/>
            <a:ext cx="7279753" cy="0"/>
          </a:xfrm>
          <a:prstGeom prst="line">
            <a:avLst/>
          </a:prstGeom>
          <a:noFill/>
          <a:ln w="34925">
            <a:solidFill>
              <a:srgbClr val="003399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7475101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52400" y="947057"/>
            <a:ext cx="8839199" cy="4528457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30629" y="5540828"/>
            <a:ext cx="8882742" cy="370114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1A12C0-A8EF-4319-B110-6663FA17215A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8" name="Titelplatzhalter 1"/>
          <p:cNvSpPr>
            <a:spLocks noGrp="1"/>
          </p:cNvSpPr>
          <p:nvPr>
            <p:ph type="title"/>
          </p:nvPr>
        </p:nvSpPr>
        <p:spPr>
          <a:xfrm>
            <a:off x="142833" y="198419"/>
            <a:ext cx="8852400" cy="35719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10" name="Line 8"/>
          <p:cNvSpPr>
            <a:spLocks noChangeShapeType="1"/>
          </p:cNvSpPr>
          <p:nvPr userDrawn="1"/>
        </p:nvSpPr>
        <p:spPr bwMode="auto">
          <a:xfrm>
            <a:off x="1730829" y="6469740"/>
            <a:ext cx="7279753" cy="0"/>
          </a:xfrm>
          <a:prstGeom prst="line">
            <a:avLst/>
          </a:prstGeom>
          <a:noFill/>
          <a:ln w="34925">
            <a:solidFill>
              <a:srgbClr val="003399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688958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Bilder ohne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206829" y="849080"/>
            <a:ext cx="4158343" cy="4376057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206829" y="5323108"/>
            <a:ext cx="4169228" cy="598714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3" name="Bildplatzhalter 2"/>
          <p:cNvSpPr>
            <a:spLocks noGrp="1"/>
          </p:cNvSpPr>
          <p:nvPr>
            <p:ph type="pic" idx="10"/>
          </p:nvPr>
        </p:nvSpPr>
        <p:spPr>
          <a:xfrm>
            <a:off x="4789715" y="849080"/>
            <a:ext cx="4158343" cy="4376057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14" name="Textplatzhalter 3"/>
          <p:cNvSpPr>
            <a:spLocks noGrp="1"/>
          </p:cNvSpPr>
          <p:nvPr>
            <p:ph type="body" sz="half" idx="11"/>
          </p:nvPr>
        </p:nvSpPr>
        <p:spPr>
          <a:xfrm>
            <a:off x="4757058" y="5333995"/>
            <a:ext cx="4191000" cy="598714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8" name="Line 8"/>
          <p:cNvSpPr>
            <a:spLocks noChangeShapeType="1"/>
          </p:cNvSpPr>
          <p:nvPr userDrawn="1"/>
        </p:nvSpPr>
        <p:spPr bwMode="auto">
          <a:xfrm>
            <a:off x="1730829" y="6469740"/>
            <a:ext cx="7279753" cy="0"/>
          </a:xfrm>
          <a:prstGeom prst="line">
            <a:avLst/>
          </a:prstGeom>
          <a:noFill/>
          <a:ln w="34925">
            <a:solidFill>
              <a:srgbClr val="003399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10" name="Datumsplatzhalter 9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11" name="Foliennummernplatzhalter 10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741A12C0-A8EF-4319-B110-6663FA17215A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12" name="Fußzeilenplatzhalter 11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76582550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>
            <a:extLst>
              <a:ext uri="{FF2B5EF4-FFF2-40B4-BE49-F238E27FC236}">
                <a16:creationId xmlns:a16="http://schemas.microsoft.com/office/drawing/2014/main" id="{0CA5825D-3AF1-43E5-86E4-DB673F07CE6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91712" y="1989000"/>
            <a:ext cx="5414288" cy="509048"/>
          </a:xfrm>
          <a:prstGeom prst="rect">
            <a:avLst/>
          </a:prstGeom>
        </p:spPr>
        <p:txBody>
          <a:bodyPr lIns="72000"/>
          <a:lstStyle>
            <a:lvl1pPr>
              <a:defRPr sz="225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AT" dirty="0"/>
              <a:t>Titel</a:t>
            </a:r>
          </a:p>
        </p:txBody>
      </p:sp>
      <p:sp>
        <p:nvSpPr>
          <p:cNvPr id="5" name="Textplatzhalter">
            <a:extLst>
              <a:ext uri="{FF2B5EF4-FFF2-40B4-BE49-F238E27FC236}">
                <a16:creationId xmlns:a16="http://schemas.microsoft.com/office/drawing/2014/main" id="{8795C8CA-7A06-4195-8130-8303AC5BBC0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91712" y="2498048"/>
            <a:ext cx="5414288" cy="6480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1650"/>
              </a:lnSpc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AT" dirty="0"/>
              <a:t>Untertitel</a:t>
            </a:r>
          </a:p>
        </p:txBody>
      </p:sp>
      <p:sp>
        <p:nvSpPr>
          <p:cNvPr id="4" name="Bildplatzhalter 7">
            <a:extLst>
              <a:ext uri="{FF2B5EF4-FFF2-40B4-BE49-F238E27FC236}">
                <a16:creationId xmlns:a16="http://schemas.microsoft.com/office/drawing/2014/main" id="{164865EC-C2AD-43DC-B68F-BCEDE9193615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360000" y="3213001"/>
            <a:ext cx="8424432" cy="295200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</a:lstStyle>
          <a:p>
            <a:r>
              <a:rPr lang="de-DE"/>
              <a:t>Bild durch Klicken auf Symbol hinzufügen</a:t>
            </a:r>
            <a:endParaRPr lang="de-AT" dirty="0"/>
          </a:p>
        </p:txBody>
      </p:sp>
      <p:sp>
        <p:nvSpPr>
          <p:cNvPr id="9" name="Datumsplatzhalter">
            <a:extLst>
              <a:ext uri="{FF2B5EF4-FFF2-40B4-BE49-F238E27FC236}">
                <a16:creationId xmlns:a16="http://schemas.microsoft.com/office/drawing/2014/main" id="{C50EFE61-B5B7-4C12-95DF-BAC064AF7E1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49284" y="6411362"/>
            <a:ext cx="842402" cy="294148"/>
          </a:xfrm>
          <a:prstGeom prst="rect">
            <a:avLst/>
          </a:prstGeom>
        </p:spPr>
        <p:txBody>
          <a:bodyPr lIns="0" rIns="0"/>
          <a:lstStyle>
            <a:lvl1pPr algn="l">
              <a:defRPr sz="750"/>
            </a:lvl1pPr>
          </a:lstStyle>
          <a:p>
            <a:fld id="{23494828-E651-476A-AA2B-B231F2877503}" type="datetime1">
              <a:rPr lang="de-DE" smtClean="0"/>
              <a:t>03.07.24</a:t>
            </a:fld>
            <a:endParaRPr lang="de-AT" dirty="0"/>
          </a:p>
        </p:txBody>
      </p:sp>
      <p:sp>
        <p:nvSpPr>
          <p:cNvPr id="8" name="Fußzeilenplatzhalter">
            <a:extLst>
              <a:ext uri="{FF2B5EF4-FFF2-40B4-BE49-F238E27FC236}">
                <a16:creationId xmlns:a16="http://schemas.microsoft.com/office/drawing/2014/main" id="{8FC0DB48-B3DC-4E0E-B2EA-6F78BC2A70D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466471" y="6411363"/>
            <a:ext cx="6210000" cy="294149"/>
          </a:xfrm>
          <a:prstGeom prst="rect">
            <a:avLst/>
          </a:prstGeom>
        </p:spPr>
        <p:txBody>
          <a:bodyPr/>
          <a:lstStyle>
            <a:lvl1pPr algn="ctr">
              <a:defRPr sz="750"/>
            </a:lvl1pPr>
          </a:lstStyle>
          <a:p>
            <a:r>
              <a:rPr lang="de-DE" dirty="0"/>
              <a:t>Universität für Bodenkultur Wien | NEU.rind Start-Workshop | Stefan Hörtenhuber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148189183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chluß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feld 9">
            <a:extLst>
              <a:ext uri="{FF2B5EF4-FFF2-40B4-BE49-F238E27FC236}">
                <a16:creationId xmlns:a16="http://schemas.microsoft.com/office/drawing/2014/main" id="{05F6054C-41B9-433A-A909-E6573B617FCB}"/>
              </a:ext>
            </a:extLst>
          </p:cNvPr>
          <p:cNvSpPr txBox="1"/>
          <p:nvPr userDrawn="1"/>
        </p:nvSpPr>
        <p:spPr>
          <a:xfrm>
            <a:off x="284569" y="2709000"/>
            <a:ext cx="5996700" cy="438582"/>
          </a:xfrm>
          <a:prstGeom prst="rect">
            <a:avLst/>
          </a:prstGeom>
          <a:noFill/>
        </p:spPr>
        <p:txBody>
          <a:bodyPr wrap="square" lIns="54000" rtlCol="0">
            <a:spAutoFit/>
          </a:bodyPr>
          <a:lstStyle/>
          <a:p>
            <a:r>
              <a:rPr lang="de-AT" sz="2250" b="1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Universität für Bodenkultur Wien</a:t>
            </a:r>
            <a:endParaRPr lang="de-AT" sz="2250" dirty="0"/>
          </a:p>
        </p:txBody>
      </p:sp>
      <p:sp>
        <p:nvSpPr>
          <p:cNvPr id="9" name="Textplatzhalter">
            <a:extLst>
              <a:ext uri="{FF2B5EF4-FFF2-40B4-BE49-F238E27FC236}">
                <a16:creationId xmlns:a16="http://schemas.microsoft.com/office/drawing/2014/main" id="{22C8EEBA-A5DA-483D-BF34-8179AE53C27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84569" y="3262998"/>
            <a:ext cx="4376700" cy="714952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DE" dirty="0"/>
              <a:t>Department für Nachhaltige Agrarsysteme, </a:t>
            </a:r>
            <a:br>
              <a:rPr lang="de-DE" dirty="0"/>
            </a:br>
            <a:r>
              <a:rPr lang="de-DE" dirty="0"/>
              <a:t>Institut für Nutztierwissenschaften</a:t>
            </a:r>
            <a:br>
              <a:rPr lang="de-AT" dirty="0"/>
            </a:br>
            <a:r>
              <a:rPr lang="de-AT" dirty="0"/>
              <a:t>Dr. Stefan J. </a:t>
            </a:r>
            <a:r>
              <a:rPr lang="de-AT" dirty="0" err="1"/>
              <a:t>Hörtenhuber</a:t>
            </a:r>
            <a:endParaRPr lang="de-DE" dirty="0"/>
          </a:p>
        </p:txBody>
      </p:sp>
      <p:sp>
        <p:nvSpPr>
          <p:cNvPr id="5" name="Textplatzhalter">
            <a:extLst>
              <a:ext uri="{FF2B5EF4-FFF2-40B4-BE49-F238E27FC236}">
                <a16:creationId xmlns:a16="http://schemas.microsoft.com/office/drawing/2014/main" id="{8CD834BB-2C70-4474-AAF3-7E62331F286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03300" y="3973674"/>
            <a:ext cx="5996700" cy="20880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de-DE" dirty="0"/>
          </a:p>
          <a:p>
            <a:pPr lvl="0"/>
            <a:r>
              <a:rPr lang="de-DE" dirty="0"/>
              <a:t>Gregor Mendel-Straße 33, A-1180 Wien</a:t>
            </a:r>
            <a:br>
              <a:rPr lang="de-DE" dirty="0"/>
            </a:br>
            <a:r>
              <a:rPr lang="de-AT" dirty="0"/>
              <a:t>Tel.: +43 1 47654 0</a:t>
            </a:r>
            <a:br>
              <a:rPr lang="de-AT" dirty="0"/>
            </a:br>
            <a:r>
              <a:rPr lang="de-DE" dirty="0"/>
              <a:t>E-Mail: stefan.hoertenhuber@boku.ac.at</a:t>
            </a:r>
            <a:br>
              <a:rPr lang="de-DE" dirty="0"/>
            </a:br>
            <a:r>
              <a:rPr lang="de-AT" dirty="0"/>
              <a:t>Website: www.boku.ac.at</a:t>
            </a:r>
            <a:endParaRPr lang="de-DE" dirty="0"/>
          </a:p>
        </p:txBody>
      </p:sp>
      <p:sp>
        <p:nvSpPr>
          <p:cNvPr id="7" name="Datumsplatzhalter">
            <a:extLst>
              <a:ext uri="{FF2B5EF4-FFF2-40B4-BE49-F238E27FC236}">
                <a16:creationId xmlns:a16="http://schemas.microsoft.com/office/drawing/2014/main" id="{C5D43FC6-75C0-463B-A675-CF811529DF5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49284" y="6411362"/>
            <a:ext cx="842402" cy="294148"/>
          </a:xfrm>
          <a:prstGeom prst="rect">
            <a:avLst/>
          </a:prstGeom>
        </p:spPr>
        <p:txBody>
          <a:bodyPr lIns="0" rIns="0"/>
          <a:lstStyle>
            <a:lvl1pPr algn="l">
              <a:defRPr sz="750"/>
            </a:lvl1pPr>
          </a:lstStyle>
          <a:p>
            <a:fld id="{3DEDE9B9-1A51-43E2-9B86-844E353F6C5A}" type="datetime1">
              <a:rPr lang="de-DE" smtClean="0"/>
              <a:t>03.07.24</a:t>
            </a:fld>
            <a:endParaRPr lang="de-AT" dirty="0"/>
          </a:p>
        </p:txBody>
      </p:sp>
      <p:sp>
        <p:nvSpPr>
          <p:cNvPr id="6" name="Fußzeilenplatzhalter">
            <a:extLst>
              <a:ext uri="{FF2B5EF4-FFF2-40B4-BE49-F238E27FC236}">
                <a16:creationId xmlns:a16="http://schemas.microsoft.com/office/drawing/2014/main" id="{7D2EEF0E-DA1D-448E-8252-1BB42046130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466471" y="6411363"/>
            <a:ext cx="6210000" cy="294149"/>
          </a:xfrm>
          <a:prstGeom prst="rect">
            <a:avLst/>
          </a:prstGeom>
        </p:spPr>
        <p:txBody>
          <a:bodyPr/>
          <a:lstStyle>
            <a:lvl1pPr algn="ctr">
              <a:defRPr sz="750"/>
            </a:lvl1pPr>
          </a:lstStyle>
          <a:p>
            <a:r>
              <a:rPr lang="de-DE" dirty="0"/>
              <a:t>Universität für Bodenkultur Wien | NEU.rind Start-Workshop | Stefan Hörtenhuber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205409242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: Einlei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platzhalter">
            <a:extLst>
              <a:ext uri="{FF2B5EF4-FFF2-40B4-BE49-F238E27FC236}">
                <a16:creationId xmlns:a16="http://schemas.microsoft.com/office/drawing/2014/main" id="{D2887EDE-CF00-437C-B1CA-8E250B69383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0450" y="510800"/>
            <a:ext cx="6353551" cy="1241800"/>
          </a:xfrm>
          <a:prstGeom prst="rect">
            <a:avLst/>
          </a:prstGeom>
        </p:spPr>
        <p:txBody>
          <a:bodyPr/>
          <a:lstStyle>
            <a:lvl1pPr>
              <a:lnSpc>
                <a:spcPts val="2400"/>
              </a:lnSpc>
              <a:defRPr sz="18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 dirty="0"/>
              <a:t>Titel</a:t>
            </a:r>
            <a:br>
              <a:rPr lang="de-DE" dirty="0"/>
            </a:br>
            <a:r>
              <a:rPr lang="de-DE" dirty="0" err="1"/>
              <a:t>Titel</a:t>
            </a:r>
            <a:br>
              <a:rPr lang="de-DE" dirty="0"/>
            </a:br>
            <a:endParaRPr lang="de-AT" dirty="0"/>
          </a:p>
        </p:txBody>
      </p:sp>
      <p:sp>
        <p:nvSpPr>
          <p:cNvPr id="7" name="Textplatzhalter 12">
            <a:extLst>
              <a:ext uri="{FF2B5EF4-FFF2-40B4-BE49-F238E27FC236}">
                <a16:creationId xmlns:a16="http://schemas.microsoft.com/office/drawing/2014/main" id="{3BE59406-5CA6-40CE-9903-B45A0DE6523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270449" y="1752600"/>
            <a:ext cx="8530433" cy="4359390"/>
          </a:xfrm>
          <a:prstGeom prst="rect">
            <a:avLst/>
          </a:prstGeom>
        </p:spPr>
        <p:txBody>
          <a:bodyPr/>
          <a:lstStyle>
            <a:lvl1pPr marL="171450" indent="-171450">
              <a:lnSpc>
                <a:spcPts val="1650"/>
              </a:lnSpc>
              <a:spcBef>
                <a:spcPts val="750"/>
              </a:spcBef>
              <a:buFont typeface="Wingdings" panose="05000000000000000000" pitchFamily="2" charset="2"/>
              <a:buChar char="§"/>
              <a:defRPr sz="1200"/>
            </a:lvl1pPr>
            <a:lvl2pPr marL="514350" indent="-171450">
              <a:lnSpc>
                <a:spcPts val="1650"/>
              </a:lnSpc>
              <a:spcBef>
                <a:spcPts val="750"/>
              </a:spcBef>
              <a:buFont typeface="Wingdings" panose="05000000000000000000" pitchFamily="2" charset="2"/>
              <a:buChar char="§"/>
              <a:defRPr sz="1050"/>
            </a:lvl2pPr>
            <a:lvl3pPr marL="857250" indent="-171450">
              <a:lnSpc>
                <a:spcPts val="1650"/>
              </a:lnSpc>
              <a:spcBef>
                <a:spcPts val="750"/>
              </a:spcBef>
              <a:buFont typeface="Wingdings" panose="05000000000000000000" pitchFamily="2" charset="2"/>
              <a:buChar char="§"/>
              <a:defRPr sz="900"/>
            </a:lvl3pPr>
            <a:lvl4pPr marL="1200150" indent="-171450">
              <a:lnSpc>
                <a:spcPts val="1650"/>
              </a:lnSpc>
              <a:spcBef>
                <a:spcPts val="750"/>
              </a:spcBef>
              <a:buFont typeface="Wingdings" panose="05000000000000000000" pitchFamily="2" charset="2"/>
              <a:buChar char="§"/>
              <a:defRPr sz="900"/>
            </a:lvl4pPr>
            <a:lvl5pPr marL="1543050" indent="-171450">
              <a:lnSpc>
                <a:spcPts val="1650"/>
              </a:lnSpc>
              <a:spcBef>
                <a:spcPts val="750"/>
              </a:spcBef>
              <a:buFont typeface="Wingdings" panose="05000000000000000000" pitchFamily="2" charset="2"/>
              <a:buChar char="§"/>
              <a:defRPr sz="900"/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en-GB" dirty="0"/>
          </a:p>
        </p:txBody>
      </p:sp>
      <p:sp>
        <p:nvSpPr>
          <p:cNvPr id="3" name="Datumsplatzhalter">
            <a:extLst>
              <a:ext uri="{FF2B5EF4-FFF2-40B4-BE49-F238E27FC236}">
                <a16:creationId xmlns:a16="http://schemas.microsoft.com/office/drawing/2014/main" id="{E004B614-1A1D-49A8-BFD0-8247ECB3591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35288" y="6411362"/>
            <a:ext cx="842402" cy="294148"/>
          </a:xfrm>
        </p:spPr>
        <p:txBody>
          <a:bodyPr/>
          <a:lstStyle/>
          <a:p>
            <a:fld id="{DDA0E22B-834A-4997-8B8A-E0289701603F}" type="datetime1">
              <a:rPr lang="de-DE" smtClean="0"/>
              <a:t>03.07.24</a:t>
            </a:fld>
            <a:endParaRPr lang="de-AT" dirty="0"/>
          </a:p>
        </p:txBody>
      </p:sp>
      <p:sp>
        <p:nvSpPr>
          <p:cNvPr id="4" name="Fußzeilenplatzhalter">
            <a:extLst>
              <a:ext uri="{FF2B5EF4-FFF2-40B4-BE49-F238E27FC236}">
                <a16:creationId xmlns:a16="http://schemas.microsoft.com/office/drawing/2014/main" id="{BE6AA4E8-E95E-4557-8B11-58150BD072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Universität für Bodenkultur Wien | Schweinefachabend der BBK </a:t>
            </a:r>
            <a:r>
              <a:rPr lang="de-DE" dirty="0" err="1"/>
              <a:t>Melk</a:t>
            </a:r>
            <a:r>
              <a:rPr lang="de-DE" dirty="0"/>
              <a:t>, 23. Febr. 2022 | Stefan Hörtenhuber</a:t>
            </a:r>
            <a:endParaRPr lang="de-AT" dirty="0"/>
          </a:p>
        </p:txBody>
      </p:sp>
      <p:sp>
        <p:nvSpPr>
          <p:cNvPr id="5" name="Foliennummernplatzhalter">
            <a:extLst>
              <a:ext uri="{FF2B5EF4-FFF2-40B4-BE49-F238E27FC236}">
                <a16:creationId xmlns:a16="http://schemas.microsoft.com/office/drawing/2014/main" id="{E4EF7D01-3F62-4C51-9DD7-6F2FE3B0E1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E0F4AE-ED44-418B-82A8-29173D54C451}" type="slidenum">
              <a:rPr lang="de-AT" smtClean="0"/>
              <a:pPr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72891942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: Text und Graf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itelplatzhalter">
            <a:extLst>
              <a:ext uri="{FF2B5EF4-FFF2-40B4-BE49-F238E27FC236}">
                <a16:creationId xmlns:a16="http://schemas.microsoft.com/office/drawing/2014/main" id="{06F8DEC9-70B0-4DFD-8191-06A63A6C988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0450" y="510800"/>
            <a:ext cx="6353551" cy="1241800"/>
          </a:xfrm>
          <a:prstGeom prst="rect">
            <a:avLst/>
          </a:prstGeom>
        </p:spPr>
        <p:txBody>
          <a:bodyPr/>
          <a:lstStyle>
            <a:lvl1pPr>
              <a:lnSpc>
                <a:spcPts val="2400"/>
              </a:lnSpc>
              <a:defRPr sz="18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 dirty="0"/>
              <a:t>Titel</a:t>
            </a:r>
            <a:br>
              <a:rPr lang="de-DE" dirty="0"/>
            </a:br>
            <a:r>
              <a:rPr lang="de-DE" dirty="0" err="1"/>
              <a:t>Titel</a:t>
            </a:r>
            <a:br>
              <a:rPr lang="de-DE" dirty="0"/>
            </a:br>
            <a:endParaRPr lang="de-AT" dirty="0"/>
          </a:p>
        </p:txBody>
      </p:sp>
      <p:sp>
        <p:nvSpPr>
          <p:cNvPr id="10" name="Textplatzhalter 12">
            <a:extLst>
              <a:ext uri="{FF2B5EF4-FFF2-40B4-BE49-F238E27FC236}">
                <a16:creationId xmlns:a16="http://schemas.microsoft.com/office/drawing/2014/main" id="{253826E2-F158-4960-A640-B8D873437E27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270449" y="1752600"/>
            <a:ext cx="4192604" cy="4359390"/>
          </a:xfrm>
          <a:prstGeom prst="rect">
            <a:avLst/>
          </a:prstGeom>
        </p:spPr>
        <p:txBody>
          <a:bodyPr/>
          <a:lstStyle>
            <a:lvl1pPr marL="171450" indent="-171450">
              <a:lnSpc>
                <a:spcPts val="1650"/>
              </a:lnSpc>
              <a:spcBef>
                <a:spcPts val="750"/>
              </a:spcBef>
              <a:buFont typeface="Wingdings" panose="05000000000000000000" pitchFamily="2" charset="2"/>
              <a:buChar char="§"/>
              <a:defRPr sz="1200"/>
            </a:lvl1pPr>
            <a:lvl2pPr marL="514350" indent="-171450">
              <a:lnSpc>
                <a:spcPts val="1650"/>
              </a:lnSpc>
              <a:spcBef>
                <a:spcPts val="750"/>
              </a:spcBef>
              <a:buFont typeface="Wingdings" panose="05000000000000000000" pitchFamily="2" charset="2"/>
              <a:buChar char="§"/>
              <a:defRPr sz="1050"/>
            </a:lvl2pPr>
            <a:lvl3pPr marL="857250" indent="-171450">
              <a:lnSpc>
                <a:spcPts val="1650"/>
              </a:lnSpc>
              <a:spcBef>
                <a:spcPts val="750"/>
              </a:spcBef>
              <a:buFont typeface="Wingdings" panose="05000000000000000000" pitchFamily="2" charset="2"/>
              <a:buChar char="§"/>
              <a:defRPr sz="900"/>
            </a:lvl3pPr>
            <a:lvl4pPr marL="1200150" indent="-171450">
              <a:lnSpc>
                <a:spcPts val="1650"/>
              </a:lnSpc>
              <a:spcBef>
                <a:spcPts val="750"/>
              </a:spcBef>
              <a:buFont typeface="Wingdings" panose="05000000000000000000" pitchFamily="2" charset="2"/>
              <a:buChar char="§"/>
              <a:defRPr sz="900"/>
            </a:lvl4pPr>
            <a:lvl5pPr marL="1543050" indent="-171450">
              <a:lnSpc>
                <a:spcPts val="1650"/>
              </a:lnSpc>
              <a:spcBef>
                <a:spcPts val="750"/>
              </a:spcBef>
              <a:buFont typeface="Wingdings" panose="05000000000000000000" pitchFamily="2" charset="2"/>
              <a:buChar char="§"/>
              <a:defRPr sz="900"/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en-GB" dirty="0"/>
          </a:p>
        </p:txBody>
      </p:sp>
      <p:sp>
        <p:nvSpPr>
          <p:cNvPr id="8" name="Bildplatzhalter 7">
            <a:extLst>
              <a:ext uri="{FF2B5EF4-FFF2-40B4-BE49-F238E27FC236}">
                <a16:creationId xmlns:a16="http://schemas.microsoft.com/office/drawing/2014/main" id="{5D99D309-427E-49A0-A810-E0BBA3EFDB5F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686397" y="1752601"/>
            <a:ext cx="4114484" cy="435939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</a:lstStyle>
          <a:p>
            <a:endParaRPr lang="de-AT" dirty="0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9ABA2584-6E96-4931-87ED-0683B6E04D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CD41CC-CC19-47B9-AD99-78F45059BF75}" type="datetime1">
              <a:rPr lang="de-DE" smtClean="0"/>
              <a:t>03.07.24</a:t>
            </a:fld>
            <a:endParaRPr lang="de-AT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AA92215E-7CB8-4153-A419-02AC58D241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Universität für Bodenkultur Wien | NEU.rind Start-Workshop | Stefan Hörtenhuber</a:t>
            </a:r>
            <a:endParaRPr lang="de-AT" dirty="0"/>
          </a:p>
          <a:p>
            <a:endParaRPr lang="de-AT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957A6D93-7B37-4C62-8A0D-BE083E2740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E0F4AE-ED44-418B-82A8-29173D54C451}" type="slidenum">
              <a:rPr lang="de-AT" smtClean="0"/>
              <a:pPr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82742137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: Text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elplatzhalter">
            <a:extLst>
              <a:ext uri="{FF2B5EF4-FFF2-40B4-BE49-F238E27FC236}">
                <a16:creationId xmlns:a16="http://schemas.microsoft.com/office/drawing/2014/main" id="{63AF9DF1-3A76-4030-B165-C8FC99E5B6B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0450" y="510800"/>
            <a:ext cx="6353551" cy="1241800"/>
          </a:xfrm>
          <a:prstGeom prst="rect">
            <a:avLst/>
          </a:prstGeom>
        </p:spPr>
        <p:txBody>
          <a:bodyPr/>
          <a:lstStyle>
            <a:lvl1pPr>
              <a:lnSpc>
                <a:spcPts val="2400"/>
              </a:lnSpc>
              <a:defRPr sz="18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 dirty="0"/>
              <a:t>Titel</a:t>
            </a:r>
            <a:br>
              <a:rPr lang="de-DE" dirty="0"/>
            </a:br>
            <a:r>
              <a:rPr lang="de-DE" dirty="0" err="1"/>
              <a:t>Titel</a:t>
            </a:r>
            <a:br>
              <a:rPr lang="de-DE" dirty="0"/>
            </a:br>
            <a:endParaRPr lang="de-AT" dirty="0"/>
          </a:p>
        </p:txBody>
      </p:sp>
      <p:sp>
        <p:nvSpPr>
          <p:cNvPr id="9" name="Textplatzhalter 12">
            <a:extLst>
              <a:ext uri="{FF2B5EF4-FFF2-40B4-BE49-F238E27FC236}">
                <a16:creationId xmlns:a16="http://schemas.microsoft.com/office/drawing/2014/main" id="{6E8C816B-649A-46B5-8578-DF26728D0CA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270449" y="1752600"/>
            <a:ext cx="4192604" cy="4359390"/>
          </a:xfrm>
          <a:prstGeom prst="rect">
            <a:avLst/>
          </a:prstGeom>
        </p:spPr>
        <p:txBody>
          <a:bodyPr/>
          <a:lstStyle>
            <a:lvl1pPr marL="171450" indent="-171450">
              <a:lnSpc>
                <a:spcPts val="1650"/>
              </a:lnSpc>
              <a:spcBef>
                <a:spcPts val="750"/>
              </a:spcBef>
              <a:buFont typeface="Wingdings" panose="05000000000000000000" pitchFamily="2" charset="2"/>
              <a:buChar char="§"/>
              <a:defRPr sz="1200"/>
            </a:lvl1pPr>
            <a:lvl2pPr marL="514350" indent="-171450">
              <a:lnSpc>
                <a:spcPts val="1650"/>
              </a:lnSpc>
              <a:spcBef>
                <a:spcPts val="750"/>
              </a:spcBef>
              <a:buFont typeface="Wingdings" panose="05000000000000000000" pitchFamily="2" charset="2"/>
              <a:buChar char="§"/>
              <a:defRPr sz="1050"/>
            </a:lvl2pPr>
            <a:lvl3pPr marL="857250" indent="-171450">
              <a:lnSpc>
                <a:spcPts val="1650"/>
              </a:lnSpc>
              <a:spcBef>
                <a:spcPts val="750"/>
              </a:spcBef>
              <a:buFont typeface="Wingdings" panose="05000000000000000000" pitchFamily="2" charset="2"/>
              <a:buChar char="§"/>
              <a:defRPr sz="900"/>
            </a:lvl3pPr>
            <a:lvl4pPr marL="1200150" indent="-171450">
              <a:lnSpc>
                <a:spcPts val="1650"/>
              </a:lnSpc>
              <a:spcBef>
                <a:spcPts val="750"/>
              </a:spcBef>
              <a:buFont typeface="Wingdings" panose="05000000000000000000" pitchFamily="2" charset="2"/>
              <a:buChar char="§"/>
              <a:defRPr sz="900"/>
            </a:lvl4pPr>
            <a:lvl5pPr marL="1543050" indent="-171450">
              <a:lnSpc>
                <a:spcPts val="1650"/>
              </a:lnSpc>
              <a:spcBef>
                <a:spcPts val="750"/>
              </a:spcBef>
              <a:buFont typeface="Wingdings" panose="05000000000000000000" pitchFamily="2" charset="2"/>
              <a:buChar char="§"/>
              <a:defRPr sz="900"/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en-GB" dirty="0"/>
          </a:p>
        </p:txBody>
      </p:sp>
      <p:sp>
        <p:nvSpPr>
          <p:cNvPr id="12" name="Textplatzhalter 12">
            <a:extLst>
              <a:ext uri="{FF2B5EF4-FFF2-40B4-BE49-F238E27FC236}">
                <a16:creationId xmlns:a16="http://schemas.microsoft.com/office/drawing/2014/main" id="{B9D5E59F-C290-4CCE-8AF1-17B590A1467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614326" y="1752600"/>
            <a:ext cx="4192604" cy="4359390"/>
          </a:xfrm>
          <a:prstGeom prst="rect">
            <a:avLst/>
          </a:prstGeom>
        </p:spPr>
        <p:txBody>
          <a:bodyPr/>
          <a:lstStyle>
            <a:lvl1pPr marL="171450" indent="-171450">
              <a:lnSpc>
                <a:spcPts val="1650"/>
              </a:lnSpc>
              <a:spcBef>
                <a:spcPts val="750"/>
              </a:spcBef>
              <a:buFont typeface="Wingdings" panose="05000000000000000000" pitchFamily="2" charset="2"/>
              <a:buChar char="§"/>
              <a:defRPr sz="1200"/>
            </a:lvl1pPr>
            <a:lvl2pPr marL="514350" indent="-171450">
              <a:lnSpc>
                <a:spcPts val="1650"/>
              </a:lnSpc>
              <a:spcBef>
                <a:spcPts val="750"/>
              </a:spcBef>
              <a:buFont typeface="Wingdings" panose="05000000000000000000" pitchFamily="2" charset="2"/>
              <a:buChar char="§"/>
              <a:defRPr sz="1050"/>
            </a:lvl2pPr>
            <a:lvl3pPr marL="857250" indent="-171450">
              <a:lnSpc>
                <a:spcPts val="1650"/>
              </a:lnSpc>
              <a:spcBef>
                <a:spcPts val="750"/>
              </a:spcBef>
              <a:buFont typeface="Wingdings" panose="05000000000000000000" pitchFamily="2" charset="2"/>
              <a:buChar char="§"/>
              <a:defRPr sz="900"/>
            </a:lvl3pPr>
            <a:lvl4pPr marL="1200150" indent="-171450">
              <a:lnSpc>
                <a:spcPts val="1650"/>
              </a:lnSpc>
              <a:spcBef>
                <a:spcPts val="750"/>
              </a:spcBef>
              <a:buFont typeface="Wingdings" panose="05000000000000000000" pitchFamily="2" charset="2"/>
              <a:buChar char="§"/>
              <a:defRPr sz="900"/>
            </a:lvl4pPr>
            <a:lvl5pPr marL="1543050" indent="-171450">
              <a:lnSpc>
                <a:spcPts val="1650"/>
              </a:lnSpc>
              <a:spcBef>
                <a:spcPts val="750"/>
              </a:spcBef>
              <a:buFont typeface="Wingdings" panose="05000000000000000000" pitchFamily="2" charset="2"/>
              <a:buChar char="§"/>
              <a:defRPr sz="900"/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en-GB" dirty="0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9ABA2584-6E96-4931-87ED-0683B6E04D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1FE2DF-BD4F-4596-8C1B-329BE2FECA86}" type="datetime1">
              <a:rPr lang="de-DE" smtClean="0"/>
              <a:t>03.07.24</a:t>
            </a:fld>
            <a:endParaRPr lang="de-AT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AA92215E-7CB8-4153-A419-02AC58D241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Universität für Bodenkultur Wien | NEU.rind Start-Workshop | Stefan Hörtenhuber</a:t>
            </a:r>
            <a:endParaRPr lang="de-AT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957A6D93-7B37-4C62-8A0D-BE083E2740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E0F4AE-ED44-418B-82A8-29173D54C451}" type="slidenum">
              <a:rPr lang="de-AT" smtClean="0"/>
              <a:pPr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0773627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Titelmasterformat durch Klicken bearbeiten</a:t>
            </a:r>
            <a:endParaRPr lang="de-AT" dirty="0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 dirty="0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4CF96B-016C-441D-BA16-853D0A06CD8F}" type="datetimeFigureOut">
              <a:rPr lang="de-AT" smtClean="0"/>
              <a:t>03.07.24</a:t>
            </a:fld>
            <a:endParaRPr lang="de-AT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A988C3-9EEE-4562-89BA-8F7BA19C5856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40474491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: Bildr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itelplatzhalter">
            <a:extLst>
              <a:ext uri="{FF2B5EF4-FFF2-40B4-BE49-F238E27FC236}">
                <a16:creationId xmlns:a16="http://schemas.microsoft.com/office/drawing/2014/main" id="{95A756F5-FDE6-49E7-BCE9-A4A47F917F6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0450" y="510800"/>
            <a:ext cx="6353551" cy="1241800"/>
          </a:xfrm>
          <a:prstGeom prst="rect">
            <a:avLst/>
          </a:prstGeom>
        </p:spPr>
        <p:txBody>
          <a:bodyPr/>
          <a:lstStyle>
            <a:lvl1pPr>
              <a:lnSpc>
                <a:spcPts val="2400"/>
              </a:lnSpc>
              <a:defRPr sz="18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 dirty="0"/>
              <a:t>Titel</a:t>
            </a:r>
            <a:br>
              <a:rPr lang="de-DE" dirty="0"/>
            </a:br>
            <a:r>
              <a:rPr lang="de-DE" dirty="0" err="1"/>
              <a:t>Titel</a:t>
            </a:r>
            <a:br>
              <a:rPr lang="de-DE" dirty="0"/>
            </a:br>
            <a:endParaRPr lang="de-AT" dirty="0"/>
          </a:p>
        </p:txBody>
      </p:sp>
      <p:sp>
        <p:nvSpPr>
          <p:cNvPr id="8" name="Bildplatzhalter 1">
            <a:extLst>
              <a:ext uri="{FF2B5EF4-FFF2-40B4-BE49-F238E27FC236}">
                <a16:creationId xmlns:a16="http://schemas.microsoft.com/office/drawing/2014/main" id="{7CE5151F-7606-4DEF-B69D-5D62AB72994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48372" y="1752600"/>
            <a:ext cx="4108288" cy="435938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de-AT" sz="1200" dirty="0"/>
            </a:lvl1pPr>
          </a:lstStyle>
          <a:p>
            <a:endParaRPr lang="de-AT" dirty="0"/>
          </a:p>
        </p:txBody>
      </p:sp>
      <p:sp>
        <p:nvSpPr>
          <p:cNvPr id="12" name="Bildplatzhalter 2">
            <a:extLst>
              <a:ext uri="{FF2B5EF4-FFF2-40B4-BE49-F238E27FC236}">
                <a16:creationId xmlns:a16="http://schemas.microsoft.com/office/drawing/2014/main" id="{DD63FFC8-F659-45A2-A1A3-31CBF85B981D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687343" y="1752601"/>
            <a:ext cx="4113539" cy="20288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</a:lstStyle>
          <a:p>
            <a:endParaRPr lang="de-AT" dirty="0"/>
          </a:p>
        </p:txBody>
      </p:sp>
      <p:sp>
        <p:nvSpPr>
          <p:cNvPr id="13" name="Bildplatzhalter 3">
            <a:extLst>
              <a:ext uri="{FF2B5EF4-FFF2-40B4-BE49-F238E27FC236}">
                <a16:creationId xmlns:a16="http://schemas.microsoft.com/office/drawing/2014/main" id="{420B16E9-005F-4DBC-979E-8731A26A0C03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686407" y="4080803"/>
            <a:ext cx="1942844" cy="203118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</a:lstStyle>
          <a:p>
            <a:endParaRPr lang="de-AT" dirty="0"/>
          </a:p>
        </p:txBody>
      </p:sp>
      <p:sp>
        <p:nvSpPr>
          <p:cNvPr id="34" name="Bildplatzhalter 3">
            <a:extLst>
              <a:ext uri="{FF2B5EF4-FFF2-40B4-BE49-F238E27FC236}">
                <a16:creationId xmlns:a16="http://schemas.microsoft.com/office/drawing/2014/main" id="{FFB65200-A846-4F46-BA8C-F0F3E4716B66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858037" y="4080803"/>
            <a:ext cx="1942844" cy="203118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</a:lstStyle>
          <a:p>
            <a:endParaRPr lang="de-AT" dirty="0"/>
          </a:p>
        </p:txBody>
      </p:sp>
      <p:sp>
        <p:nvSpPr>
          <p:cNvPr id="3" name="Datumsplatzhalter">
            <a:extLst>
              <a:ext uri="{FF2B5EF4-FFF2-40B4-BE49-F238E27FC236}">
                <a16:creationId xmlns:a16="http://schemas.microsoft.com/office/drawing/2014/main" id="{CA487E82-FD3D-4831-8603-54C91DF3CB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CA3B4C-F941-4CFE-9C92-D35F9BFCEC11}" type="datetime1">
              <a:rPr lang="de-DE" smtClean="0"/>
              <a:t>03.07.24</a:t>
            </a:fld>
            <a:endParaRPr lang="de-AT" dirty="0"/>
          </a:p>
        </p:txBody>
      </p:sp>
      <p:sp>
        <p:nvSpPr>
          <p:cNvPr id="4" name="Fußzeilenplatzhalter">
            <a:extLst>
              <a:ext uri="{FF2B5EF4-FFF2-40B4-BE49-F238E27FC236}">
                <a16:creationId xmlns:a16="http://schemas.microsoft.com/office/drawing/2014/main" id="{76048662-AAAC-49B6-886B-E9ED86FA35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Universität für Bodenkultur Wien | NEU.rind Start-Workshop | Stefan Hörtenhuber</a:t>
            </a:r>
            <a:endParaRPr lang="de-AT" dirty="0"/>
          </a:p>
          <a:p>
            <a:endParaRPr lang="de-AT" dirty="0"/>
          </a:p>
        </p:txBody>
      </p:sp>
      <p:sp>
        <p:nvSpPr>
          <p:cNvPr id="5" name="Foliennummernplatzhalter">
            <a:extLst>
              <a:ext uri="{FF2B5EF4-FFF2-40B4-BE49-F238E27FC236}">
                <a16:creationId xmlns:a16="http://schemas.microsoft.com/office/drawing/2014/main" id="{18E488B9-BFD2-406C-AD84-B932B76677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E0F4AE-ED44-418B-82A8-29173D54C451}" type="slidenum">
              <a:rPr lang="de-AT" smtClean="0"/>
              <a:pPr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22807424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: Bildraster mit Legend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itelplatzhalter">
            <a:extLst>
              <a:ext uri="{FF2B5EF4-FFF2-40B4-BE49-F238E27FC236}">
                <a16:creationId xmlns:a16="http://schemas.microsoft.com/office/drawing/2014/main" id="{CBF825A8-AA30-48BA-9770-45AA05839DD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0450" y="510800"/>
            <a:ext cx="6353551" cy="1241800"/>
          </a:xfrm>
          <a:prstGeom prst="rect">
            <a:avLst/>
          </a:prstGeom>
        </p:spPr>
        <p:txBody>
          <a:bodyPr/>
          <a:lstStyle>
            <a:lvl1pPr>
              <a:lnSpc>
                <a:spcPts val="2400"/>
              </a:lnSpc>
              <a:defRPr sz="18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 dirty="0"/>
              <a:t>Titel</a:t>
            </a:r>
            <a:br>
              <a:rPr lang="de-DE" dirty="0"/>
            </a:br>
            <a:r>
              <a:rPr lang="de-DE" dirty="0" err="1"/>
              <a:t>Titel</a:t>
            </a:r>
            <a:br>
              <a:rPr lang="de-DE" dirty="0"/>
            </a:br>
            <a:endParaRPr lang="de-AT" dirty="0"/>
          </a:p>
        </p:txBody>
      </p:sp>
      <p:sp>
        <p:nvSpPr>
          <p:cNvPr id="6" name="Bildplatzhalter 1">
            <a:extLst>
              <a:ext uri="{FF2B5EF4-FFF2-40B4-BE49-F238E27FC236}">
                <a16:creationId xmlns:a16="http://schemas.microsoft.com/office/drawing/2014/main" id="{10188E53-CBB1-4774-982B-4DF955EE4E4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42917" y="1752601"/>
            <a:ext cx="4114501" cy="411688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</a:lstStyle>
          <a:p>
            <a:endParaRPr lang="de-AT" dirty="0"/>
          </a:p>
        </p:txBody>
      </p:sp>
      <p:sp>
        <p:nvSpPr>
          <p:cNvPr id="12" name="Textplatzhalter 1">
            <a:extLst>
              <a:ext uri="{FF2B5EF4-FFF2-40B4-BE49-F238E27FC236}">
                <a16:creationId xmlns:a16="http://schemas.microsoft.com/office/drawing/2014/main" id="{2F677542-0B4C-4EF1-8ED7-C6404F92782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49283" y="5872147"/>
            <a:ext cx="4113692" cy="287337"/>
          </a:xfrm>
          <a:prstGeom prst="rect">
            <a:avLst/>
          </a:prstGeom>
        </p:spPr>
        <p:txBody>
          <a:bodyPr lIns="0" tIns="72000" bIns="3600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600"/>
            </a:lvl1pPr>
          </a:lstStyle>
          <a:p>
            <a:pPr lvl="0"/>
            <a:r>
              <a:rPr lang="de-DE" dirty="0"/>
              <a:t>Bildlegende</a:t>
            </a:r>
          </a:p>
        </p:txBody>
      </p:sp>
      <p:sp>
        <p:nvSpPr>
          <p:cNvPr id="8" name="Bildplatzhalter 2">
            <a:extLst>
              <a:ext uri="{FF2B5EF4-FFF2-40B4-BE49-F238E27FC236}">
                <a16:creationId xmlns:a16="http://schemas.microsoft.com/office/drawing/2014/main" id="{CAC8D6C9-82BA-40C5-9A7D-5A9963A169D8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687596" y="1752600"/>
            <a:ext cx="1941458" cy="17808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</a:lstStyle>
          <a:p>
            <a:endParaRPr lang="de-AT" dirty="0"/>
          </a:p>
        </p:txBody>
      </p:sp>
      <p:sp>
        <p:nvSpPr>
          <p:cNvPr id="14" name="Textplatzhalter 2">
            <a:extLst>
              <a:ext uri="{FF2B5EF4-FFF2-40B4-BE49-F238E27FC236}">
                <a16:creationId xmlns:a16="http://schemas.microsoft.com/office/drawing/2014/main" id="{D5CAF363-640B-413D-9847-6FB5E82FB312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686009" y="3538808"/>
            <a:ext cx="1943044" cy="287337"/>
          </a:xfrm>
          <a:prstGeom prst="rect">
            <a:avLst/>
          </a:prstGeom>
        </p:spPr>
        <p:txBody>
          <a:bodyPr lIns="0" tIns="72000" bIns="3600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600"/>
            </a:lvl1pPr>
          </a:lstStyle>
          <a:p>
            <a:pPr lvl="0"/>
            <a:r>
              <a:rPr lang="de-DE" dirty="0"/>
              <a:t>Bildlegende</a:t>
            </a:r>
            <a:endParaRPr lang="de-AT" dirty="0"/>
          </a:p>
        </p:txBody>
      </p:sp>
      <p:sp>
        <p:nvSpPr>
          <p:cNvPr id="9" name="Bildplatzhalter 3">
            <a:extLst>
              <a:ext uri="{FF2B5EF4-FFF2-40B4-BE49-F238E27FC236}">
                <a16:creationId xmlns:a16="http://schemas.microsoft.com/office/drawing/2014/main" id="{A5A2AC44-467B-429A-BAE3-C6BE56F4D8B3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858000" y="1752601"/>
            <a:ext cx="1942691" cy="17808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</a:lstStyle>
          <a:p>
            <a:endParaRPr lang="de-AT" dirty="0"/>
          </a:p>
        </p:txBody>
      </p:sp>
      <p:sp>
        <p:nvSpPr>
          <p:cNvPr id="15" name="Textplatzhalter 3">
            <a:extLst>
              <a:ext uri="{FF2B5EF4-FFF2-40B4-BE49-F238E27FC236}">
                <a16:creationId xmlns:a16="http://schemas.microsoft.com/office/drawing/2014/main" id="{0EB27B83-432C-4A37-93F5-71C94D4C7B35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858000" y="3535744"/>
            <a:ext cx="1942689" cy="290401"/>
          </a:xfrm>
          <a:prstGeom prst="rect">
            <a:avLst/>
          </a:prstGeom>
        </p:spPr>
        <p:txBody>
          <a:bodyPr lIns="0" tIns="72000" bIns="3600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600"/>
            </a:lvl1pPr>
          </a:lstStyle>
          <a:p>
            <a:pPr lvl="0"/>
            <a:r>
              <a:rPr lang="de-DE" dirty="0"/>
              <a:t>Bildlegende</a:t>
            </a:r>
            <a:endParaRPr lang="de-AT" dirty="0"/>
          </a:p>
        </p:txBody>
      </p:sp>
      <p:sp>
        <p:nvSpPr>
          <p:cNvPr id="7" name="Bildplatzhalter 4">
            <a:extLst>
              <a:ext uri="{FF2B5EF4-FFF2-40B4-BE49-F238E27FC236}">
                <a16:creationId xmlns:a16="http://schemas.microsoft.com/office/drawing/2014/main" id="{5B232917-AFB6-47D8-BADF-0FBC41A0EA69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686009" y="4081983"/>
            <a:ext cx="4114386" cy="17808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</a:lstStyle>
          <a:p>
            <a:endParaRPr lang="de-AT" dirty="0"/>
          </a:p>
        </p:txBody>
      </p:sp>
      <p:sp>
        <p:nvSpPr>
          <p:cNvPr id="13" name="Textplatzhalter 4">
            <a:extLst>
              <a:ext uri="{FF2B5EF4-FFF2-40B4-BE49-F238E27FC236}">
                <a16:creationId xmlns:a16="http://schemas.microsoft.com/office/drawing/2014/main" id="{F66A21B9-95B2-45D9-B255-28D414CA724E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686822" y="5869486"/>
            <a:ext cx="4113573" cy="292658"/>
          </a:xfrm>
          <a:prstGeom prst="rect">
            <a:avLst/>
          </a:prstGeom>
        </p:spPr>
        <p:txBody>
          <a:bodyPr lIns="0" tIns="72000" bIns="3600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600"/>
            </a:lvl1pPr>
          </a:lstStyle>
          <a:p>
            <a:pPr lvl="0"/>
            <a:r>
              <a:rPr lang="de-DE" dirty="0"/>
              <a:t>Bildlegende</a:t>
            </a:r>
            <a:endParaRPr lang="de-AT" dirty="0"/>
          </a:p>
        </p:txBody>
      </p:sp>
      <p:sp>
        <p:nvSpPr>
          <p:cNvPr id="3" name="Datumsplatzhalter">
            <a:extLst>
              <a:ext uri="{FF2B5EF4-FFF2-40B4-BE49-F238E27FC236}">
                <a16:creationId xmlns:a16="http://schemas.microsoft.com/office/drawing/2014/main" id="{6C069DB8-1039-41FC-B8BF-4C4AE318FA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04F2E5-01F8-4066-BDA3-81F87F97DA39}" type="datetime1">
              <a:rPr lang="de-DE" smtClean="0"/>
              <a:t>03.07.24</a:t>
            </a:fld>
            <a:endParaRPr lang="de-AT" dirty="0"/>
          </a:p>
        </p:txBody>
      </p:sp>
      <p:sp>
        <p:nvSpPr>
          <p:cNvPr id="4" name="Fußzeilenplatzhalter">
            <a:extLst>
              <a:ext uri="{FF2B5EF4-FFF2-40B4-BE49-F238E27FC236}">
                <a16:creationId xmlns:a16="http://schemas.microsoft.com/office/drawing/2014/main" id="{02264F19-A976-4DD5-BBCC-06C95B6FBA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Universität für Bodenkultur Wien | NEU.rind Start-Workshop | Stefan Hörtenhuber</a:t>
            </a:r>
            <a:endParaRPr lang="de-AT" dirty="0"/>
          </a:p>
          <a:p>
            <a:endParaRPr lang="de-AT" dirty="0"/>
          </a:p>
        </p:txBody>
      </p:sp>
      <p:sp>
        <p:nvSpPr>
          <p:cNvPr id="5" name="Foliennummernplatzhalter">
            <a:extLst>
              <a:ext uri="{FF2B5EF4-FFF2-40B4-BE49-F238E27FC236}">
                <a16:creationId xmlns:a16="http://schemas.microsoft.com/office/drawing/2014/main" id="{F7B2C164-3CCA-465E-91D2-8CBFCF44F7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E0F4AE-ED44-418B-82A8-29173D54C451}" type="slidenum">
              <a:rPr lang="de-AT" smtClean="0"/>
              <a:pPr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23521593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: Grafik ganzseit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telplatzhalter">
            <a:extLst>
              <a:ext uri="{FF2B5EF4-FFF2-40B4-BE49-F238E27FC236}">
                <a16:creationId xmlns:a16="http://schemas.microsoft.com/office/drawing/2014/main" id="{9960A198-4AB4-4D50-A547-C32A1685289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0450" y="510800"/>
            <a:ext cx="6353551" cy="1241800"/>
          </a:xfrm>
          <a:prstGeom prst="rect">
            <a:avLst/>
          </a:prstGeom>
        </p:spPr>
        <p:txBody>
          <a:bodyPr/>
          <a:lstStyle>
            <a:lvl1pPr>
              <a:lnSpc>
                <a:spcPts val="2400"/>
              </a:lnSpc>
              <a:defRPr sz="18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 dirty="0"/>
              <a:t>Titel</a:t>
            </a:r>
            <a:br>
              <a:rPr lang="de-DE" dirty="0"/>
            </a:br>
            <a:r>
              <a:rPr lang="de-DE" dirty="0" err="1"/>
              <a:t>Titel</a:t>
            </a:r>
            <a:br>
              <a:rPr lang="de-DE" dirty="0"/>
            </a:br>
            <a:endParaRPr lang="de-AT" dirty="0"/>
          </a:p>
        </p:txBody>
      </p:sp>
      <p:sp>
        <p:nvSpPr>
          <p:cNvPr id="7" name="Bildplatzhalter 7">
            <a:extLst>
              <a:ext uri="{FF2B5EF4-FFF2-40B4-BE49-F238E27FC236}">
                <a16:creationId xmlns:a16="http://schemas.microsoft.com/office/drawing/2014/main" id="{CADE54B5-8E6D-41D6-BD80-D174626FC2C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42916" y="1752601"/>
            <a:ext cx="8457965" cy="435938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</a:lstStyle>
          <a:p>
            <a:endParaRPr lang="de-AT" dirty="0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81088BA4-05EA-437B-BC38-B94D8E7C40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BC710C-0F14-4157-9AD1-F6E7BBDB65AE}" type="datetime1">
              <a:rPr lang="de-DE" smtClean="0"/>
              <a:t>03.07.24</a:t>
            </a:fld>
            <a:endParaRPr lang="de-AT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6C4D54AC-3137-475F-8427-424CFCA7EA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Universität für Bodenkultur Wien | NEU.rind Start-Workshop | Stefan Hörtenhuber</a:t>
            </a:r>
            <a:endParaRPr lang="de-AT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9EFC346A-8942-475C-9808-EDD5AB51A8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E0F4AE-ED44-418B-82A8-29173D54C451}" type="slidenum">
              <a:rPr lang="de-AT" smtClean="0"/>
              <a:pPr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64232509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: Grafik ganzseitig ho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platzhalter">
            <a:extLst>
              <a:ext uri="{FF2B5EF4-FFF2-40B4-BE49-F238E27FC236}">
                <a16:creationId xmlns:a16="http://schemas.microsoft.com/office/drawing/2014/main" id="{16F7A2F2-A77B-4026-B582-0D69CB6B218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0450" y="510800"/>
            <a:ext cx="6353551" cy="914775"/>
          </a:xfrm>
          <a:prstGeom prst="rect">
            <a:avLst/>
          </a:prstGeom>
        </p:spPr>
        <p:txBody>
          <a:bodyPr/>
          <a:lstStyle>
            <a:lvl1pPr>
              <a:lnSpc>
                <a:spcPts val="2400"/>
              </a:lnSpc>
              <a:defRPr sz="18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 dirty="0"/>
              <a:t>Titel</a:t>
            </a:r>
            <a:br>
              <a:rPr lang="de-DE" dirty="0"/>
            </a:br>
            <a:r>
              <a:rPr lang="de-DE" dirty="0" err="1"/>
              <a:t>Titel</a:t>
            </a:r>
            <a:br>
              <a:rPr lang="de-DE" dirty="0"/>
            </a:br>
            <a:endParaRPr lang="de-AT" dirty="0"/>
          </a:p>
        </p:txBody>
      </p:sp>
      <p:sp>
        <p:nvSpPr>
          <p:cNvPr id="7" name="Bildplatzhalter 7">
            <a:extLst>
              <a:ext uri="{FF2B5EF4-FFF2-40B4-BE49-F238E27FC236}">
                <a16:creationId xmlns:a16="http://schemas.microsoft.com/office/drawing/2014/main" id="{CADE54B5-8E6D-41D6-BD80-D174626FC2C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42916" y="1425575"/>
            <a:ext cx="8457965" cy="468709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</a:lstStyle>
          <a:p>
            <a:endParaRPr lang="de-AT" dirty="0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81088BA4-05EA-437B-BC38-B94D8E7C40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DF0295-B190-40D3-A1CA-BC3527A1E004}" type="datetime1">
              <a:rPr lang="de-DE" smtClean="0"/>
              <a:t>03.07.24</a:t>
            </a:fld>
            <a:endParaRPr lang="de-AT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6C4D54AC-3137-475F-8427-424CFCA7EA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Universität für Bodenkultur Wien | NEU.rind Start-Workshop | Stefan Hörtenhuber</a:t>
            </a:r>
            <a:endParaRPr lang="de-AT" dirty="0"/>
          </a:p>
          <a:p>
            <a:endParaRPr lang="de-AT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9EFC346A-8942-475C-9808-EDD5AB51A8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E0F4AE-ED44-418B-82A8-29173D54C451}" type="slidenum">
              <a:rPr lang="de-AT" smtClean="0"/>
              <a:pPr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31402307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: Diagram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telplatzhalter">
            <a:extLst>
              <a:ext uri="{FF2B5EF4-FFF2-40B4-BE49-F238E27FC236}">
                <a16:creationId xmlns:a16="http://schemas.microsoft.com/office/drawing/2014/main" id="{4C176C68-93E8-462F-99D9-70E73DF595E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0450" y="510800"/>
            <a:ext cx="6353551" cy="1241800"/>
          </a:xfrm>
          <a:prstGeom prst="rect">
            <a:avLst/>
          </a:prstGeom>
        </p:spPr>
        <p:txBody>
          <a:bodyPr/>
          <a:lstStyle>
            <a:lvl1pPr>
              <a:lnSpc>
                <a:spcPts val="2400"/>
              </a:lnSpc>
              <a:defRPr sz="18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 dirty="0"/>
              <a:t>Titel</a:t>
            </a:r>
            <a:br>
              <a:rPr lang="de-DE" dirty="0"/>
            </a:br>
            <a:r>
              <a:rPr lang="de-DE" dirty="0" err="1"/>
              <a:t>Titel</a:t>
            </a:r>
            <a:br>
              <a:rPr lang="de-DE" dirty="0"/>
            </a:br>
            <a:endParaRPr lang="de-AT" dirty="0"/>
          </a:p>
        </p:txBody>
      </p:sp>
      <p:sp>
        <p:nvSpPr>
          <p:cNvPr id="9" name="Diagrammplatzhalter 8">
            <a:extLst>
              <a:ext uri="{FF2B5EF4-FFF2-40B4-BE49-F238E27FC236}">
                <a16:creationId xmlns:a16="http://schemas.microsoft.com/office/drawing/2014/main" id="{E3DDF547-01D2-4FD9-AD1B-3DD8146F9FA5}"/>
              </a:ext>
            </a:extLst>
          </p:cNvPr>
          <p:cNvSpPr>
            <a:spLocks noGrp="1"/>
          </p:cNvSpPr>
          <p:nvPr>
            <p:ph type="chart" sz="quarter" idx="14"/>
          </p:nvPr>
        </p:nvSpPr>
        <p:spPr>
          <a:xfrm>
            <a:off x="342916" y="1752601"/>
            <a:ext cx="8457965" cy="43593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</a:lstStyle>
          <a:p>
            <a:endParaRPr lang="de-AT" dirty="0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13B0232F-ACF4-457C-9950-D96CAEC488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E7AECC-9A62-416C-BC16-C7CCE30F962D}" type="datetime1">
              <a:rPr lang="de-DE" smtClean="0"/>
              <a:t>03.07.24</a:t>
            </a:fld>
            <a:endParaRPr lang="de-AT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2C8D1AEF-4544-40B2-9F9F-34FC97F10C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Universität für Bodenkultur Wien | NEU.rind Start-Workshop | Stefan Hörtenhuber</a:t>
            </a:r>
            <a:endParaRPr lang="de-AT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798969B3-AECB-4182-8C54-9279AB2B2F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E0F4AE-ED44-418B-82A8-29173D54C451}" type="slidenum">
              <a:rPr lang="de-AT" smtClean="0"/>
              <a:pPr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40502754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: 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">
            <a:extLst>
              <a:ext uri="{FF2B5EF4-FFF2-40B4-BE49-F238E27FC236}">
                <a16:creationId xmlns:a16="http://schemas.microsoft.com/office/drawing/2014/main" id="{8F03994B-8BBE-46AA-87D7-E4DA052163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CACFB6-E17C-483B-916B-50D3E03FFEE2}" type="datetime1">
              <a:rPr lang="de-DE" smtClean="0"/>
              <a:t>03.07.24</a:t>
            </a:fld>
            <a:endParaRPr lang="de-AT" dirty="0"/>
          </a:p>
        </p:txBody>
      </p:sp>
      <p:sp>
        <p:nvSpPr>
          <p:cNvPr id="4" name="Fußzeilenplatzhalter">
            <a:extLst>
              <a:ext uri="{FF2B5EF4-FFF2-40B4-BE49-F238E27FC236}">
                <a16:creationId xmlns:a16="http://schemas.microsoft.com/office/drawing/2014/main" id="{B89AD7A2-9120-4BDD-9F22-4C6A2F084E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Universität für Bodenkultur Wien | NEU.rind Start-Workshop | Stefan Hörtenhuber</a:t>
            </a:r>
            <a:endParaRPr lang="de-AT" dirty="0"/>
          </a:p>
        </p:txBody>
      </p:sp>
      <p:sp>
        <p:nvSpPr>
          <p:cNvPr id="5" name="Foliennummernplatzhalter">
            <a:extLst>
              <a:ext uri="{FF2B5EF4-FFF2-40B4-BE49-F238E27FC236}">
                <a16:creationId xmlns:a16="http://schemas.microsoft.com/office/drawing/2014/main" id="{50A3A49A-E148-47BD-BFF1-E4F3E9ED11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E0F4AE-ED44-418B-82A8-29173D54C451}" type="slidenum">
              <a:rPr lang="de-AT" smtClean="0"/>
              <a:pPr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18154497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de-DE"/>
              <a:t>Titelmasterformat durch Klicken bearbeiten</a:t>
            </a:r>
            <a:endParaRPr lang="en-US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de-DE"/>
              <a:t>Formatvorlage des Untertitelmasters durch Klicken bearbeiten</a:t>
            </a:r>
            <a:endParaRPr lang="en-US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79DCC-3206-46A1-B03E-BB2D4A49B820}" type="datetimeFigureOut">
              <a:rPr lang="en-US" smtClean="0"/>
              <a:t>7/3/24</a:t>
            </a:fld>
            <a:endParaRPr 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568DB4-496C-414A-B5F1-8F313D11E88A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784178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77457B-0852-49D8-822D-C6E5B3BF3FD2}" type="datetimeFigureOut">
              <a:rPr lang="de-DE" smtClean="0"/>
              <a:t>03.07.24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823F95-26A9-4B68-A6BA-4E988B8C4B9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590924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/>
              <a:t>Titelmasterformat durch Klicken bearbeiten</a:t>
            </a:r>
            <a:endParaRPr lang="de-AT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4CF96B-016C-441D-BA16-853D0A06CD8F}" type="datetimeFigureOut">
              <a:rPr lang="de-AT" smtClean="0"/>
              <a:t>03.07.24</a:t>
            </a:fld>
            <a:endParaRPr lang="de-AT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A988C3-9EEE-4562-89BA-8F7BA19C5856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5569262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Titelmasterformat durch Klicken bearbeiten</a:t>
            </a:r>
            <a:endParaRPr lang="de-AT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>
          <a:xfrm>
            <a:off x="457200" y="6343521"/>
            <a:ext cx="2133600" cy="365125"/>
          </a:xfrm>
        </p:spPr>
        <p:txBody>
          <a:bodyPr/>
          <a:lstStyle/>
          <a:p>
            <a:fld id="{E64CF96B-016C-441D-BA16-853D0A06CD8F}" type="datetimeFigureOut">
              <a:rPr lang="de-AT" smtClean="0"/>
              <a:t>03.07.24</a:t>
            </a:fld>
            <a:endParaRPr lang="de-AT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A988C3-9EEE-4562-89BA-8F7BA19C5856}" type="slidenum">
              <a:rPr lang="de-AT" smtClean="0"/>
              <a:t>‹Nr.›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23784614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4CF96B-016C-441D-BA16-853D0A06CD8F}" type="datetimeFigureOut">
              <a:rPr lang="de-AT" smtClean="0"/>
              <a:t>03.07.24</a:t>
            </a:fld>
            <a:endParaRPr lang="de-AT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A988C3-9EEE-4562-89BA-8F7BA19C5856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245747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  <a:endParaRPr lang="de-AT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4CF96B-016C-441D-BA16-853D0A06CD8F}" type="datetimeFigureOut">
              <a:rPr lang="de-AT" smtClean="0"/>
              <a:t>03.07.24</a:t>
            </a:fld>
            <a:endParaRPr lang="de-AT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A988C3-9EEE-4562-89BA-8F7BA19C5856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2880498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  <a:endParaRPr lang="de-AT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/>
              <a:t>Bild durch Klicken auf Symbol hinzufügen</a:t>
            </a:r>
            <a:endParaRPr lang="de-AT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4CF96B-016C-441D-BA16-853D0A06CD8F}" type="datetimeFigureOut">
              <a:rPr lang="de-AT" smtClean="0"/>
              <a:t>03.07.24</a:t>
            </a:fld>
            <a:endParaRPr lang="de-AT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A988C3-9EEE-4562-89BA-8F7BA19C5856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3004483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image" Target="../media/image3.jpg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theme" Target="../theme/theme3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image" Target="../media/image5.png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Relationship Id="rId14" Type="http://schemas.openxmlformats.org/officeDocument/2006/relationships/image" Target="../media/image6.sv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K:\agoef\2019\01_MAKOS\07_CD_CI_NEU\01_CD-echt\Grafix\PPT\Background-PPT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603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160337"/>
            <a:ext cx="699512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de-DE" dirty="0"/>
              <a:t>Titelmasterformat durch Klicken bearbeiten</a:t>
            </a:r>
            <a:endParaRPr lang="de-AT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de-AT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4CF96B-016C-441D-BA16-853D0A06CD8F}" type="datetimeFigureOut">
              <a:rPr lang="de-AT" smtClean="0"/>
              <a:t>03.07.24</a:t>
            </a:fld>
            <a:endParaRPr lang="de-AT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AT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A988C3-9EEE-4562-89BA-8F7BA19C5856}" type="slidenum">
              <a:rPr lang="de-AT" smtClean="0"/>
              <a:t>‹Nr.›</a:t>
            </a:fld>
            <a:endParaRPr lang="de-AT" dirty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8389ECA3-8491-09B3-9DA7-664D3A1A4B33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4016" y="160337"/>
            <a:ext cx="993822" cy="114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89904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703" r:id="rId12"/>
    <p:sldLayoutId id="2147483717" r:id="rId13"/>
  </p:sldLayoutIdLst>
  <p:txStyles>
    <p:titleStyle>
      <a:lvl1pPr algn="l" defTabSz="914400" rtl="0" eaLnBrk="1" latinLnBrk="0" hangingPunct="1">
        <a:spcBef>
          <a:spcPct val="0"/>
        </a:spcBef>
        <a:buNone/>
        <a:defRPr sz="3200" b="1" kern="1200">
          <a:solidFill>
            <a:srgbClr val="A5651F"/>
          </a:solidFill>
          <a:latin typeface="Calibri Light" panose="020F0302020204030204" pitchFamily="34" charset="0"/>
          <a:ea typeface="+mj-ea"/>
          <a:cs typeface="Calibri Light" panose="020F0302020204030204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b="1" kern="1200">
          <a:solidFill>
            <a:schemeClr val="tx1"/>
          </a:solidFill>
          <a:latin typeface="Calibri Light" panose="020F0302020204030204" pitchFamily="34" charset="0"/>
          <a:ea typeface="+mn-ea"/>
          <a:cs typeface="Calibri Light" panose="020F0302020204030204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Calibri Light" panose="020F0302020204030204" pitchFamily="34" charset="0"/>
          <a:ea typeface="+mn-ea"/>
          <a:cs typeface="Calibri Light" panose="020F0302020204030204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Calibri Light" panose="020F0302020204030204" pitchFamily="34" charset="0"/>
          <a:ea typeface="+mn-ea"/>
          <a:cs typeface="Calibri Light" panose="020F0302020204030204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Calibri Light" panose="020F0302020204030204" pitchFamily="34" charset="0"/>
          <a:ea typeface="+mn-ea"/>
          <a:cs typeface="Calibri Light" panose="020F0302020204030204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Calibri Light" panose="020F0302020204030204" pitchFamily="34" charset="0"/>
          <a:ea typeface="+mn-ea"/>
          <a:cs typeface="Calibri Light" panose="020F0302020204030204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215046D7-7A78-3444-7E59-8E46A2720D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E63A77B1-481A-8E31-E59C-EF70AE59C8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D17D01B0-29E9-E336-4C07-367FB3CF02A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5D65B4-B28B-4534-9A11-30F5852B8A75}" type="datetimeFigureOut">
              <a:rPr lang="de-AT" smtClean="0"/>
              <a:t>03.07.24</a:t>
            </a:fld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E89C2C4C-BF63-93CE-A962-C3D7F7BBC5A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361C55B2-4DFA-146E-E120-C54BD2F9499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EE55DE-38B5-455A-92BD-D928BF090C41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7757213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1725105" y="6479019"/>
            <a:ext cx="1649048" cy="25923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tint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455844" y="6233916"/>
            <a:ext cx="552238" cy="237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741A12C0-A8EF-4319-B110-6663FA17215A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1725104" y="6224493"/>
            <a:ext cx="6721311" cy="2362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endParaRPr lang="de-DE" dirty="0"/>
          </a:p>
        </p:txBody>
      </p:sp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142833" y="220191"/>
            <a:ext cx="8852400" cy="35719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de-DE" dirty="0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148280" y="838200"/>
            <a:ext cx="8852875" cy="50836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/>
              <a:t>Textmasterformate durch Klicken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  <a:p>
            <a:pPr lvl="3"/>
            <a:endParaRPr lang="de-DE" dirty="0"/>
          </a:p>
        </p:txBody>
      </p:sp>
      <p:sp>
        <p:nvSpPr>
          <p:cNvPr id="13" name="Line 8"/>
          <p:cNvSpPr>
            <a:spLocks noChangeShapeType="1"/>
          </p:cNvSpPr>
          <p:nvPr userDrawn="1"/>
        </p:nvSpPr>
        <p:spPr bwMode="auto">
          <a:xfrm>
            <a:off x="142123" y="711418"/>
            <a:ext cx="8859753" cy="0"/>
          </a:xfrm>
          <a:prstGeom prst="line">
            <a:avLst/>
          </a:prstGeom>
          <a:noFill/>
          <a:ln w="34925">
            <a:solidFill>
              <a:srgbClr val="003399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de-DE"/>
          </a:p>
        </p:txBody>
      </p:sp>
      <p:pic>
        <p:nvPicPr>
          <p:cNvPr id="8" name="Grafik 7" descr="Logo Bayerische Landeanstalt für Landwirtschaft">
            <a:extLst>
              <a:ext uri="{FF2B5EF4-FFF2-40B4-BE49-F238E27FC236}">
                <a16:creationId xmlns:a16="http://schemas.microsoft.com/office/drawing/2014/main" id="{1CF062C3-D9F2-0A2C-ED67-B66E071D0FD6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203200" y="5854701"/>
            <a:ext cx="1522324" cy="793699"/>
          </a:xfrm>
          <a:prstGeom prst="rect">
            <a:avLst/>
          </a:prstGeom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9B3BF61C-93D5-4439-BE73-FB6291B32A96}"/>
              </a:ext>
            </a:extLst>
          </p:cNvPr>
          <p:cNvSpPr txBox="1"/>
          <p:nvPr userDrawn="1"/>
        </p:nvSpPr>
        <p:spPr>
          <a:xfrm>
            <a:off x="3771900" y="6489700"/>
            <a:ext cx="5270500" cy="24622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r"/>
            <a:r>
              <a:rPr lang="de-DE" sz="1000" dirty="0">
                <a:latin typeface="Arial" panose="020B0604020202020204" pitchFamily="34" charset="0"/>
              </a:rPr>
              <a:t>Institut für Tierzucht</a:t>
            </a:r>
          </a:p>
        </p:txBody>
      </p:sp>
    </p:spTree>
    <p:extLst>
      <p:ext uri="{BB962C8B-B14F-4D97-AF65-F5344CB8AC3E}">
        <p14:creationId xmlns:p14="http://schemas.microsoft.com/office/powerpoint/2010/main" val="365556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</p:sldLayoutIdLst>
  <p:hf hdr="0" dt="0"/>
  <p:txStyles>
    <p:titleStyle>
      <a:lvl1pPr algn="ctr" defTabSz="914400" rtl="0" eaLnBrk="1" latinLnBrk="0" hangingPunct="1">
        <a:spcBef>
          <a:spcPct val="0"/>
        </a:spcBef>
        <a:buNone/>
        <a:defRPr sz="2800" b="1" kern="1200">
          <a:solidFill>
            <a:schemeClr val="tx1"/>
          </a:solidFill>
          <a:latin typeface="Arial Narrow" pitchFamily="34" charset="0"/>
          <a:ea typeface="+mj-ea"/>
          <a:cs typeface="Times New Roman" pitchFamily="18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Verdana" pitchFamily="34" charset="0"/>
        <a:buChar char="●"/>
        <a:defRPr sz="24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715963" indent="-357188" algn="l" defTabSz="91440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1071563" indent="-355600" algn="l" defTabSz="914400" rtl="0" eaLnBrk="1" latinLnBrk="0" hangingPunct="1">
        <a:spcBef>
          <a:spcPct val="20000"/>
        </a:spcBef>
        <a:buFont typeface="Wingdings" pitchFamily="2" charset="2"/>
        <a:buChar char="ü"/>
        <a:defRPr sz="24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1431925" indent="-360363" algn="l" defTabSz="91440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1792288" indent="-360363" algn="l" defTabSz="914400" rtl="0" eaLnBrk="1" latinLnBrk="0" hangingPunct="1">
        <a:spcBef>
          <a:spcPct val="20000"/>
        </a:spcBef>
        <a:buSzPct val="80000"/>
        <a:buFont typeface="Wingdings" pitchFamily="2" charset="2"/>
        <a:buChar char=""/>
        <a:defRPr sz="24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ußzeilenplatzhalter">
            <a:extLst>
              <a:ext uri="{FF2B5EF4-FFF2-40B4-BE49-F238E27FC236}">
                <a16:creationId xmlns:a16="http://schemas.microsoft.com/office/drawing/2014/main" id="{5691378A-D564-4EF2-969D-2FE81B5F320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466471" y="6411363"/>
            <a:ext cx="6210000" cy="294149"/>
          </a:xfrm>
          <a:prstGeom prst="rect">
            <a:avLst/>
          </a:prstGeom>
        </p:spPr>
        <p:txBody>
          <a:bodyPr/>
          <a:lstStyle>
            <a:lvl1pPr algn="ctr">
              <a:defRPr sz="750"/>
            </a:lvl1pPr>
          </a:lstStyle>
          <a:p>
            <a:r>
              <a:rPr lang="de-DE" dirty="0"/>
              <a:t>Universität für Bodenkultur Wien | NEU.rind Start-Workshop | Stefan Hörtenhuber</a:t>
            </a:r>
            <a:endParaRPr lang="de-AT" dirty="0"/>
          </a:p>
        </p:txBody>
      </p:sp>
      <p:sp>
        <p:nvSpPr>
          <p:cNvPr id="6" name="Datumsplatzhalter">
            <a:extLst>
              <a:ext uri="{FF2B5EF4-FFF2-40B4-BE49-F238E27FC236}">
                <a16:creationId xmlns:a16="http://schemas.microsoft.com/office/drawing/2014/main" id="{98016A2E-3BA2-446F-AD80-2CEC46435B2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49284" y="6411362"/>
            <a:ext cx="842402" cy="294148"/>
          </a:xfrm>
          <a:prstGeom prst="rect">
            <a:avLst/>
          </a:prstGeom>
        </p:spPr>
        <p:txBody>
          <a:bodyPr lIns="0" rIns="0"/>
          <a:lstStyle>
            <a:lvl1pPr algn="l">
              <a:defRPr sz="750"/>
            </a:lvl1pPr>
          </a:lstStyle>
          <a:p>
            <a:fld id="{2EF2D022-3229-4161-9147-83CBE003E496}" type="datetime1">
              <a:rPr lang="de-DE" smtClean="0"/>
              <a:t>03.07.24</a:t>
            </a:fld>
            <a:endParaRPr lang="de-AT" dirty="0"/>
          </a:p>
        </p:txBody>
      </p:sp>
      <p:cxnSp>
        <p:nvCxnSpPr>
          <p:cNvPr id="9" name="Linie">
            <a:extLst>
              <a:ext uri="{FF2B5EF4-FFF2-40B4-BE49-F238E27FC236}">
                <a16:creationId xmlns:a16="http://schemas.microsoft.com/office/drawing/2014/main" id="{14BF2E0F-3B3E-4A87-8682-C29844CBC2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342916" y="6398336"/>
            <a:ext cx="8457965" cy="0"/>
          </a:xfrm>
          <a:prstGeom prst="line">
            <a:avLst/>
          </a:prstGeom>
          <a:ln w="12700">
            <a:solidFill>
              <a:srgbClr val="52AE3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Grafik 10" descr="Logo Universität für Bodenkultur Wien">
            <a:extLst>
              <a:ext uri="{FF2B5EF4-FFF2-40B4-BE49-F238E27FC236}">
                <a16:creationId xmlns:a16="http://schemas.microsoft.com/office/drawing/2014/main" id="{E2ED4A54-D1BF-43FF-A4B1-33F6E2E3BDE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676471" y="333000"/>
            <a:ext cx="1121664" cy="1357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05830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1" r:id="rId1"/>
    <p:sldLayoutId id="2147483812" r:id="rId2"/>
  </p:sldLayoutIdLst>
  <p:hf hdr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oliennummernplatzhalter 4">
            <a:extLst>
              <a:ext uri="{FF2B5EF4-FFF2-40B4-BE49-F238E27FC236}">
                <a16:creationId xmlns:a16="http://schemas.microsoft.com/office/drawing/2014/main" id="{6538988A-0E70-413E-A1CA-DBC3E803E28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28967" y="6411362"/>
            <a:ext cx="465750" cy="294148"/>
          </a:xfrm>
          <a:prstGeom prst="rect">
            <a:avLst/>
          </a:prstGeom>
        </p:spPr>
        <p:txBody>
          <a:bodyPr lIns="0" rIns="0"/>
          <a:lstStyle>
            <a:lvl1pPr algn="r">
              <a:defRPr sz="750"/>
            </a:lvl1pPr>
          </a:lstStyle>
          <a:p>
            <a:fld id="{30E0F4AE-ED44-418B-82A8-29173D54C451}" type="slidenum">
              <a:rPr lang="de-AT" smtClean="0"/>
              <a:pPr/>
              <a:t>‹Nr.›</a:t>
            </a:fld>
            <a:endParaRPr lang="de-AT"/>
          </a:p>
        </p:txBody>
      </p:sp>
      <p:sp>
        <p:nvSpPr>
          <p:cNvPr id="13" name="Fußzeilenplatzhalter">
            <a:extLst>
              <a:ext uri="{FF2B5EF4-FFF2-40B4-BE49-F238E27FC236}">
                <a16:creationId xmlns:a16="http://schemas.microsoft.com/office/drawing/2014/main" id="{C03D8AD8-D5B8-4A4D-A240-05536214BD7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466471" y="6411363"/>
            <a:ext cx="6210000" cy="294149"/>
          </a:xfrm>
          <a:prstGeom prst="rect">
            <a:avLst/>
          </a:prstGeom>
        </p:spPr>
        <p:txBody>
          <a:bodyPr/>
          <a:lstStyle>
            <a:lvl1pPr algn="ctr">
              <a:defRPr sz="750"/>
            </a:lvl1pPr>
          </a:lstStyle>
          <a:p>
            <a:r>
              <a:rPr lang="de-DE" dirty="0"/>
              <a:t>Universität für Bodenkultur Wien | NEU.rind Start-Workshop | Stefan Hörtenhuber</a:t>
            </a:r>
            <a:endParaRPr lang="de-AT" dirty="0"/>
          </a:p>
        </p:txBody>
      </p:sp>
      <p:sp>
        <p:nvSpPr>
          <p:cNvPr id="12" name="Datumsplatzhalter">
            <a:extLst>
              <a:ext uri="{FF2B5EF4-FFF2-40B4-BE49-F238E27FC236}">
                <a16:creationId xmlns:a16="http://schemas.microsoft.com/office/drawing/2014/main" id="{BB3FE9B1-8351-403E-91D0-006356A5425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49284" y="6411362"/>
            <a:ext cx="842402" cy="294148"/>
          </a:xfrm>
          <a:prstGeom prst="rect">
            <a:avLst/>
          </a:prstGeom>
        </p:spPr>
        <p:txBody>
          <a:bodyPr lIns="0" rIns="0"/>
          <a:lstStyle>
            <a:lvl1pPr algn="l">
              <a:defRPr sz="750"/>
            </a:lvl1pPr>
          </a:lstStyle>
          <a:p>
            <a:fld id="{AEF386C9-BD22-4D80-B97D-E51CBA16F22A}" type="datetime1">
              <a:rPr lang="de-DE" smtClean="0"/>
              <a:t>03.07.24</a:t>
            </a:fld>
            <a:endParaRPr lang="de-AT" dirty="0"/>
          </a:p>
        </p:txBody>
      </p:sp>
      <p:cxnSp>
        <p:nvCxnSpPr>
          <p:cNvPr id="7" name="Linie">
            <a:extLst>
              <a:ext uri="{FF2B5EF4-FFF2-40B4-BE49-F238E27FC236}">
                <a16:creationId xmlns:a16="http://schemas.microsoft.com/office/drawing/2014/main" id="{623EDFF5-C5DD-4BB7-8E48-79ECA15874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340006" y="6411362"/>
            <a:ext cx="8457965" cy="0"/>
          </a:xfrm>
          <a:prstGeom prst="line">
            <a:avLst/>
          </a:prstGeom>
          <a:ln w="12700">
            <a:solidFill>
              <a:srgbClr val="52AE3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Grafik 8">
            <a:extLst>
              <a:ext uri="{FF2B5EF4-FFF2-40B4-BE49-F238E27FC236}">
                <a16:creationId xmlns:a16="http://schemas.microsoft.com/office/drawing/2014/main" id="{B62A764C-4F95-4C4E-B8E1-01BE6FEEB7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7765473" y="369000"/>
            <a:ext cx="1029245" cy="1245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42720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4" r:id="rId1"/>
    <p:sldLayoutId id="2147483815" r:id="rId2"/>
    <p:sldLayoutId id="2147483816" r:id="rId3"/>
    <p:sldLayoutId id="2147483817" r:id="rId4"/>
    <p:sldLayoutId id="2147483818" r:id="rId5"/>
    <p:sldLayoutId id="2147483819" r:id="rId6"/>
    <p:sldLayoutId id="2147483820" r:id="rId7"/>
    <p:sldLayoutId id="2147483821" r:id="rId8"/>
    <p:sldLayoutId id="2147483822" r:id="rId9"/>
    <p:sldLayoutId id="2147483823" r:id="rId10"/>
    <p:sldLayoutId id="2147483824" r:id="rId11"/>
  </p:sldLayoutIdLst>
  <p:hf hdr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9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package" Target="../embeddings/Microsoft_Excel-Arbeitsblatt6.xlsx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2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2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tmp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"/>
          <p:cNvSpPr>
            <a:spLocks noGrp="1"/>
          </p:cNvSpPr>
          <p:nvPr>
            <p:ph type="title"/>
          </p:nvPr>
        </p:nvSpPr>
        <p:spPr>
          <a:xfrm>
            <a:off x="0" y="476672"/>
            <a:ext cx="7874914" cy="1143000"/>
          </a:xfrm>
        </p:spPr>
        <p:txBody>
          <a:bodyPr/>
          <a:lstStyle/>
          <a:p>
            <a:pPr algn="ctr" defTabSz="685800">
              <a:lnSpc>
                <a:spcPct val="90000"/>
              </a:lnSpc>
            </a:pPr>
            <a:r>
              <a:rPr lang="kk-KZ" dirty="0"/>
              <a:t>Флекфи изменения</a:t>
            </a:r>
            <a:br>
              <a:rPr lang="de-AT" dirty="0"/>
            </a:br>
            <a:r>
              <a:rPr lang="kk-KZ" dirty="0"/>
              <a:t>Одна порода меняет мир крупного рогатого скота</a:t>
            </a:r>
            <a:endParaRPr lang="de-AT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75251E1C-2B19-47E7-A217-737BBB85F309}"/>
              </a:ext>
            </a:extLst>
          </p:cNvPr>
          <p:cNvPicPr/>
          <p:nvPr/>
        </p:nvPicPr>
        <p:blipFill rotWithShape="1">
          <a:blip r:embed="rId2"/>
          <a:srcRect l="23974"/>
          <a:stretch/>
        </p:blipFill>
        <p:spPr>
          <a:xfrm>
            <a:off x="251520" y="1844824"/>
            <a:ext cx="6840760" cy="4896544"/>
          </a:xfrm>
          <a:prstGeom prst="rect">
            <a:avLst/>
          </a:prstGeom>
        </p:spPr>
      </p:pic>
      <p:sp>
        <p:nvSpPr>
          <p:cNvPr id="2" name="Rectangle 3">
            <a:extLst>
              <a:ext uri="{FF2B5EF4-FFF2-40B4-BE49-F238E27FC236}">
                <a16:creationId xmlns:a16="http://schemas.microsoft.com/office/drawing/2014/main" id="{81D8D20E-A931-363F-5D3C-C672D30DF809}"/>
              </a:ext>
            </a:extLst>
          </p:cNvPr>
          <p:cNvSpPr txBox="1">
            <a:spLocks noChangeArrowheads="1"/>
          </p:cNvSpPr>
          <p:nvPr/>
        </p:nvSpPr>
        <p:spPr>
          <a:xfrm>
            <a:off x="7164288" y="4797152"/>
            <a:ext cx="1976711" cy="2171176"/>
          </a:xfrm>
          <a:prstGeom prst="rect">
            <a:avLst/>
          </a:prstGeom>
        </p:spPr>
        <p:txBody>
          <a:bodyPr>
            <a:normAutofit fontScale="85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Font typeface="Arial" panose="020B0604020202020204" pitchFamily="34" charset="0"/>
              <a:buNone/>
            </a:pPr>
            <a:r>
              <a:rPr lang="ru-RU" sz="1800" b="1" dirty="0">
                <a:solidFill>
                  <a:srgbClr val="A5651F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Делегация </a:t>
            </a:r>
            <a:r>
              <a:rPr lang="en-US" sz="1800" b="1" dirty="0">
                <a:solidFill>
                  <a:srgbClr val="A5651F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AAC</a:t>
            </a:r>
            <a:endParaRPr lang="de-DE" sz="1800" b="1" dirty="0">
              <a:solidFill>
                <a:srgbClr val="A5651F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0" indent="0" algn="r">
              <a:buFont typeface="Arial" panose="020B0604020202020204" pitchFamily="34" charset="0"/>
              <a:buNone/>
            </a:pPr>
            <a:endParaRPr lang="de-DE" sz="1800" b="1" dirty="0">
              <a:solidFill>
                <a:srgbClr val="A5651F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0" indent="0" algn="r">
              <a:buFont typeface="Arial" panose="020B0604020202020204" pitchFamily="34" charset="0"/>
              <a:buNone/>
            </a:pPr>
            <a:r>
              <a:rPr lang="ru-RU" sz="1800" b="1" dirty="0">
                <a:solidFill>
                  <a:srgbClr val="A5651F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Казахстан</a:t>
            </a:r>
            <a:r>
              <a:rPr lang="de-DE" sz="1800" b="1" dirty="0">
                <a:solidFill>
                  <a:srgbClr val="A5651F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</a:p>
          <a:p>
            <a:pPr marL="0" indent="0" algn="r">
              <a:buFont typeface="Arial" panose="020B0604020202020204" pitchFamily="34" charset="0"/>
              <a:buNone/>
            </a:pPr>
            <a:endParaRPr lang="de-DE" sz="1800" b="1" dirty="0">
              <a:solidFill>
                <a:srgbClr val="A5651F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0" indent="0" algn="r">
              <a:buFont typeface="Arial" panose="020B0604020202020204" pitchFamily="34" charset="0"/>
              <a:buNone/>
            </a:pPr>
            <a:r>
              <a:rPr lang="de-DE" sz="1800" b="1" dirty="0">
                <a:solidFill>
                  <a:srgbClr val="A5651F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5</a:t>
            </a:r>
            <a:r>
              <a:rPr lang="ru-RU" sz="1800" b="1" dirty="0">
                <a:solidFill>
                  <a:srgbClr val="A5651F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Июля </a:t>
            </a:r>
            <a:r>
              <a:rPr lang="de-DE" sz="1800" b="1" dirty="0">
                <a:solidFill>
                  <a:srgbClr val="A5651F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2024</a:t>
            </a:r>
          </a:p>
          <a:p>
            <a:pPr marL="0" indent="0" algn="r">
              <a:buFont typeface="Arial" panose="020B0604020202020204" pitchFamily="34" charset="0"/>
              <a:buNone/>
            </a:pPr>
            <a:endParaRPr lang="de-DE" sz="1800" b="1" dirty="0">
              <a:solidFill>
                <a:srgbClr val="A5651F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0" indent="0" algn="r">
              <a:buFont typeface="Arial" panose="020B0604020202020204" pitchFamily="34" charset="0"/>
              <a:buNone/>
            </a:pPr>
            <a:r>
              <a:rPr lang="ru-RU" sz="1800" b="1" dirty="0">
                <a:solidFill>
                  <a:srgbClr val="A5651F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Магистр</a:t>
            </a:r>
            <a:r>
              <a:rPr lang="de-DE" sz="1800" b="1" dirty="0">
                <a:solidFill>
                  <a:srgbClr val="A5651F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ru-RU" sz="1800" b="1" dirty="0">
                <a:solidFill>
                  <a:srgbClr val="A5651F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Патрик</a:t>
            </a:r>
            <a:r>
              <a:rPr lang="de-DE" sz="1800" b="1" dirty="0">
                <a:solidFill>
                  <a:srgbClr val="A5651F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ru-RU" sz="1800" b="1" dirty="0" err="1">
                <a:solidFill>
                  <a:srgbClr val="A5651F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Шмидтседер</a:t>
            </a:r>
            <a:br>
              <a:rPr lang="de-DE" sz="1800" b="1" dirty="0">
                <a:solidFill>
                  <a:srgbClr val="A5651F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</a:br>
            <a:endParaRPr lang="de-DE" sz="1800" b="1" dirty="0">
              <a:solidFill>
                <a:srgbClr val="A5651F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6628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B19C5A00-3310-26AD-DC13-E3BBB99546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8554" y="6471808"/>
            <a:ext cx="1723423" cy="2538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68549" tIns="34275" rIns="68549" bIns="34275">
            <a:spAutoFit/>
          </a:bodyPr>
          <a:lstStyle/>
          <a:p>
            <a:r>
              <a:rPr lang="de-DE" sz="1200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Quelle: Zucht Data (2022)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033B6034-D095-C9A8-8311-D16AD9DF6DE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628800"/>
            <a:ext cx="5400599" cy="3231907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itel 1">
            <a:extLst>
              <a:ext uri="{FF2B5EF4-FFF2-40B4-BE49-F238E27FC236}">
                <a16:creationId xmlns:a16="http://schemas.microsoft.com/office/drawing/2014/main" id="{8A1AA086-07EE-084E-372E-B30FAFE44F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7255" y="0"/>
            <a:ext cx="6985292" cy="1143000"/>
          </a:xfrm>
        </p:spPr>
        <p:txBody>
          <a:bodyPr/>
          <a:lstStyle/>
          <a:p>
            <a:pPr algn="ctr"/>
            <a:br>
              <a:rPr lang="de-AT" dirty="0"/>
            </a:br>
            <a:r>
              <a:rPr lang="ru-RU" sz="2400" dirty="0"/>
              <a:t>Скотоводство, основанное на экономике и науке</a:t>
            </a:r>
            <a:r>
              <a:rPr lang="de-AT" sz="2400" dirty="0"/>
              <a:t>!</a:t>
            </a:r>
            <a:br>
              <a:rPr lang="de-AT" sz="2400" dirty="0"/>
            </a:br>
            <a:r>
              <a:rPr lang="ru-RU" sz="2400" dirty="0"/>
              <a:t>Общая экономическая племенная ценность</a:t>
            </a:r>
            <a:r>
              <a:rPr lang="de-AT" sz="2400" dirty="0"/>
              <a:t>=&gt; </a:t>
            </a:r>
            <a:r>
              <a:rPr lang="ru-RU" sz="2400" dirty="0"/>
              <a:t>Экономический Индекс</a:t>
            </a:r>
            <a:r>
              <a:rPr lang="de-AT" sz="2400" dirty="0"/>
              <a:t>=&gt; GZW</a:t>
            </a:r>
            <a:endParaRPr lang="de-AT" dirty="0"/>
          </a:p>
        </p:txBody>
      </p:sp>
      <p:sp>
        <p:nvSpPr>
          <p:cNvPr id="2" name="Rectangle 3">
            <a:extLst>
              <a:ext uri="{FF2B5EF4-FFF2-40B4-BE49-F238E27FC236}">
                <a16:creationId xmlns:a16="http://schemas.microsoft.com/office/drawing/2014/main" id="{3219002A-57F0-AD91-4BF6-60352CFC35A8}"/>
              </a:ext>
            </a:extLst>
          </p:cNvPr>
          <p:cNvSpPr txBox="1">
            <a:spLocks noChangeArrowheads="1"/>
          </p:cNvSpPr>
          <p:nvPr/>
        </p:nvSpPr>
        <p:spPr>
          <a:xfrm>
            <a:off x="501324" y="5157192"/>
            <a:ext cx="5438827" cy="1224136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ru-RU" sz="2000" b="1" dirty="0">
                <a:solidFill>
                  <a:srgbClr val="A5651F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Адаптация к индексу </a:t>
            </a:r>
            <a:r>
              <a:rPr lang="de-DE" sz="2000" b="1" dirty="0">
                <a:solidFill>
                  <a:srgbClr val="A5651F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GZW </a:t>
            </a:r>
            <a:r>
              <a:rPr lang="ru-RU" sz="2000" b="1" dirty="0">
                <a:solidFill>
                  <a:srgbClr val="A5651F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из-за новых характеристик</a:t>
            </a:r>
            <a:r>
              <a:rPr lang="de-DE" sz="2000" b="1" dirty="0">
                <a:solidFill>
                  <a:srgbClr val="A5651F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(</a:t>
            </a:r>
            <a:r>
              <a:rPr lang="ru-RU" sz="2000" b="1" dirty="0">
                <a:solidFill>
                  <a:srgbClr val="A5651F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здоровье животных</a:t>
            </a:r>
            <a:r>
              <a:rPr lang="de-DE" sz="2000" b="1" dirty="0">
                <a:solidFill>
                  <a:srgbClr val="A5651F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, </a:t>
            </a:r>
            <a:r>
              <a:rPr lang="ru-RU" sz="2000" b="1" dirty="0">
                <a:solidFill>
                  <a:srgbClr val="A5651F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здоровье когтей</a:t>
            </a:r>
            <a:r>
              <a:rPr lang="de-DE" sz="2000" b="1" dirty="0">
                <a:solidFill>
                  <a:srgbClr val="A5651F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, </a:t>
            </a:r>
            <a:r>
              <a:rPr lang="ru-RU" sz="2000" b="1" dirty="0">
                <a:solidFill>
                  <a:srgbClr val="A5651F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метаболизм</a:t>
            </a:r>
            <a:r>
              <a:rPr lang="de-DE" sz="2000" b="1" dirty="0">
                <a:solidFill>
                  <a:srgbClr val="A5651F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, </a:t>
            </a:r>
            <a:r>
              <a:rPr lang="ru-RU" sz="2000" b="1" dirty="0">
                <a:solidFill>
                  <a:srgbClr val="A5651F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эффективность</a:t>
            </a:r>
            <a:r>
              <a:rPr lang="de-DE" sz="2000" b="1" dirty="0">
                <a:solidFill>
                  <a:srgbClr val="A5651F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) </a:t>
            </a:r>
            <a:br>
              <a:rPr lang="de-DE" sz="2000" b="1" dirty="0">
                <a:solidFill>
                  <a:srgbClr val="A5651F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</a:br>
            <a:endParaRPr lang="de-DE" sz="2000" b="1" dirty="0">
              <a:solidFill>
                <a:srgbClr val="A5651F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3536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23528" y="177659"/>
            <a:ext cx="7283152" cy="1143000"/>
          </a:xfrm>
        </p:spPr>
        <p:txBody>
          <a:bodyPr/>
          <a:lstStyle/>
          <a:p>
            <a:pPr algn="ctr"/>
            <a:r>
              <a:rPr lang="ru-RU" dirty="0"/>
              <a:t>МОЛОКО</a:t>
            </a:r>
            <a:r>
              <a:rPr lang="de-DE" dirty="0"/>
              <a:t> – </a:t>
            </a:r>
            <a:r>
              <a:rPr lang="ru-RU" dirty="0"/>
              <a:t>Основа экономического производства</a:t>
            </a:r>
            <a:br>
              <a:rPr lang="de-DE" dirty="0"/>
            </a:br>
            <a:r>
              <a:rPr lang="ru-RU" dirty="0"/>
              <a:t>Развитие молочного производства</a:t>
            </a:r>
            <a:endParaRPr lang="de-AT" dirty="0"/>
          </a:p>
        </p:txBody>
      </p:sp>
      <p:graphicFrame>
        <p:nvGraphicFramePr>
          <p:cNvPr id="5" name="Diagramm 4">
            <a:extLst>
              <a:ext uri="{FF2B5EF4-FFF2-40B4-BE49-F238E27FC236}">
                <a16:creationId xmlns:a16="http://schemas.microsoft.com/office/drawing/2014/main" id="{E2459453-36F7-4401-8635-E135670BD8C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77119948"/>
              </p:ext>
            </p:extLst>
          </p:nvPr>
        </p:nvGraphicFramePr>
        <p:xfrm>
          <a:off x="779914" y="1304764"/>
          <a:ext cx="7377605" cy="482939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323528" y="6021288"/>
            <a:ext cx="8290377" cy="5760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AT" altLang="de-DE" sz="3200" b="1" i="0" u="none" strike="noStrike" kern="1200" cap="none" spc="0" normalizeH="0" baseline="0" noProof="0" dirty="0">
                <a:ln>
                  <a:noFill/>
                </a:ln>
                <a:solidFill>
                  <a:srgbClr val="A5651F"/>
                </a:solidFill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</a:rPr>
              <a:t>„</a:t>
            </a:r>
            <a:r>
              <a:rPr kumimoji="0" lang="ru-RU" altLang="de-DE" sz="3200" b="1" i="0" u="none" strike="noStrike" kern="1200" cap="none" spc="0" normalizeH="0" baseline="0" noProof="0" dirty="0">
                <a:ln>
                  <a:noFill/>
                </a:ln>
                <a:solidFill>
                  <a:srgbClr val="A5651F"/>
                </a:solidFill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</a:rPr>
              <a:t>ОПТИМАЛЬНОЕ</a:t>
            </a:r>
            <a:r>
              <a:rPr kumimoji="0" lang="de-AT" altLang="de-DE" sz="3200" b="1" i="0" u="none" strike="noStrike" kern="1200" cap="none" spc="0" normalizeH="0" baseline="0" noProof="0" dirty="0">
                <a:ln>
                  <a:noFill/>
                </a:ln>
                <a:solidFill>
                  <a:srgbClr val="A5651F"/>
                </a:solidFill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ru-RU" altLang="de-DE" sz="3200" b="1" dirty="0">
                <a:solidFill>
                  <a:srgbClr val="A5651F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вместо </a:t>
            </a:r>
            <a:r>
              <a:rPr kumimoji="0" lang="ru-RU" altLang="de-DE" sz="3200" b="1" i="0" u="none" strike="noStrike" kern="1200" cap="none" spc="0" normalizeH="0" baseline="0" noProof="0" dirty="0">
                <a:ln>
                  <a:noFill/>
                </a:ln>
                <a:solidFill>
                  <a:srgbClr val="A5651F"/>
                </a:solidFill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</a:rPr>
              <a:t>МАКСИМАЛЬНОЕ</a:t>
            </a:r>
            <a:r>
              <a:rPr kumimoji="0" lang="de-AT" altLang="de-DE" sz="3200" b="1" i="0" u="none" strike="noStrike" kern="1200" cap="none" spc="0" normalizeH="0" baseline="0" noProof="0" dirty="0">
                <a:ln>
                  <a:noFill/>
                </a:ln>
                <a:solidFill>
                  <a:srgbClr val="A5651F"/>
                </a:solidFill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</a:rPr>
              <a:t>“</a:t>
            </a:r>
            <a:endParaRPr kumimoji="0" lang="de-AT" sz="3000" b="1" i="0" u="none" strike="noStrike" kern="1200" cap="none" spc="0" normalizeH="0" baseline="0" noProof="0" dirty="0">
              <a:ln>
                <a:noFill/>
              </a:ln>
              <a:solidFill>
                <a:srgbClr val="A5651F"/>
              </a:solidFill>
              <a:effectLst/>
              <a:uLnTx/>
              <a:uFillTx/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107504" y="6597352"/>
            <a:ext cx="1837893" cy="2365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1412" tIns="25706" rIns="51412" bIns="25706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</a:rPr>
              <a:t>Источник</a:t>
            </a:r>
            <a:r>
              <a:rPr kumimoji="0" lang="de-DE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</a:rPr>
              <a:t>: Zucht Data, 2023</a:t>
            </a:r>
          </a:p>
        </p:txBody>
      </p:sp>
    </p:spTree>
    <p:extLst>
      <p:ext uri="{BB962C8B-B14F-4D97-AF65-F5344CB8AC3E}">
        <p14:creationId xmlns:p14="http://schemas.microsoft.com/office/powerpoint/2010/main" val="2982417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el 1"/>
          <p:cNvSpPr>
            <a:spLocks noGrp="1"/>
          </p:cNvSpPr>
          <p:nvPr>
            <p:ph type="title"/>
          </p:nvPr>
        </p:nvSpPr>
        <p:spPr bwMode="auto">
          <a:xfrm>
            <a:off x="457271" y="241990"/>
            <a:ext cx="8229457" cy="58174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br>
              <a:rPr lang="de-AT" altLang="de-DE" dirty="0"/>
            </a:br>
            <a:br>
              <a:rPr lang="de-AT" altLang="de-DE" sz="2800" dirty="0"/>
            </a:br>
            <a:br>
              <a:rPr lang="de-AT" altLang="de-DE" sz="2500" dirty="0"/>
            </a:br>
            <a:endParaRPr lang="de-AT" altLang="de-DE" sz="2500" dirty="0"/>
          </a:p>
        </p:txBody>
      </p:sp>
      <p:sp>
        <p:nvSpPr>
          <p:cNvPr id="2054" name="Textfeld 1"/>
          <p:cNvSpPr txBox="1">
            <a:spLocks noChangeArrowheads="1"/>
          </p:cNvSpPr>
          <p:nvPr/>
        </p:nvSpPr>
        <p:spPr bwMode="auto">
          <a:xfrm>
            <a:off x="1651399" y="5074666"/>
            <a:ext cx="1089565" cy="2447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2314" tIns="41157" rIns="82314" bIns="41157">
            <a:spAutoFit/>
          </a:bodyPr>
          <a:lstStyle>
            <a:lvl1pPr eaLnBrk="0" hangingPunct="0">
              <a:defRPr sz="4000" b="1">
                <a:solidFill>
                  <a:schemeClr val="tx1"/>
                </a:solidFill>
                <a:latin typeface="Times" pitchFamily="18" charset="0"/>
                <a:cs typeface="Arial" pitchFamily="34" charset="0"/>
              </a:defRPr>
            </a:lvl1pPr>
            <a:lvl2pPr marL="742950" indent="-285750" eaLnBrk="0" hangingPunct="0">
              <a:defRPr sz="4000" b="1">
                <a:solidFill>
                  <a:schemeClr val="tx1"/>
                </a:solidFill>
                <a:latin typeface="Times" pitchFamily="18" charset="0"/>
                <a:cs typeface="Arial" pitchFamily="34" charset="0"/>
              </a:defRPr>
            </a:lvl2pPr>
            <a:lvl3pPr marL="1143000" indent="-228600" eaLnBrk="0" hangingPunct="0">
              <a:defRPr sz="4000" b="1">
                <a:solidFill>
                  <a:schemeClr val="tx1"/>
                </a:solidFill>
                <a:latin typeface="Times" pitchFamily="18" charset="0"/>
                <a:cs typeface="Arial" pitchFamily="34" charset="0"/>
              </a:defRPr>
            </a:lvl3pPr>
            <a:lvl4pPr marL="1600200" indent="-228600" eaLnBrk="0" hangingPunct="0">
              <a:defRPr sz="4000" b="1">
                <a:solidFill>
                  <a:schemeClr val="tx1"/>
                </a:solidFill>
                <a:latin typeface="Times" pitchFamily="18" charset="0"/>
                <a:cs typeface="Arial" pitchFamily="34" charset="0"/>
              </a:defRPr>
            </a:lvl4pPr>
            <a:lvl5pPr marL="2057400" indent="-228600" eaLnBrk="0" hangingPunct="0">
              <a:defRPr sz="4000" b="1">
                <a:solidFill>
                  <a:schemeClr val="tx1"/>
                </a:solidFill>
                <a:latin typeface="Times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Times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Times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Times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Times" pitchFamily="18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AT" altLang="de-DE" sz="10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	</a:t>
            </a:r>
          </a:p>
        </p:txBody>
      </p:sp>
      <p:sp>
        <p:nvSpPr>
          <p:cNvPr id="2" name="AutoShape 82" descr=" "/>
          <p:cNvSpPr>
            <a:spLocks noChangeAspect="1" noChangeArrowheads="1"/>
          </p:cNvSpPr>
          <p:nvPr/>
        </p:nvSpPr>
        <p:spPr bwMode="auto">
          <a:xfrm>
            <a:off x="63500" y="-776288"/>
            <a:ext cx="2381250" cy="1619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107504" y="6597352"/>
            <a:ext cx="2004733" cy="2365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1412" tIns="25706" rIns="51412" bIns="25706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</a:rPr>
              <a:t>Quelle: Fleckvieh Austria, 2023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9CDF9890-7086-0900-03C4-A6478691CC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4811" y="4157317"/>
            <a:ext cx="7896225" cy="2324100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91648DDC-DC50-5345-9779-FE863C109F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1399" y="1404040"/>
            <a:ext cx="6004945" cy="2593286"/>
          </a:xfrm>
          <a:prstGeom prst="rect">
            <a:avLst/>
          </a:prstGeom>
        </p:spPr>
      </p:pic>
      <p:sp>
        <p:nvSpPr>
          <p:cNvPr id="3" name="Titel 1">
            <a:extLst>
              <a:ext uri="{FF2B5EF4-FFF2-40B4-BE49-F238E27FC236}">
                <a16:creationId xmlns:a16="http://schemas.microsoft.com/office/drawing/2014/main" id="{8EC1CCA0-D270-F82F-A4F3-565812E464B9}"/>
              </a:ext>
            </a:extLst>
          </p:cNvPr>
          <p:cNvSpPr txBox="1">
            <a:spLocks/>
          </p:cNvSpPr>
          <p:nvPr/>
        </p:nvSpPr>
        <p:spPr>
          <a:xfrm>
            <a:off x="572570" y="-139455"/>
            <a:ext cx="7067128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b="1" kern="1200">
                <a:solidFill>
                  <a:srgbClr val="A5651F"/>
                </a:solidFill>
                <a:latin typeface="Calibri Light" panose="020F0302020204030204" pitchFamily="34" charset="0"/>
                <a:ea typeface="+mj-ea"/>
                <a:cs typeface="Calibri Light" panose="020F0302020204030204" pitchFamily="34" charset="0"/>
              </a:defRPr>
            </a:lvl1pPr>
          </a:lstStyle>
          <a:p>
            <a:pPr algn="ctr"/>
            <a:br>
              <a:rPr lang="de-DE" dirty="0"/>
            </a:br>
            <a:r>
              <a:rPr lang="ru-RU" dirty="0"/>
              <a:t>Флекфи</a:t>
            </a:r>
            <a:r>
              <a:rPr lang="de-DE" dirty="0"/>
              <a:t> – </a:t>
            </a:r>
            <a:r>
              <a:rPr lang="ru-RU" dirty="0"/>
              <a:t>Что возможно на вершине </a:t>
            </a:r>
            <a:r>
              <a:rPr lang="ru-RU" dirty="0" err="1"/>
              <a:t>скотоводчества</a:t>
            </a:r>
            <a:r>
              <a:rPr lang="de-DE" dirty="0"/>
              <a:t> ?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1375831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npo0001db">
            <a:extLst>
              <a:ext uri="{FF2B5EF4-FFF2-40B4-BE49-F238E27FC236}">
                <a16:creationId xmlns:a16="http://schemas.microsoft.com/office/drawing/2014/main" id="{00D015B6-37EA-90D7-F562-B69DB89E2E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844824"/>
            <a:ext cx="4392488" cy="37647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B50465DD-83D4-4D55-9AE5-C461CE058E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60337"/>
            <a:ext cx="7067128" cy="1143000"/>
          </a:xfrm>
        </p:spPr>
        <p:txBody>
          <a:bodyPr/>
          <a:lstStyle/>
          <a:p>
            <a:pPr algn="ctr"/>
            <a:br>
              <a:rPr lang="de-DE" dirty="0"/>
            </a:br>
            <a:r>
              <a:rPr lang="ru-RU" dirty="0"/>
              <a:t>МЯСО</a:t>
            </a:r>
            <a:r>
              <a:rPr lang="de-DE" dirty="0"/>
              <a:t> – </a:t>
            </a:r>
            <a:r>
              <a:rPr lang="ru-RU" dirty="0"/>
              <a:t>Двойная задача есть ЦЕЛЬ</a:t>
            </a:r>
            <a:r>
              <a:rPr lang="de-DE" dirty="0"/>
              <a:t>!</a:t>
            </a:r>
            <a:br>
              <a:rPr lang="de-DE" dirty="0"/>
            </a:br>
            <a:r>
              <a:rPr lang="ru-RU" dirty="0"/>
              <a:t>Основа для австрийских производителей мяса</a:t>
            </a:r>
            <a:r>
              <a:rPr lang="de-DE" dirty="0"/>
              <a:t>!</a:t>
            </a:r>
            <a:endParaRPr lang="de-AT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3849756"/>
            <a:ext cx="4295197" cy="28640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60215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Diagramm 4">
            <a:extLst>
              <a:ext uri="{FF2B5EF4-FFF2-40B4-BE49-F238E27FC236}">
                <a16:creationId xmlns:a16="http://schemas.microsoft.com/office/drawing/2014/main" id="{E2459453-36F7-4401-8635-E135670BD8C2}"/>
              </a:ext>
            </a:extLst>
          </p:cNvPr>
          <p:cNvGraphicFramePr/>
          <p:nvPr/>
        </p:nvGraphicFramePr>
        <p:xfrm>
          <a:off x="408350" y="1568622"/>
          <a:ext cx="6408712" cy="434811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Titel 1"/>
          <p:cNvSpPr>
            <a:spLocks noGrp="1"/>
          </p:cNvSpPr>
          <p:nvPr>
            <p:ph type="title"/>
          </p:nvPr>
        </p:nvSpPr>
        <p:spPr>
          <a:xfrm>
            <a:off x="408350" y="273640"/>
            <a:ext cx="6408712" cy="1211143"/>
          </a:xfrm>
        </p:spPr>
        <p:txBody>
          <a:bodyPr/>
          <a:lstStyle/>
          <a:p>
            <a:r>
              <a:rPr lang="ru-RU" dirty="0"/>
              <a:t>Флекфи Австрия</a:t>
            </a:r>
            <a:br>
              <a:rPr lang="de-DE" dirty="0"/>
            </a:br>
            <a:r>
              <a:rPr lang="ru-RU" dirty="0"/>
              <a:t>Развитие мясного </a:t>
            </a:r>
            <a:r>
              <a:rPr lang="ru-RU" dirty="0" err="1"/>
              <a:t>проивзодства</a:t>
            </a:r>
            <a:endParaRPr lang="de-AT" dirty="0"/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800010" y="5892542"/>
            <a:ext cx="7935640" cy="73633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kumimoji="0" lang="de-AT" altLang="de-DE" sz="3200" b="1" i="0" u="none" strike="noStrike" kern="1200" cap="none" spc="0" normalizeH="0" baseline="0" noProof="0" dirty="0">
                <a:ln>
                  <a:noFill/>
                </a:ln>
                <a:solidFill>
                  <a:srgbClr val="A5651F"/>
                </a:solidFill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</a:rPr>
              <a:t>„</a:t>
            </a:r>
            <a:r>
              <a:rPr kumimoji="0" lang="ru-RU" altLang="de-DE" sz="3200" b="1" i="0" u="none" strike="noStrike" kern="1200" cap="none" spc="0" normalizeH="0" baseline="0" noProof="0" dirty="0">
                <a:ln>
                  <a:noFill/>
                </a:ln>
                <a:solidFill>
                  <a:srgbClr val="A5651F"/>
                </a:solidFill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</a:rPr>
              <a:t>ОПТИМАЛЬНОЕ</a:t>
            </a:r>
            <a:r>
              <a:rPr kumimoji="0" lang="de-AT" altLang="de-DE" sz="3200" b="1" i="0" u="none" strike="noStrike" kern="1200" cap="none" spc="0" normalizeH="0" baseline="0" noProof="0" dirty="0">
                <a:ln>
                  <a:noFill/>
                </a:ln>
                <a:solidFill>
                  <a:srgbClr val="A5651F"/>
                </a:solidFill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ru-RU" altLang="de-DE" sz="3200" b="1" dirty="0">
                <a:solidFill>
                  <a:srgbClr val="A5651F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вместо </a:t>
            </a:r>
            <a:r>
              <a:rPr kumimoji="0" lang="ru-RU" altLang="de-DE" sz="3200" b="1" i="0" u="none" strike="noStrike" kern="1200" cap="none" spc="0" normalizeH="0" baseline="0" noProof="0" dirty="0">
                <a:ln>
                  <a:noFill/>
                </a:ln>
                <a:solidFill>
                  <a:srgbClr val="A5651F"/>
                </a:solidFill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</a:rPr>
              <a:t>МАКСИМАЛЬНОЕ</a:t>
            </a:r>
            <a:r>
              <a:rPr kumimoji="0" lang="de-AT" altLang="de-DE" sz="3200" b="1" i="0" u="none" strike="noStrike" kern="1200" cap="none" spc="0" normalizeH="0" baseline="0" noProof="0" dirty="0">
                <a:ln>
                  <a:noFill/>
                </a:ln>
                <a:solidFill>
                  <a:srgbClr val="A5651F"/>
                </a:solidFill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</a:rPr>
              <a:t>“</a:t>
            </a:r>
            <a:endParaRPr kumimoji="0" lang="de-AT" sz="3000" b="1" i="0" u="none" strike="noStrike" kern="1200" cap="none" spc="0" normalizeH="0" baseline="0" noProof="0" dirty="0">
              <a:ln>
                <a:noFill/>
              </a:ln>
              <a:solidFill>
                <a:srgbClr val="A5651F"/>
              </a:solidFill>
              <a:effectLst/>
              <a:uLnTx/>
              <a:uFillTx/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3000" b="1" i="0" u="none" strike="noStrike" kern="1200" cap="none" spc="0" normalizeH="0" baseline="0" noProof="0" dirty="0">
              <a:ln>
                <a:noFill/>
              </a:ln>
              <a:solidFill>
                <a:srgbClr val="A5651F"/>
              </a:solidFill>
              <a:effectLst/>
              <a:uLnTx/>
              <a:uFillTx/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107504" y="6597352"/>
            <a:ext cx="1837893" cy="2365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1412" tIns="25706" rIns="51412" bIns="25706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</a:rPr>
              <a:t>Источник</a:t>
            </a:r>
            <a:r>
              <a:rPr kumimoji="0" lang="de-DE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</a:rPr>
              <a:t>: Zucht Data, 2023</a:t>
            </a:r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7062" y="3140968"/>
            <a:ext cx="2139881" cy="1452062"/>
          </a:xfrm>
          <a:prstGeom prst="rect">
            <a:avLst/>
          </a:prstGeom>
        </p:spPr>
      </p:pic>
      <p:sp>
        <p:nvSpPr>
          <p:cNvPr id="9" name="Textfeld 1">
            <a:extLst>
              <a:ext uri="{FF2B5EF4-FFF2-40B4-BE49-F238E27FC236}">
                <a16:creationId xmlns:a16="http://schemas.microsoft.com/office/drawing/2014/main" id="{33D64BAB-3E41-6D27-752E-A1084680681A}"/>
              </a:ext>
            </a:extLst>
          </p:cNvPr>
          <p:cNvSpPr txBox="1"/>
          <p:nvPr/>
        </p:nvSpPr>
        <p:spPr>
          <a:xfrm>
            <a:off x="800618" y="2097253"/>
            <a:ext cx="45634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ru-RU" sz="1600" b="1" dirty="0">
                <a:highlight>
                  <a:srgbClr val="FFFF00"/>
                </a:highlight>
                <a:latin typeface="+mj-lt"/>
              </a:rPr>
              <a:t>Постоянное производство мяса и</a:t>
            </a:r>
            <a:br>
              <a:rPr lang="de-AT" sz="1600" b="1" dirty="0">
                <a:highlight>
                  <a:srgbClr val="FFFF00"/>
                </a:highlight>
                <a:latin typeface="+mj-lt"/>
              </a:rPr>
            </a:br>
            <a:r>
              <a:rPr lang="de-AT" sz="1600" b="1" dirty="0">
                <a:highlight>
                  <a:srgbClr val="FFFF00"/>
                </a:highlight>
                <a:latin typeface="+mj-lt"/>
              </a:rPr>
              <a:t>30 % </a:t>
            </a:r>
            <a:r>
              <a:rPr lang="ru-RU" sz="1600" b="1" dirty="0">
                <a:highlight>
                  <a:srgbClr val="FFFF00"/>
                </a:highlight>
                <a:latin typeface="+mj-lt"/>
              </a:rPr>
              <a:t>-</a:t>
            </a:r>
            <a:r>
              <a:rPr lang="ru-RU" sz="1600" b="1" dirty="0" err="1">
                <a:highlight>
                  <a:srgbClr val="FFFF00"/>
                </a:highlight>
                <a:latin typeface="+mj-lt"/>
              </a:rPr>
              <a:t>ный</a:t>
            </a:r>
            <a:r>
              <a:rPr lang="ru-RU" sz="1600" b="1" dirty="0">
                <a:highlight>
                  <a:srgbClr val="FFFF00"/>
                </a:highlight>
                <a:latin typeface="+mj-lt"/>
              </a:rPr>
              <a:t> рост в производстве молока за 20 лет! </a:t>
            </a:r>
            <a:r>
              <a:rPr lang="de-AT" sz="1600" b="1" dirty="0">
                <a:highlight>
                  <a:srgbClr val="FFFF00"/>
                </a:highlight>
                <a:latin typeface="+mj-lt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502997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>
            <a:extLst>
              <a:ext uri="{FF2B5EF4-FFF2-40B4-BE49-F238E27FC236}">
                <a16:creationId xmlns:a16="http://schemas.microsoft.com/office/drawing/2014/main" id="{61AC0A30-A869-4F15-8C3B-9733DF55F369}"/>
              </a:ext>
            </a:extLst>
          </p:cNvPr>
          <p:cNvSpPr txBox="1">
            <a:spLocks noChangeArrowheads="1"/>
          </p:cNvSpPr>
          <p:nvPr/>
        </p:nvSpPr>
        <p:spPr>
          <a:xfrm>
            <a:off x="0" y="-171400"/>
            <a:ext cx="9144000" cy="17281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3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3FB9975-4365-AD25-7B2A-164E1499FFCA}"/>
              </a:ext>
            </a:extLst>
          </p:cNvPr>
          <p:cNvSpPr txBox="1">
            <a:spLocks/>
          </p:cNvSpPr>
          <p:nvPr/>
        </p:nvSpPr>
        <p:spPr bwMode="auto">
          <a:xfrm>
            <a:off x="467544" y="5174343"/>
            <a:ext cx="7992888" cy="436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200" b="1" kern="1200">
                <a:solidFill>
                  <a:srgbClr val="A5651F"/>
                </a:solidFill>
                <a:latin typeface="+mn-lt"/>
                <a:ea typeface="+mj-ea"/>
                <a:cs typeface="+mj-cs"/>
              </a:defRPr>
            </a:lvl1pPr>
          </a:lstStyle>
          <a:p>
            <a:br>
              <a:rPr lang="de-AT" altLang="de-DE" dirty="0"/>
            </a:br>
            <a:r>
              <a:rPr lang="ru-RU" altLang="de-DE" sz="2400" i="1" dirty="0">
                <a:latin typeface="Calibri Light" panose="020F0302020204030204" pitchFamily="34" charset="0"/>
                <a:cs typeface="Calibri Light" panose="020F0302020204030204" pitchFamily="34" charset="0"/>
              </a:rPr>
              <a:t>Что ищут скотоводы</a:t>
            </a:r>
            <a:r>
              <a:rPr lang="de-AT" altLang="de-DE" sz="2400" i="1" dirty="0">
                <a:latin typeface="Calibri Light" panose="020F0302020204030204" pitchFamily="34" charset="0"/>
                <a:cs typeface="Calibri Light" panose="020F0302020204030204" pitchFamily="34" charset="0"/>
              </a:rPr>
              <a:t>?</a:t>
            </a:r>
          </a:p>
          <a:p>
            <a:r>
              <a:rPr lang="ru-RU" altLang="de-DE" sz="2400" i="1" dirty="0">
                <a:latin typeface="Calibri Light" panose="020F0302020204030204" pitchFamily="34" charset="0"/>
                <a:cs typeface="Calibri Light" panose="020F0302020204030204" pitchFamily="34" charset="0"/>
              </a:rPr>
              <a:t>Долголетие, плодовитость и простота обращения с коровами</a:t>
            </a:r>
            <a:r>
              <a:rPr lang="de-AT" altLang="de-DE" sz="2400" i="1" dirty="0">
                <a:latin typeface="Calibri Light" panose="020F0302020204030204" pitchFamily="34" charset="0"/>
                <a:cs typeface="Calibri Light" panose="020F0302020204030204" pitchFamily="34" charset="0"/>
              </a:rPr>
              <a:t>!</a:t>
            </a:r>
            <a:br>
              <a:rPr lang="de-AT" altLang="de-DE" sz="2400" dirty="0">
                <a:latin typeface="Calibri Light" panose="020F0302020204030204" pitchFamily="34" charset="0"/>
                <a:cs typeface="Calibri Light" panose="020F0302020204030204" pitchFamily="34" charset="0"/>
              </a:rPr>
            </a:br>
            <a:endParaRPr lang="de-AT" altLang="de-DE" sz="24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4" name="Grafik 3" descr="Ein Bild, das draußen, Wolke, Spiegelung, Landschaft enthält.">
            <a:extLst>
              <a:ext uri="{FF2B5EF4-FFF2-40B4-BE49-F238E27FC236}">
                <a16:creationId xmlns:a16="http://schemas.microsoft.com/office/drawing/2014/main" id="{CDC4CBB1-72C0-5CA4-BD60-5BCAA9D3CB0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8" t="2714" r="1426" b="3037"/>
          <a:stretch/>
        </p:blipFill>
        <p:spPr>
          <a:xfrm>
            <a:off x="467544" y="1562932"/>
            <a:ext cx="4666514" cy="3418939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DF2B8D03-F253-43BE-AF9D-FF5E78D0CAE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3235390"/>
            <a:ext cx="4404073" cy="2444559"/>
          </a:xfrm>
          <a:prstGeom prst="rect">
            <a:avLst/>
          </a:prstGeom>
        </p:spPr>
      </p:pic>
      <p:sp>
        <p:nvSpPr>
          <p:cNvPr id="3" name="Titel 1">
            <a:extLst>
              <a:ext uri="{FF2B5EF4-FFF2-40B4-BE49-F238E27FC236}">
                <a16:creationId xmlns:a16="http://schemas.microsoft.com/office/drawing/2014/main" id="{058B93FB-74A7-09D5-3DEE-719C4C642CB3}"/>
              </a:ext>
            </a:extLst>
          </p:cNvPr>
          <p:cNvSpPr txBox="1">
            <a:spLocks/>
          </p:cNvSpPr>
          <p:nvPr/>
        </p:nvSpPr>
        <p:spPr>
          <a:xfrm>
            <a:off x="323528" y="152133"/>
            <a:ext cx="777686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b="1" kern="1200">
                <a:solidFill>
                  <a:srgbClr val="A5651F"/>
                </a:solidFill>
                <a:latin typeface="Calibri Light" panose="020F0302020204030204" pitchFamily="34" charset="0"/>
                <a:ea typeface="+mj-ea"/>
                <a:cs typeface="Calibri Light" panose="020F0302020204030204" pitchFamily="34" charset="0"/>
              </a:defRPr>
            </a:lvl1pPr>
          </a:lstStyle>
          <a:p>
            <a:pPr algn="ctr"/>
            <a:br>
              <a:rPr lang="de-DE" dirty="0"/>
            </a:br>
            <a:r>
              <a:rPr lang="ru-RU" sz="3100" dirty="0"/>
              <a:t>Физическая форма</a:t>
            </a:r>
            <a:r>
              <a:rPr lang="de-DE" sz="3100" dirty="0"/>
              <a:t> – </a:t>
            </a:r>
            <a:r>
              <a:rPr lang="ru-RU" sz="2800" dirty="0"/>
              <a:t>Основа экономического производства</a:t>
            </a:r>
            <a:br>
              <a:rPr lang="de-DE" sz="3100" dirty="0"/>
            </a:br>
            <a:r>
              <a:rPr lang="ru-RU" sz="3100" dirty="0"/>
              <a:t>Джокер породы </a:t>
            </a:r>
            <a:r>
              <a:rPr lang="ru-RU" sz="3100" dirty="0" err="1"/>
              <a:t>Симменталь</a:t>
            </a:r>
            <a:endParaRPr lang="de-AT" sz="3100" dirty="0"/>
          </a:p>
        </p:txBody>
      </p:sp>
    </p:spTree>
    <p:extLst>
      <p:ext uri="{BB962C8B-B14F-4D97-AF65-F5344CB8AC3E}">
        <p14:creationId xmlns:p14="http://schemas.microsoft.com/office/powerpoint/2010/main" val="237980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>
            <a:extLst>
              <a:ext uri="{FF2B5EF4-FFF2-40B4-BE49-F238E27FC236}">
                <a16:creationId xmlns:a16="http://schemas.microsoft.com/office/drawing/2014/main" id="{D380029F-264F-46E6-985D-51E59FCDD0CD}"/>
              </a:ext>
            </a:extLst>
          </p:cNvPr>
          <p:cNvSpPr txBox="1">
            <a:spLocks noChangeArrowheads="1"/>
          </p:cNvSpPr>
          <p:nvPr/>
        </p:nvSpPr>
        <p:spPr>
          <a:xfrm>
            <a:off x="395536" y="268497"/>
            <a:ext cx="9144000" cy="16796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altLang="de-DE" sz="3200" b="1" noProof="0" dirty="0">
                <a:solidFill>
                  <a:srgbClr val="A5651F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Флекфи</a:t>
            </a:r>
            <a:r>
              <a:rPr lang="de-AT" altLang="de-DE" sz="3200" b="1" noProof="0" dirty="0">
                <a:solidFill>
                  <a:srgbClr val="A5651F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 </a:t>
            </a:r>
          </a:p>
          <a:p>
            <a:pPr marL="0" marR="0" lvl="0" indent="0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altLang="de-DE" sz="3200" b="1" noProof="0" dirty="0">
                <a:solidFill>
                  <a:srgbClr val="A5651F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Здоровье вымени и плодородность</a:t>
            </a:r>
            <a:br>
              <a:rPr kumimoji="0" lang="de-AT" altLang="de-DE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</a:rPr>
            </a:br>
            <a:endParaRPr kumimoji="0" lang="de-AT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23EB37C4-59CA-2847-9E51-9A6AEA09517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632242"/>
            <a:ext cx="5990997" cy="4957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4614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83568" y="219081"/>
            <a:ext cx="7200800" cy="1143000"/>
          </a:xfrm>
        </p:spPr>
        <p:txBody>
          <a:bodyPr/>
          <a:lstStyle/>
          <a:p>
            <a:pPr algn="ctr"/>
            <a:r>
              <a:rPr lang="ru-RU" altLang="de-DE" dirty="0"/>
              <a:t>Здоровье вымени</a:t>
            </a:r>
            <a:br>
              <a:rPr lang="de-AT" altLang="de-DE" dirty="0"/>
            </a:br>
            <a:r>
              <a:rPr lang="de-AT" altLang="de-DE" dirty="0"/>
              <a:t>Fleckvieh – Holstein – Brown Swiss</a:t>
            </a:r>
            <a:endParaRPr lang="de-AT" b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6" name="Inhaltsplatzhalter 5"/>
          <p:cNvGraphicFramePr>
            <a:graphicFrameLocks noGrp="1"/>
          </p:cNvGraphicFramePr>
          <p:nvPr>
            <p:ph idx="1"/>
          </p:nvPr>
        </p:nvGraphicFramePr>
        <p:xfrm>
          <a:off x="706448" y="1809864"/>
          <a:ext cx="7701721" cy="3403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Rectangle 3">
            <a:extLst>
              <a:ext uri="{FF2B5EF4-FFF2-40B4-BE49-F238E27FC236}">
                <a16:creationId xmlns:a16="http://schemas.microsoft.com/office/drawing/2014/main" id="{61AC0A30-A869-4F15-8C3B-9733DF55F369}"/>
              </a:ext>
            </a:extLst>
          </p:cNvPr>
          <p:cNvSpPr txBox="1">
            <a:spLocks noChangeArrowheads="1"/>
          </p:cNvSpPr>
          <p:nvPr/>
        </p:nvSpPr>
        <p:spPr>
          <a:xfrm>
            <a:off x="764042" y="5409219"/>
            <a:ext cx="7586531" cy="50405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ctr">
              <a:defRPr/>
            </a:pPr>
            <a:r>
              <a:rPr lang="ru-RU" altLang="de-DE" sz="3200" b="1" dirty="0">
                <a:solidFill>
                  <a:srgbClr val="A5651F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Флекфи</a:t>
            </a:r>
            <a:r>
              <a:rPr lang="de-AT" altLang="de-DE" sz="3200" b="1" dirty="0">
                <a:solidFill>
                  <a:srgbClr val="A5651F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– </a:t>
            </a:r>
            <a:r>
              <a:rPr lang="ru-RU" altLang="de-DE" sz="3200" b="1" dirty="0">
                <a:solidFill>
                  <a:srgbClr val="A5651F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гарантирует лучшие показатели здоровья вымени</a:t>
            </a:r>
            <a:endParaRPr lang="de-AT" altLang="de-DE" sz="3200" b="1" dirty="0">
              <a:solidFill>
                <a:srgbClr val="A5651F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92614F5F-19CC-5A8F-36AB-E8087311ED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504" y="6597352"/>
            <a:ext cx="1632708" cy="2365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1412" tIns="25706" rIns="51412" bIns="25706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</a:rPr>
              <a:t>Quelle: Zucht Data, 2023</a:t>
            </a:r>
          </a:p>
        </p:txBody>
      </p:sp>
      <p:sp>
        <p:nvSpPr>
          <p:cNvPr id="3" name="Textfeld 1">
            <a:extLst>
              <a:ext uri="{FF2B5EF4-FFF2-40B4-BE49-F238E27FC236}">
                <a16:creationId xmlns:a16="http://schemas.microsoft.com/office/drawing/2014/main" id="{4A044727-0E20-A112-4F92-B9BE486D53C3}"/>
              </a:ext>
            </a:extLst>
          </p:cNvPr>
          <p:cNvSpPr txBox="1"/>
          <p:nvPr/>
        </p:nvSpPr>
        <p:spPr>
          <a:xfrm>
            <a:off x="3995936" y="1988841"/>
            <a:ext cx="44416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600" b="1" dirty="0">
                <a:highlight>
                  <a:srgbClr val="FFFF00"/>
                </a:highlight>
                <a:latin typeface="+mj-lt"/>
              </a:rPr>
              <a:t>Количество клеток на 20 % ниже по сравнению с голштинской породой!</a:t>
            </a:r>
            <a:endParaRPr lang="de-AT" sz="1600" b="1" dirty="0">
              <a:highlight>
                <a:srgbClr val="FFFF00"/>
              </a:highligh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067286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>
            <a:extLst>
              <a:ext uri="{FF2B5EF4-FFF2-40B4-BE49-F238E27FC236}">
                <a16:creationId xmlns:a16="http://schemas.microsoft.com/office/drawing/2014/main" id="{FE21312D-AFF4-F2FD-8EEC-3EA2C5184B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1520" y="6453336"/>
            <a:ext cx="1630448" cy="2538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68549" tIns="34275" rIns="68549" bIns="34275">
            <a:spAutoFit/>
          </a:bodyPr>
          <a:lstStyle/>
          <a:p>
            <a:r>
              <a:rPr lang="de-DE" sz="1200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Quelle: Zucht Data 2023</a:t>
            </a:r>
          </a:p>
        </p:txBody>
      </p:sp>
      <p:graphicFrame>
        <p:nvGraphicFramePr>
          <p:cNvPr id="6" name="Diagramm 5">
            <a:extLst>
              <a:ext uri="{FF2B5EF4-FFF2-40B4-BE49-F238E27FC236}">
                <a16:creationId xmlns:a16="http://schemas.microsoft.com/office/drawing/2014/main" id="{00000000-0008-0000-0000-00000200000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53135186"/>
              </p:ext>
            </p:extLst>
          </p:nvPr>
        </p:nvGraphicFramePr>
        <p:xfrm>
          <a:off x="323528" y="1348854"/>
          <a:ext cx="8907439" cy="539251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Titel 1">
            <a:extLst>
              <a:ext uri="{FF2B5EF4-FFF2-40B4-BE49-F238E27FC236}">
                <a16:creationId xmlns:a16="http://schemas.microsoft.com/office/drawing/2014/main" id="{8A5B1459-2B51-8EA4-B888-0928E2C694FF}"/>
              </a:ext>
            </a:extLst>
          </p:cNvPr>
          <p:cNvSpPr txBox="1">
            <a:spLocks/>
          </p:cNvSpPr>
          <p:nvPr/>
        </p:nvSpPr>
        <p:spPr>
          <a:xfrm>
            <a:off x="755576" y="205854"/>
            <a:ext cx="699512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b="1" kern="1200">
                <a:solidFill>
                  <a:srgbClr val="A5651F"/>
                </a:solidFill>
                <a:latin typeface="Calibri Light" panose="020F0302020204030204" pitchFamily="34" charset="0"/>
                <a:ea typeface="+mj-ea"/>
                <a:cs typeface="Calibri Light" panose="020F0302020204030204" pitchFamily="34" charset="0"/>
              </a:defRPr>
            </a:lvl1pPr>
          </a:lstStyle>
          <a:p>
            <a:pPr algn="ctr"/>
            <a:r>
              <a:rPr lang="ru-RU" altLang="de-DE" dirty="0"/>
              <a:t>ПЛОДОРОДИЕ</a:t>
            </a:r>
            <a:br>
              <a:rPr lang="de-AT" altLang="de-DE" dirty="0"/>
            </a:br>
            <a:r>
              <a:rPr lang="de-AT" altLang="de-DE" dirty="0"/>
              <a:t>Fleckvieh – Holstein – Brown Swiss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639760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el 1"/>
          <p:cNvSpPr>
            <a:spLocks noGrp="1"/>
          </p:cNvSpPr>
          <p:nvPr>
            <p:ph type="title"/>
          </p:nvPr>
        </p:nvSpPr>
        <p:spPr bwMode="auto">
          <a:xfrm>
            <a:off x="971600" y="260648"/>
            <a:ext cx="6309739" cy="11118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r>
              <a:rPr lang="ru-RU" altLang="de-DE" dirty="0"/>
              <a:t>Количество приплода</a:t>
            </a:r>
            <a:br>
              <a:rPr lang="de-AT" altLang="de-DE" dirty="0"/>
            </a:br>
            <a:r>
              <a:rPr lang="de-AT" altLang="de-DE" dirty="0"/>
              <a:t>Fleckvieh – Holstein – Brown Swiss</a:t>
            </a:r>
            <a:br>
              <a:rPr lang="de-AT" altLang="de-DE" sz="1800" b="0" dirty="0"/>
            </a:br>
            <a:endParaRPr lang="de-AT" altLang="de-DE" sz="1800" b="0" dirty="0"/>
          </a:p>
        </p:txBody>
      </p:sp>
      <p:sp>
        <p:nvSpPr>
          <p:cNvPr id="2054" name="Textfeld 1"/>
          <p:cNvSpPr txBox="1">
            <a:spLocks noChangeArrowheads="1"/>
          </p:cNvSpPr>
          <p:nvPr/>
        </p:nvSpPr>
        <p:spPr bwMode="auto">
          <a:xfrm>
            <a:off x="2929164" y="4354689"/>
            <a:ext cx="1016838" cy="1376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46302" tIns="23151" rIns="46302" bIns="23151">
            <a:spAutoFit/>
          </a:bodyPr>
          <a:lstStyle>
            <a:lvl1pPr eaLnBrk="0" hangingPunct="0">
              <a:defRPr sz="4000" b="1">
                <a:solidFill>
                  <a:schemeClr val="tx1"/>
                </a:solidFill>
                <a:latin typeface="Times" pitchFamily="18" charset="0"/>
                <a:cs typeface="Arial" pitchFamily="34" charset="0"/>
              </a:defRPr>
            </a:lvl1pPr>
            <a:lvl2pPr marL="742950" indent="-285750" eaLnBrk="0" hangingPunct="0">
              <a:defRPr sz="4000" b="1">
                <a:solidFill>
                  <a:schemeClr val="tx1"/>
                </a:solidFill>
                <a:latin typeface="Times" pitchFamily="18" charset="0"/>
                <a:cs typeface="Arial" pitchFamily="34" charset="0"/>
              </a:defRPr>
            </a:lvl2pPr>
            <a:lvl3pPr marL="1143000" indent="-228600" eaLnBrk="0" hangingPunct="0">
              <a:defRPr sz="4000" b="1">
                <a:solidFill>
                  <a:schemeClr val="tx1"/>
                </a:solidFill>
                <a:latin typeface="Times" pitchFamily="18" charset="0"/>
                <a:cs typeface="Arial" pitchFamily="34" charset="0"/>
              </a:defRPr>
            </a:lvl3pPr>
            <a:lvl4pPr marL="1600200" indent="-228600" eaLnBrk="0" hangingPunct="0">
              <a:defRPr sz="4000" b="1">
                <a:solidFill>
                  <a:schemeClr val="tx1"/>
                </a:solidFill>
                <a:latin typeface="Times" pitchFamily="18" charset="0"/>
                <a:cs typeface="Arial" pitchFamily="34" charset="0"/>
              </a:defRPr>
            </a:lvl4pPr>
            <a:lvl5pPr marL="2057400" indent="-228600" eaLnBrk="0" hangingPunct="0">
              <a:defRPr sz="4000" b="1">
                <a:solidFill>
                  <a:schemeClr val="tx1"/>
                </a:solidFill>
                <a:latin typeface="Times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Times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Times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Times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Times" pitchFamily="18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AT" altLang="de-DE" sz="591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	</a:t>
            </a:r>
          </a:p>
        </p:txBody>
      </p:sp>
      <p:sp>
        <p:nvSpPr>
          <p:cNvPr id="2" name="AutoShape 82" descr=" "/>
          <p:cNvSpPr>
            <a:spLocks noChangeAspect="1" noChangeArrowheads="1"/>
          </p:cNvSpPr>
          <p:nvPr/>
        </p:nvSpPr>
        <p:spPr bwMode="auto">
          <a:xfrm>
            <a:off x="2035969" y="1063526"/>
            <a:ext cx="1339454" cy="910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51435" tIns="25718" rIns="51435" bIns="2571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6" name="Diagramm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83490592"/>
              </p:ext>
            </p:extLst>
          </p:nvPr>
        </p:nvGraphicFramePr>
        <p:xfrm>
          <a:off x="827584" y="1628800"/>
          <a:ext cx="7560840" cy="46085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Textfeld 1">
            <a:extLst>
              <a:ext uri="{FF2B5EF4-FFF2-40B4-BE49-F238E27FC236}">
                <a16:creationId xmlns:a16="http://schemas.microsoft.com/office/drawing/2014/main" id="{157E244E-82F3-99B3-A623-1857FD3A3CB6}"/>
              </a:ext>
            </a:extLst>
          </p:cNvPr>
          <p:cNvSpPr txBox="1"/>
          <p:nvPr/>
        </p:nvSpPr>
        <p:spPr>
          <a:xfrm>
            <a:off x="4283968" y="2420889"/>
            <a:ext cx="44644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ru-RU" sz="1600" b="1" dirty="0">
                <a:highlight>
                  <a:srgbClr val="FFFF00"/>
                </a:highlight>
                <a:latin typeface="+mj-lt"/>
              </a:rPr>
              <a:t>Генетическое преимущество в фертильности</a:t>
            </a:r>
            <a:r>
              <a:rPr lang="de-AT" sz="1600" b="1" dirty="0">
                <a:highlight>
                  <a:srgbClr val="FFFF00"/>
                </a:highlight>
                <a:latin typeface="+mj-lt"/>
              </a:rPr>
              <a:t>!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A7D03906-CFE5-37A5-0F89-64ECE09A76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504" y="6597352"/>
            <a:ext cx="1632708" cy="2365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1412" tIns="25706" rIns="51412" bIns="25706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</a:rPr>
              <a:t>Quelle: Zucht Data, 2023</a:t>
            </a:r>
          </a:p>
        </p:txBody>
      </p:sp>
    </p:spTree>
    <p:extLst>
      <p:ext uri="{BB962C8B-B14F-4D97-AF65-F5344CB8AC3E}">
        <p14:creationId xmlns:p14="http://schemas.microsoft.com/office/powerpoint/2010/main" val="4273790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7" name="Rectangle 3"/>
          <p:cNvSpPr>
            <a:spLocks noGrp="1" noChangeArrowheads="1"/>
          </p:cNvSpPr>
          <p:nvPr>
            <p:ph type="body" sz="half" idx="2"/>
          </p:nvPr>
        </p:nvSpPr>
        <p:spPr>
          <a:xfrm>
            <a:off x="3779913" y="2276872"/>
            <a:ext cx="4824536" cy="446449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1800" b="1" dirty="0">
                <a:solidFill>
                  <a:srgbClr val="A5651F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Магистр</a:t>
            </a:r>
            <a:r>
              <a:rPr lang="de-DE" sz="1800" b="1" dirty="0">
                <a:solidFill>
                  <a:srgbClr val="A5651F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ru-RU" sz="1800" b="1" dirty="0">
                <a:solidFill>
                  <a:srgbClr val="A5651F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Патрик</a:t>
            </a:r>
            <a:r>
              <a:rPr lang="de-DE" sz="1800" b="1" dirty="0">
                <a:solidFill>
                  <a:srgbClr val="A5651F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ru-RU" sz="1800" b="1" dirty="0" err="1">
                <a:solidFill>
                  <a:srgbClr val="A5651F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Шмидтседер</a:t>
            </a:r>
            <a:br>
              <a:rPr lang="de-DE" sz="1800" b="1" dirty="0">
                <a:solidFill>
                  <a:srgbClr val="A5651F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ru-RU" sz="1800" b="1" dirty="0">
                <a:solidFill>
                  <a:srgbClr val="A5651F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(</a:t>
            </a:r>
            <a:r>
              <a:rPr lang="de-DE" sz="1800" dirty="0">
                <a:solidFill>
                  <a:srgbClr val="A5651F"/>
                </a:solidFill>
              </a:rPr>
              <a:t>Mag.</a:t>
            </a:r>
            <a:r>
              <a:rPr lang="de-DE" sz="1800" b="1" dirty="0">
                <a:solidFill>
                  <a:srgbClr val="A5651F"/>
                </a:solidFill>
              </a:rPr>
              <a:t> </a:t>
            </a:r>
            <a:r>
              <a:rPr lang="de-DE" sz="1800" dirty="0">
                <a:solidFill>
                  <a:srgbClr val="A5651F"/>
                </a:solidFill>
              </a:rPr>
              <a:t>Patrick Schmidseder</a:t>
            </a:r>
            <a:r>
              <a:rPr lang="ru-RU" sz="1800" dirty="0">
                <a:solidFill>
                  <a:srgbClr val="A5651F"/>
                </a:solidFill>
              </a:rPr>
              <a:t>)</a:t>
            </a:r>
            <a:endParaRPr lang="de-DE" sz="1800" b="1" dirty="0">
              <a:solidFill>
                <a:srgbClr val="A5651F"/>
              </a:solidFill>
            </a:endParaRPr>
          </a:p>
          <a:p>
            <a:pPr marL="0" indent="0" algn="ctr">
              <a:buNone/>
            </a:pPr>
            <a:r>
              <a:rPr lang="ru-RU" sz="1800" b="1" dirty="0" err="1">
                <a:solidFill>
                  <a:srgbClr val="A5651F"/>
                </a:solidFill>
              </a:rPr>
              <a:t>Ветеренар</a:t>
            </a:r>
            <a:r>
              <a:rPr lang="de-DE" sz="1800" b="1" dirty="0">
                <a:solidFill>
                  <a:srgbClr val="A5651F"/>
                </a:solidFill>
              </a:rPr>
              <a:t> </a:t>
            </a:r>
            <a:r>
              <a:rPr lang="ru-RU" sz="1800" b="1" dirty="0">
                <a:solidFill>
                  <a:srgbClr val="A5651F"/>
                </a:solidFill>
              </a:rPr>
              <a:t>в ТОО </a:t>
            </a:r>
            <a:r>
              <a:rPr lang="de-DE" sz="1800" b="1" dirty="0">
                <a:solidFill>
                  <a:srgbClr val="A5651F"/>
                </a:solidFill>
              </a:rPr>
              <a:t>Besamungsstation</a:t>
            </a:r>
            <a:endParaRPr lang="de-DE" sz="1800" b="0" dirty="0">
              <a:solidFill>
                <a:srgbClr val="A5651F"/>
              </a:solidFill>
            </a:endParaRPr>
          </a:p>
          <a:p>
            <a:pPr marL="0" indent="0">
              <a:buNone/>
            </a:pPr>
            <a:endParaRPr lang="de-DE" sz="1800" dirty="0">
              <a:solidFill>
                <a:srgbClr val="A5651F"/>
              </a:solidFill>
            </a:endParaRPr>
          </a:p>
          <a:p>
            <a:pPr marL="0" indent="0">
              <a:buNone/>
            </a:pPr>
            <a:endParaRPr lang="de-DE" sz="1800" b="0" dirty="0">
              <a:solidFill>
                <a:srgbClr val="A5651F"/>
              </a:solidFill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ru-RU" sz="1800" b="0" dirty="0">
                <a:solidFill>
                  <a:srgbClr val="A5651F"/>
                </a:solidFill>
              </a:rPr>
              <a:t>Опыт работы в ветеринарии с </a:t>
            </a:r>
            <a:r>
              <a:rPr lang="de-DE" sz="1800" b="0" dirty="0">
                <a:solidFill>
                  <a:srgbClr val="A5651F"/>
                </a:solidFill>
              </a:rPr>
              <a:t>2018</a:t>
            </a:r>
            <a:br>
              <a:rPr lang="de-DE" sz="1800" b="0" dirty="0">
                <a:solidFill>
                  <a:srgbClr val="A5651F"/>
                </a:solidFill>
              </a:rPr>
            </a:br>
            <a:endParaRPr lang="de-DE" sz="1800" b="0" dirty="0">
              <a:solidFill>
                <a:srgbClr val="A5651F"/>
              </a:solidFill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ru-RU" sz="1800" b="0" dirty="0">
                <a:solidFill>
                  <a:srgbClr val="A5651F"/>
                </a:solidFill>
              </a:rPr>
              <a:t>Консультант в сфере сельскохозяйственного бизнеса</a:t>
            </a:r>
            <a:endParaRPr lang="de-DE" sz="1800" b="0" dirty="0">
              <a:solidFill>
                <a:srgbClr val="A5651F"/>
              </a:solidFill>
            </a:endParaRPr>
          </a:p>
          <a:p>
            <a:pPr marL="0" indent="0">
              <a:buNone/>
            </a:pPr>
            <a:endParaRPr lang="de-DE" sz="1800" b="0" dirty="0">
              <a:solidFill>
                <a:srgbClr val="A5651F"/>
              </a:solidFill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ru-RU" sz="1800" b="0" dirty="0">
                <a:solidFill>
                  <a:srgbClr val="A5651F"/>
                </a:solidFill>
              </a:rPr>
              <a:t>Практикующий скотовод крупного рогатого скота породы Флекфи</a:t>
            </a:r>
            <a:endParaRPr lang="de-DE" sz="1800" b="0" dirty="0">
              <a:solidFill>
                <a:srgbClr val="A5651F"/>
              </a:solidFill>
            </a:endParaRPr>
          </a:p>
          <a:p>
            <a:pPr marL="0" indent="0">
              <a:buNone/>
            </a:pPr>
            <a:endParaRPr lang="de-DE" sz="1800" b="0" dirty="0">
              <a:solidFill>
                <a:srgbClr val="A5651F"/>
              </a:solidFill>
            </a:endParaRPr>
          </a:p>
          <a:p>
            <a:pPr>
              <a:buFont typeface="Wingdings" panose="05000000000000000000" pitchFamily="2" charset="2"/>
              <a:buChar char="ü"/>
            </a:pPr>
            <a:endParaRPr lang="de-DE" sz="1800" b="0" dirty="0">
              <a:solidFill>
                <a:srgbClr val="A5651F"/>
              </a:solidFill>
            </a:endParaRPr>
          </a:p>
          <a:p>
            <a:pPr marL="0" indent="0">
              <a:buNone/>
            </a:pPr>
            <a:endParaRPr lang="de-DE" sz="1800" b="0" dirty="0">
              <a:solidFill>
                <a:srgbClr val="000000"/>
              </a:solidFill>
            </a:endParaRPr>
          </a:p>
          <a:p>
            <a:pPr marL="0" indent="0">
              <a:buNone/>
            </a:pPr>
            <a:endParaRPr lang="de-DE" sz="1800" b="0" dirty="0">
              <a:solidFill>
                <a:srgbClr val="000000"/>
              </a:solidFill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EFBF5F54-FBD0-A998-90D3-435A800F57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552" y="238281"/>
            <a:ext cx="6995120" cy="1143000"/>
          </a:xfrm>
        </p:spPr>
        <p:txBody>
          <a:bodyPr/>
          <a:lstStyle/>
          <a:p>
            <a:r>
              <a:rPr lang="ru-RU" dirty="0"/>
              <a:t>Обо мне</a:t>
            </a:r>
            <a:endParaRPr lang="de-AT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0F453C0D-E7D2-0031-CF4E-13E58EF074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312" y="1006531"/>
            <a:ext cx="1944216" cy="2916324"/>
          </a:xfrm>
          <a:prstGeom prst="rect">
            <a:avLst/>
          </a:prstGeom>
        </p:spPr>
      </p:pic>
      <p:pic>
        <p:nvPicPr>
          <p:cNvPr id="3" name="Grafik 2" descr="Ein Bild, das Kleidung, Nutztiere, Vieh, Kuh enthält.&#10;&#10;Automatisch generierte Beschreibung">
            <a:extLst>
              <a:ext uri="{FF2B5EF4-FFF2-40B4-BE49-F238E27FC236}">
                <a16:creationId xmlns:a16="http://schemas.microsoft.com/office/drawing/2014/main" id="{2AADD2D7-FE89-DE1D-2B38-D9714FF48FA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559" y="3922265"/>
            <a:ext cx="2829723" cy="2935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569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451044" y="615104"/>
            <a:ext cx="7687931" cy="446173"/>
          </a:xfrm>
        </p:spPr>
        <p:txBody>
          <a:bodyPr>
            <a:noAutofit/>
          </a:bodyPr>
          <a:lstStyle/>
          <a:p>
            <a:pPr algn="ctr"/>
            <a:r>
              <a:rPr lang="de-DE" dirty="0"/>
              <a:t>„</a:t>
            </a:r>
            <a:r>
              <a:rPr lang="ru-RU" dirty="0"/>
              <a:t>Путь Флекфи</a:t>
            </a:r>
            <a:r>
              <a:rPr lang="de-DE" dirty="0"/>
              <a:t>“</a:t>
            </a:r>
            <a:endParaRPr lang="de-AT" dirty="0"/>
          </a:p>
        </p:txBody>
      </p:sp>
      <p:sp>
        <p:nvSpPr>
          <p:cNvPr id="3" name="Textfeld 2"/>
          <p:cNvSpPr txBox="1"/>
          <p:nvPr/>
        </p:nvSpPr>
        <p:spPr>
          <a:xfrm>
            <a:off x="2263277" y="3420104"/>
            <a:ext cx="1824228" cy="4270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350" dirty="0">
                <a:solidFill>
                  <a:srgbClr val="A5651F"/>
                </a:solidFill>
              </a:rPr>
              <a:t>Телочка</a:t>
            </a:r>
            <a:endParaRPr lang="de-DE" sz="1350" dirty="0">
              <a:solidFill>
                <a:srgbClr val="A5651F"/>
              </a:solidFill>
            </a:endParaRPr>
          </a:p>
          <a:p>
            <a:pPr algn="ctr"/>
            <a:r>
              <a:rPr lang="ru-RU" sz="825" dirty="0">
                <a:solidFill>
                  <a:srgbClr val="A5651F"/>
                </a:solidFill>
              </a:rPr>
              <a:t>Остается в стране для размножения</a:t>
            </a:r>
            <a:endParaRPr lang="de-AT" sz="825" cap="all" dirty="0">
              <a:solidFill>
                <a:srgbClr val="A5651F"/>
              </a:solidFill>
            </a:endParaRPr>
          </a:p>
        </p:txBody>
      </p:sp>
      <p:sp>
        <p:nvSpPr>
          <p:cNvPr id="4" name="Textfeld 3"/>
          <p:cNvSpPr txBox="1"/>
          <p:nvPr/>
        </p:nvSpPr>
        <p:spPr>
          <a:xfrm>
            <a:off x="643951" y="3394991"/>
            <a:ext cx="1314450" cy="4270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350" dirty="0">
                <a:solidFill>
                  <a:srgbClr val="A5651F"/>
                </a:solidFill>
              </a:rPr>
              <a:t>Телочка</a:t>
            </a:r>
            <a:endParaRPr lang="de-DE" sz="1350" dirty="0">
              <a:solidFill>
                <a:srgbClr val="A5651F"/>
              </a:solidFill>
            </a:endParaRPr>
          </a:p>
          <a:p>
            <a:pPr algn="ctr"/>
            <a:r>
              <a:rPr lang="ru-RU" sz="825" dirty="0">
                <a:solidFill>
                  <a:srgbClr val="A5651F"/>
                </a:solidFill>
              </a:rPr>
              <a:t>Остается на ферме</a:t>
            </a:r>
            <a:endParaRPr lang="de-AT" sz="825" dirty="0">
              <a:solidFill>
                <a:srgbClr val="A5651F"/>
              </a:solidFill>
            </a:endParaRPr>
          </a:p>
        </p:txBody>
      </p:sp>
      <p:sp>
        <p:nvSpPr>
          <p:cNvPr id="5" name="Textfeld 4"/>
          <p:cNvSpPr txBox="1"/>
          <p:nvPr/>
        </p:nvSpPr>
        <p:spPr>
          <a:xfrm>
            <a:off x="440530" y="4902658"/>
            <a:ext cx="1740314" cy="934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350" dirty="0">
                <a:solidFill>
                  <a:srgbClr val="A5651F"/>
                </a:solidFill>
              </a:rPr>
              <a:t>Племенная корова</a:t>
            </a:r>
            <a:endParaRPr lang="de-DE" sz="1350" dirty="0">
              <a:solidFill>
                <a:srgbClr val="A5651F"/>
              </a:solidFill>
            </a:endParaRPr>
          </a:p>
          <a:p>
            <a:pPr algn="ctr"/>
            <a:r>
              <a:rPr lang="ru-RU" sz="825" dirty="0">
                <a:solidFill>
                  <a:srgbClr val="A5651F"/>
                </a:solidFill>
              </a:rPr>
              <a:t>Служит для разведения и производства в стаде компании в Австрии и приносит высокую убойную прибыль, когда покидает производство.</a:t>
            </a:r>
            <a:endParaRPr lang="de-AT" sz="1350" dirty="0">
              <a:solidFill>
                <a:srgbClr val="A5651F"/>
              </a:solidFill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2289939" y="4923986"/>
            <a:ext cx="2011895" cy="934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350" dirty="0">
                <a:solidFill>
                  <a:srgbClr val="A5651F"/>
                </a:solidFill>
              </a:rPr>
              <a:t>Племенная корова</a:t>
            </a:r>
            <a:endParaRPr lang="de-DE" sz="1350" dirty="0">
              <a:solidFill>
                <a:srgbClr val="A5651F"/>
              </a:solidFill>
            </a:endParaRPr>
          </a:p>
          <a:p>
            <a:pPr algn="ctr"/>
            <a:r>
              <a:rPr lang="ru-RU" sz="825" dirty="0">
                <a:solidFill>
                  <a:srgbClr val="A5651F"/>
                </a:solidFill>
              </a:rPr>
              <a:t>Продажа племенных телят, молодняка крупного рогатого скота или беременных телят внутри страны или продажа на экспорт для создания племенных поголовий.</a:t>
            </a:r>
            <a:endParaRPr lang="de-AT" sz="825" dirty="0">
              <a:solidFill>
                <a:srgbClr val="A5651F"/>
              </a:solidFill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4435859" y="4908039"/>
            <a:ext cx="1699132" cy="934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350" dirty="0">
                <a:solidFill>
                  <a:srgbClr val="A5651F"/>
                </a:solidFill>
              </a:rPr>
              <a:t>Бык на откорме</a:t>
            </a:r>
          </a:p>
          <a:p>
            <a:pPr algn="ctr"/>
            <a:r>
              <a:rPr lang="ru-RU" sz="825" dirty="0">
                <a:solidFill>
                  <a:srgbClr val="A5651F"/>
                </a:solidFill>
              </a:rPr>
              <a:t>Служит быком или быком на откорме для производства качественной говядины и забивается в возрасте от 1,5 до 2,</a:t>
            </a:r>
            <a:r>
              <a:rPr lang="de-AT" sz="825" dirty="0">
                <a:solidFill>
                  <a:srgbClr val="A5651F"/>
                </a:solidFill>
              </a:rPr>
              <a:t>0</a:t>
            </a:r>
            <a:r>
              <a:rPr lang="ru-RU" sz="825" dirty="0">
                <a:solidFill>
                  <a:srgbClr val="A5651F"/>
                </a:solidFill>
              </a:rPr>
              <a:t> лет.</a:t>
            </a:r>
            <a:endParaRPr lang="de-AT" sz="825" dirty="0">
              <a:solidFill>
                <a:srgbClr val="A5651F"/>
              </a:solidFill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4301834" y="3394991"/>
            <a:ext cx="1384172" cy="4270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350" dirty="0">
                <a:solidFill>
                  <a:srgbClr val="A5651F"/>
                </a:solidFill>
              </a:rPr>
              <a:t>Теленок</a:t>
            </a:r>
            <a:endParaRPr lang="de-DE" sz="1350" dirty="0">
              <a:solidFill>
                <a:srgbClr val="A5651F"/>
              </a:solidFill>
            </a:endParaRPr>
          </a:p>
          <a:p>
            <a:pPr algn="ctr"/>
            <a:r>
              <a:rPr lang="ru-RU" sz="825" cap="all" dirty="0">
                <a:solidFill>
                  <a:srgbClr val="A5651F"/>
                </a:solidFill>
              </a:rPr>
              <a:t>Остается в стране</a:t>
            </a:r>
            <a:endParaRPr lang="de-AT" sz="825" cap="all" dirty="0">
              <a:solidFill>
                <a:srgbClr val="A5651F"/>
              </a:solidFill>
            </a:endParaRPr>
          </a:p>
        </p:txBody>
      </p:sp>
      <p:sp>
        <p:nvSpPr>
          <p:cNvPr id="9" name="Textfeld 8"/>
          <p:cNvSpPr txBox="1"/>
          <p:nvPr/>
        </p:nvSpPr>
        <p:spPr>
          <a:xfrm>
            <a:off x="6220205" y="3373149"/>
            <a:ext cx="1607058" cy="4270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350" dirty="0">
                <a:solidFill>
                  <a:srgbClr val="A5651F"/>
                </a:solidFill>
              </a:rPr>
              <a:t>Теленок</a:t>
            </a:r>
            <a:endParaRPr lang="de-DE" sz="1350" dirty="0">
              <a:solidFill>
                <a:srgbClr val="A5651F"/>
              </a:solidFill>
            </a:endParaRPr>
          </a:p>
          <a:p>
            <a:pPr algn="ctr"/>
            <a:r>
              <a:rPr lang="ru-RU" sz="825" dirty="0">
                <a:solidFill>
                  <a:srgbClr val="A5651F"/>
                </a:solidFill>
              </a:rPr>
              <a:t>Остается в стране</a:t>
            </a:r>
            <a:endParaRPr lang="de-AT" sz="825" dirty="0">
              <a:solidFill>
                <a:srgbClr val="A5651F"/>
              </a:solidFill>
            </a:endParaRPr>
          </a:p>
        </p:txBody>
      </p:sp>
      <p:cxnSp>
        <p:nvCxnSpPr>
          <p:cNvPr id="12" name="Gerader Verbinder 11"/>
          <p:cNvCxnSpPr/>
          <p:nvPr/>
        </p:nvCxnSpPr>
        <p:spPr>
          <a:xfrm>
            <a:off x="1323594" y="2674620"/>
            <a:ext cx="5673802" cy="12216"/>
          </a:xfrm>
          <a:prstGeom prst="line">
            <a:avLst/>
          </a:prstGeom>
          <a:ln>
            <a:solidFill>
              <a:srgbClr val="A5651F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Gerader Verbinder 14"/>
          <p:cNvCxnSpPr/>
          <p:nvPr/>
        </p:nvCxnSpPr>
        <p:spPr>
          <a:xfrm>
            <a:off x="5107057" y="2705371"/>
            <a:ext cx="0" cy="198212"/>
          </a:xfrm>
          <a:prstGeom prst="line">
            <a:avLst/>
          </a:prstGeom>
          <a:ln>
            <a:solidFill>
              <a:srgbClr val="A5651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Gerade Verbindung mit Pfeil 19"/>
          <p:cNvCxnSpPr/>
          <p:nvPr/>
        </p:nvCxnSpPr>
        <p:spPr>
          <a:xfrm>
            <a:off x="7042023" y="3882618"/>
            <a:ext cx="0" cy="211022"/>
          </a:xfrm>
          <a:prstGeom prst="straightConnector1">
            <a:avLst/>
          </a:prstGeom>
          <a:ln>
            <a:solidFill>
              <a:srgbClr val="A5651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hteck 22"/>
          <p:cNvSpPr/>
          <p:nvPr/>
        </p:nvSpPr>
        <p:spPr>
          <a:xfrm>
            <a:off x="1211999" y="2429112"/>
            <a:ext cx="279244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AT" sz="1350" dirty="0">
                <a:solidFill>
                  <a:srgbClr val="A5651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♀</a:t>
            </a:r>
            <a:endParaRPr lang="de-AT" sz="1350" dirty="0">
              <a:solidFill>
                <a:srgbClr val="A5651F"/>
              </a:solidFill>
            </a:endParaRPr>
          </a:p>
        </p:txBody>
      </p:sp>
      <p:sp>
        <p:nvSpPr>
          <p:cNvPr id="24" name="Rechteck 23"/>
          <p:cNvSpPr/>
          <p:nvPr/>
        </p:nvSpPr>
        <p:spPr>
          <a:xfrm>
            <a:off x="4986839" y="2412892"/>
            <a:ext cx="304892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AT" sz="1350" dirty="0">
                <a:solidFill>
                  <a:srgbClr val="A5651F"/>
                </a:solidFill>
              </a:rPr>
              <a:t>♂</a:t>
            </a:r>
          </a:p>
        </p:txBody>
      </p:sp>
      <p:sp>
        <p:nvSpPr>
          <p:cNvPr id="25" name="Rechteck 24"/>
          <p:cNvSpPr/>
          <p:nvPr/>
        </p:nvSpPr>
        <p:spPr>
          <a:xfrm>
            <a:off x="6868034" y="2426666"/>
            <a:ext cx="304892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AT" sz="1350" dirty="0">
                <a:solidFill>
                  <a:srgbClr val="A5651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♂</a:t>
            </a:r>
            <a:endParaRPr lang="de-AT" sz="1350" dirty="0">
              <a:solidFill>
                <a:srgbClr val="A5651F"/>
              </a:solidFill>
            </a:endParaRPr>
          </a:p>
        </p:txBody>
      </p:sp>
      <p:sp>
        <p:nvSpPr>
          <p:cNvPr id="26" name="Rechteck 25"/>
          <p:cNvSpPr/>
          <p:nvPr/>
        </p:nvSpPr>
        <p:spPr>
          <a:xfrm>
            <a:off x="2940786" y="2394075"/>
            <a:ext cx="279244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AT" sz="1350" dirty="0">
                <a:solidFill>
                  <a:srgbClr val="A5651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♀</a:t>
            </a:r>
            <a:endParaRPr lang="de-AT" sz="1350" dirty="0">
              <a:solidFill>
                <a:srgbClr val="A5651F"/>
              </a:solidFill>
            </a:endParaRPr>
          </a:p>
        </p:txBody>
      </p:sp>
      <p:sp>
        <p:nvSpPr>
          <p:cNvPr id="27" name="Titel 1"/>
          <p:cNvSpPr txBox="1">
            <a:spLocks/>
          </p:cNvSpPr>
          <p:nvPr/>
        </p:nvSpPr>
        <p:spPr>
          <a:xfrm>
            <a:off x="212881" y="1605058"/>
            <a:ext cx="8003533" cy="416534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400" b="1" dirty="0">
                <a:solidFill>
                  <a:srgbClr val="A5651F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Австрийская Флекфи рождает 4 теленка в среднем</a:t>
            </a:r>
            <a:r>
              <a:rPr lang="de-DE" sz="2400" b="1" dirty="0">
                <a:solidFill>
                  <a:srgbClr val="A5651F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!</a:t>
            </a:r>
            <a:endParaRPr lang="de-AT" sz="2400" b="1" dirty="0">
              <a:solidFill>
                <a:srgbClr val="A5651F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30" name="Grafik 29"/>
          <p:cNvPicPr/>
          <p:nvPr/>
        </p:nvPicPr>
        <p:blipFill rotWithShape="1">
          <a:blip r:embed="rId2"/>
          <a:srcRect l="1879"/>
          <a:stretch/>
        </p:blipFill>
        <p:spPr>
          <a:xfrm>
            <a:off x="6556249" y="4093639"/>
            <a:ext cx="1499615" cy="766868"/>
          </a:xfrm>
          <a:prstGeom prst="rect">
            <a:avLst/>
          </a:prstGeom>
        </p:spPr>
      </p:pic>
      <p:pic>
        <p:nvPicPr>
          <p:cNvPr id="31" name="Grafik 30"/>
          <p:cNvPicPr/>
          <p:nvPr/>
        </p:nvPicPr>
        <p:blipFill rotWithShape="1">
          <a:blip r:embed="rId2"/>
          <a:srcRect l="3108"/>
          <a:stretch/>
        </p:blipFill>
        <p:spPr>
          <a:xfrm>
            <a:off x="4574286" y="4127557"/>
            <a:ext cx="1480837" cy="766868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6939" y="4006851"/>
            <a:ext cx="1203886" cy="879028"/>
          </a:xfrm>
          <a:prstGeom prst="rect">
            <a:avLst/>
          </a:prstGeom>
        </p:spPr>
      </p:pic>
      <p:pic>
        <p:nvPicPr>
          <p:cNvPr id="32" name="Grafik 3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65827" y="4023630"/>
            <a:ext cx="1203886" cy="879028"/>
          </a:xfrm>
          <a:prstGeom prst="rect">
            <a:avLst/>
          </a:prstGeom>
        </p:spPr>
      </p:pic>
      <p:pic>
        <p:nvPicPr>
          <p:cNvPr id="33" name="Grafik 32"/>
          <p:cNvPicPr>
            <a:picLocks noChangeAspect="1"/>
          </p:cNvPicPr>
          <p:nvPr/>
        </p:nvPicPr>
        <p:blipFill rotWithShape="1">
          <a:blip r:embed="rId4"/>
          <a:srcRect l="1" r="4000"/>
          <a:stretch/>
        </p:blipFill>
        <p:spPr>
          <a:xfrm>
            <a:off x="4825879" y="2889902"/>
            <a:ext cx="603504" cy="514350"/>
          </a:xfrm>
          <a:prstGeom prst="rect">
            <a:avLst/>
          </a:prstGeom>
        </p:spPr>
      </p:pic>
      <p:pic>
        <p:nvPicPr>
          <p:cNvPr id="34" name="Grafik 33"/>
          <p:cNvPicPr>
            <a:picLocks noChangeAspect="1"/>
          </p:cNvPicPr>
          <p:nvPr/>
        </p:nvPicPr>
        <p:blipFill rotWithShape="1">
          <a:blip r:embed="rId4"/>
          <a:srcRect l="1" r="4000"/>
          <a:stretch/>
        </p:blipFill>
        <p:spPr>
          <a:xfrm>
            <a:off x="6736792" y="2868782"/>
            <a:ext cx="603504" cy="514350"/>
          </a:xfrm>
          <a:prstGeom prst="rect">
            <a:avLst/>
          </a:prstGeom>
        </p:spPr>
      </p:pic>
      <p:cxnSp>
        <p:nvCxnSpPr>
          <p:cNvPr id="37" name="Gerade Verbindung mit Pfeil 36"/>
          <p:cNvCxnSpPr/>
          <p:nvPr/>
        </p:nvCxnSpPr>
        <p:spPr>
          <a:xfrm>
            <a:off x="1355598" y="3812608"/>
            <a:ext cx="0" cy="211022"/>
          </a:xfrm>
          <a:prstGeom prst="straightConnector1">
            <a:avLst/>
          </a:prstGeom>
          <a:ln>
            <a:solidFill>
              <a:srgbClr val="A5651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Gerade Verbindung mit Pfeil 37"/>
          <p:cNvCxnSpPr/>
          <p:nvPr/>
        </p:nvCxnSpPr>
        <p:spPr>
          <a:xfrm>
            <a:off x="3192399" y="3934041"/>
            <a:ext cx="0" cy="211022"/>
          </a:xfrm>
          <a:prstGeom prst="straightConnector1">
            <a:avLst/>
          </a:prstGeom>
          <a:ln>
            <a:solidFill>
              <a:srgbClr val="A5651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Gerade Verbindung mit Pfeil 38"/>
          <p:cNvCxnSpPr/>
          <p:nvPr/>
        </p:nvCxnSpPr>
        <p:spPr>
          <a:xfrm>
            <a:off x="5137785" y="3938802"/>
            <a:ext cx="0" cy="211022"/>
          </a:xfrm>
          <a:prstGeom prst="straightConnector1">
            <a:avLst/>
          </a:prstGeom>
          <a:ln>
            <a:solidFill>
              <a:srgbClr val="A5651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Gerader Verbinder 42"/>
          <p:cNvCxnSpPr/>
          <p:nvPr/>
        </p:nvCxnSpPr>
        <p:spPr>
          <a:xfrm>
            <a:off x="3187827" y="2673044"/>
            <a:ext cx="0" cy="198212"/>
          </a:xfrm>
          <a:prstGeom prst="line">
            <a:avLst/>
          </a:prstGeom>
          <a:ln>
            <a:solidFill>
              <a:srgbClr val="A5651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Gerader Verbinder 43"/>
          <p:cNvCxnSpPr/>
          <p:nvPr/>
        </p:nvCxnSpPr>
        <p:spPr>
          <a:xfrm>
            <a:off x="7004254" y="2693521"/>
            <a:ext cx="0" cy="198212"/>
          </a:xfrm>
          <a:prstGeom prst="line">
            <a:avLst/>
          </a:prstGeom>
          <a:ln>
            <a:solidFill>
              <a:srgbClr val="A5651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Gerader Verbinder 44"/>
          <p:cNvCxnSpPr/>
          <p:nvPr/>
        </p:nvCxnSpPr>
        <p:spPr>
          <a:xfrm>
            <a:off x="1328738" y="2673045"/>
            <a:ext cx="0" cy="198212"/>
          </a:xfrm>
          <a:prstGeom prst="line">
            <a:avLst/>
          </a:prstGeom>
          <a:ln>
            <a:solidFill>
              <a:srgbClr val="A5651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6" name="Grafik 4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50993" y="2873065"/>
            <a:ext cx="551125" cy="574330"/>
          </a:xfrm>
          <a:prstGeom prst="rect">
            <a:avLst/>
          </a:prstGeom>
        </p:spPr>
      </p:pic>
      <p:pic>
        <p:nvPicPr>
          <p:cNvPr id="48" name="Grafik 4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1666" y="2865600"/>
            <a:ext cx="551125" cy="574330"/>
          </a:xfrm>
          <a:prstGeom prst="rect">
            <a:avLst/>
          </a:prstGeom>
        </p:spPr>
      </p:pic>
      <p:sp>
        <p:nvSpPr>
          <p:cNvPr id="55" name="Textfeld 54"/>
          <p:cNvSpPr txBox="1"/>
          <p:nvPr/>
        </p:nvSpPr>
        <p:spPr>
          <a:xfrm>
            <a:off x="6295010" y="4896443"/>
            <a:ext cx="1699132" cy="934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350" dirty="0">
                <a:solidFill>
                  <a:srgbClr val="A5651F"/>
                </a:solidFill>
              </a:rPr>
              <a:t>Бык на откорме</a:t>
            </a:r>
          </a:p>
          <a:p>
            <a:pPr algn="ctr"/>
            <a:r>
              <a:rPr lang="ru-RU" sz="825" dirty="0">
                <a:solidFill>
                  <a:srgbClr val="A5651F"/>
                </a:solidFill>
              </a:rPr>
              <a:t>Служит быком или быком на откорме для производства качественной говядины и забивается в возрасте от 1,5 до 2,</a:t>
            </a:r>
            <a:r>
              <a:rPr lang="de-AT" sz="825" dirty="0">
                <a:solidFill>
                  <a:srgbClr val="A5651F"/>
                </a:solidFill>
              </a:rPr>
              <a:t>0</a:t>
            </a:r>
            <a:r>
              <a:rPr lang="ru-RU" sz="825" dirty="0">
                <a:solidFill>
                  <a:srgbClr val="A5651F"/>
                </a:solidFill>
              </a:rPr>
              <a:t> лет.</a:t>
            </a:r>
            <a:endParaRPr lang="de-AT" sz="825" dirty="0">
              <a:solidFill>
                <a:srgbClr val="A5651F"/>
              </a:solidFill>
            </a:endParaRPr>
          </a:p>
        </p:txBody>
      </p:sp>
      <p:pic>
        <p:nvPicPr>
          <p:cNvPr id="35" name="Grafik 34"/>
          <p:cNvPicPr/>
          <p:nvPr/>
        </p:nvPicPr>
        <p:blipFill rotWithShape="1">
          <a:blip r:embed="rId6"/>
          <a:srcRect l="24140" t="29304" r="39980" b="47802"/>
          <a:stretch/>
        </p:blipFill>
        <p:spPr bwMode="auto">
          <a:xfrm>
            <a:off x="7340296" y="6165304"/>
            <a:ext cx="1704838" cy="63682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5103550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npo0001db">
            <a:extLst>
              <a:ext uri="{FF2B5EF4-FFF2-40B4-BE49-F238E27FC236}">
                <a16:creationId xmlns:a16="http://schemas.microsoft.com/office/drawing/2014/main" id="{9CC1E618-36EA-4096-A7D9-93023B2B10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2514" y="2156126"/>
            <a:ext cx="3501486" cy="30010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3">
            <a:extLst>
              <a:ext uri="{FF2B5EF4-FFF2-40B4-BE49-F238E27FC236}">
                <a16:creationId xmlns:a16="http://schemas.microsoft.com/office/drawing/2014/main" id="{61AC0A30-A869-4F15-8C3B-9733DF55F369}"/>
              </a:ext>
            </a:extLst>
          </p:cNvPr>
          <p:cNvSpPr txBox="1">
            <a:spLocks noChangeArrowheads="1"/>
          </p:cNvSpPr>
          <p:nvPr/>
        </p:nvSpPr>
        <p:spPr>
          <a:xfrm>
            <a:off x="323528" y="5445224"/>
            <a:ext cx="9144000" cy="17281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ctr">
              <a:defRPr/>
            </a:pPr>
            <a:r>
              <a:rPr lang="ru-RU" altLang="de-DE" sz="3500" b="1" u="sng" dirty="0">
                <a:solidFill>
                  <a:srgbClr val="A5651F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Каждый теленок ценен</a:t>
            </a:r>
            <a:r>
              <a:rPr lang="de-AT" altLang="de-DE" sz="3500" b="1" dirty="0">
                <a:solidFill>
                  <a:srgbClr val="A5651F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!</a:t>
            </a:r>
          </a:p>
          <a:p>
            <a:pPr lvl="0" algn="ctr">
              <a:defRPr/>
            </a:pPr>
            <a:endParaRPr lang="de-AT" altLang="de-DE" sz="4600" b="1" dirty="0">
              <a:solidFill>
                <a:srgbClr val="A5651F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AT" altLang="de-DE" sz="3000" b="1" noProof="0" dirty="0">
                <a:solidFill>
                  <a:srgbClr val="A5651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br>
              <a:rPr lang="de-AT" altLang="de-DE" sz="3000" b="1" noProof="0" dirty="0">
                <a:solidFill>
                  <a:srgbClr val="A5651F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endParaRPr kumimoji="0" lang="de-AT" sz="3600" b="0" i="0" u="none" strike="noStrike" kern="1200" cap="none" spc="0" normalizeH="0" baseline="0" noProof="0" dirty="0">
              <a:ln>
                <a:noFill/>
              </a:ln>
              <a:solidFill>
                <a:srgbClr val="A5651F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3" name="Titel 1">
            <a:extLst>
              <a:ext uri="{FF2B5EF4-FFF2-40B4-BE49-F238E27FC236}">
                <a16:creationId xmlns:a16="http://schemas.microsoft.com/office/drawing/2014/main" id="{DB37383B-4DC9-5AF2-EEE2-4D77CC2355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512" y="1321550"/>
            <a:ext cx="8171629" cy="446173"/>
          </a:xfrm>
        </p:spPr>
        <p:txBody>
          <a:bodyPr>
            <a:noAutofit/>
          </a:bodyPr>
          <a:lstStyle/>
          <a:p>
            <a:pPr algn="ctr"/>
            <a:r>
              <a:rPr lang="de-DE" dirty="0"/>
              <a:t>„</a:t>
            </a:r>
            <a:r>
              <a:rPr lang="ru-RU" dirty="0"/>
              <a:t>Путь Флекфи</a:t>
            </a:r>
            <a:r>
              <a:rPr lang="de-DE" dirty="0"/>
              <a:t>“</a:t>
            </a:r>
            <a:br>
              <a:rPr lang="de-DE" dirty="0"/>
            </a:br>
            <a:r>
              <a:rPr lang="ru-RU" dirty="0"/>
              <a:t>Скотоводство будущего в экономическом и экологическом плане</a:t>
            </a:r>
            <a:r>
              <a:rPr lang="de-DE" dirty="0"/>
              <a:t>!</a:t>
            </a:r>
            <a:br>
              <a:rPr lang="de-DE" dirty="0"/>
            </a:br>
            <a:endParaRPr lang="de-AT" dirty="0"/>
          </a:p>
        </p:txBody>
      </p:sp>
      <p:pic>
        <p:nvPicPr>
          <p:cNvPr id="2" name="Picture 2" descr="GS DER BESTE Nachzuchtgruppe, Foto: Fritz Baumann">
            <a:extLst>
              <a:ext uri="{FF2B5EF4-FFF2-40B4-BE49-F238E27FC236}">
                <a16:creationId xmlns:a16="http://schemas.microsoft.com/office/drawing/2014/main" id="{47B4F98C-47CE-CD97-5FFD-EAE46C763D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241" y="2173129"/>
            <a:ext cx="5713674" cy="3001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55869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1E1A773B-AE21-4EFC-A8CE-FB6914AD1D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1520" y="899442"/>
            <a:ext cx="8229600" cy="597666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de-DE" sz="3200" i="1" dirty="0">
                <a:solidFill>
                  <a:srgbClr val="A5651F"/>
                </a:solidFill>
              </a:rPr>
              <a:t>„</a:t>
            </a:r>
            <a:r>
              <a:rPr lang="ru-RU" sz="3200" i="1" dirty="0">
                <a:solidFill>
                  <a:srgbClr val="A5651F"/>
                </a:solidFill>
              </a:rPr>
              <a:t> Я убежден, что порода коров двойного назначения ФЛЕКФИ может производить молоко и мясо наиболее экономичным и экологичным способом.</a:t>
            </a:r>
            <a:r>
              <a:rPr lang="de-DE" sz="3200" i="1" dirty="0">
                <a:solidFill>
                  <a:srgbClr val="A5651F"/>
                </a:solidFill>
              </a:rPr>
              <a:t>!</a:t>
            </a:r>
            <a:r>
              <a:rPr lang="de-DE" sz="3200" b="1" dirty="0">
                <a:solidFill>
                  <a:srgbClr val="A5651F"/>
                </a:solidFill>
              </a:rPr>
              <a:t>“</a:t>
            </a:r>
          </a:p>
          <a:p>
            <a:pPr marL="0" indent="0">
              <a:buNone/>
            </a:pPr>
            <a:endParaRPr lang="de-DE" sz="3200" i="1" dirty="0">
              <a:solidFill>
                <a:srgbClr val="A5651F"/>
              </a:solidFill>
            </a:endParaRPr>
          </a:p>
          <a:p>
            <a:pPr marL="0" indent="0">
              <a:buNone/>
            </a:pPr>
            <a:endParaRPr lang="de-DE" sz="3200" i="1" dirty="0">
              <a:solidFill>
                <a:srgbClr val="A5651F"/>
              </a:solidFill>
            </a:endParaRPr>
          </a:p>
          <a:p>
            <a:pPr marL="0" indent="0">
              <a:buNone/>
            </a:pPr>
            <a:endParaRPr lang="de-DE" sz="3200" i="1" dirty="0">
              <a:solidFill>
                <a:srgbClr val="A5651F"/>
              </a:solidFill>
            </a:endParaRPr>
          </a:p>
          <a:p>
            <a:pPr marL="0" indent="0">
              <a:buNone/>
            </a:pPr>
            <a:endParaRPr lang="de-DE" sz="3200" i="1" dirty="0">
              <a:solidFill>
                <a:srgbClr val="A5651F"/>
              </a:solidFill>
            </a:endParaRPr>
          </a:p>
          <a:p>
            <a:pPr marL="0" indent="0">
              <a:buNone/>
            </a:pPr>
            <a:endParaRPr lang="de-DE" sz="3200" i="1" dirty="0">
              <a:solidFill>
                <a:srgbClr val="A5651F"/>
              </a:solidFill>
            </a:endParaRPr>
          </a:p>
          <a:p>
            <a:pPr marL="0" indent="0">
              <a:buNone/>
            </a:pPr>
            <a:r>
              <a:rPr lang="ru-RU" sz="3200" i="1" u="sng" dirty="0">
                <a:solidFill>
                  <a:srgbClr val="A5651F"/>
                </a:solidFill>
              </a:rPr>
              <a:t>И мы Вам можем это показать</a:t>
            </a:r>
            <a:r>
              <a:rPr lang="de-DE" sz="3200" i="1" u="sng" dirty="0">
                <a:solidFill>
                  <a:srgbClr val="A5651F"/>
                </a:solidFill>
              </a:rPr>
              <a:t>!</a:t>
            </a:r>
            <a:endParaRPr lang="de-AT" sz="3200" i="1" u="sng" dirty="0">
              <a:solidFill>
                <a:srgbClr val="A5651F"/>
              </a:solidFill>
            </a:endParaRPr>
          </a:p>
        </p:txBody>
      </p:sp>
      <p:pic>
        <p:nvPicPr>
          <p:cNvPr id="5" name="Grafik 4" descr="Ein Bild, das Gras, draußen, Säugetier, Nutztiere enthält.&#10;&#10;Automatisch generierte Beschreibung">
            <a:extLst>
              <a:ext uri="{FF2B5EF4-FFF2-40B4-BE49-F238E27FC236}">
                <a16:creationId xmlns:a16="http://schemas.microsoft.com/office/drawing/2014/main" id="{D3BE3467-19BE-6B27-8142-B3EAAA88117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4365" y="2744924"/>
            <a:ext cx="4223679" cy="3213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86989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D37C4AD8-B7D1-9EE2-0E0D-EFF99F52135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88" t="16741" r="74745" b="37887"/>
          <a:stretch/>
        </p:blipFill>
        <p:spPr bwMode="auto">
          <a:xfrm>
            <a:off x="1115616" y="152636"/>
            <a:ext cx="6230840" cy="655272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Interaktive Schaltfläche: Anpassen 2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462168A7-D4DA-2AD6-1A34-EB5AFE44F51B}"/>
              </a:ext>
            </a:extLst>
          </p:cNvPr>
          <p:cNvSpPr/>
          <p:nvPr/>
        </p:nvSpPr>
        <p:spPr bwMode="auto">
          <a:xfrm>
            <a:off x="2123728" y="1412776"/>
            <a:ext cx="1656184" cy="432047"/>
          </a:xfrm>
          <a:prstGeom prst="actionButtonBlank">
            <a:avLst/>
          </a:prstGeom>
          <a:solidFill>
            <a:schemeClr val="accent1">
              <a:alpha val="0"/>
            </a:schemeClr>
          </a:solidFill>
          <a:ln w="31750" cap="flat" cmpd="sng" algn="ctr">
            <a:solidFill>
              <a:srgbClr val="FF0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47588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1">
            <a:extLst>
              <a:ext uri="{FF2B5EF4-FFF2-40B4-BE49-F238E27FC236}">
                <a16:creationId xmlns:a16="http://schemas.microsoft.com/office/drawing/2014/main" id="{19A2BA7E-E197-BCA3-76B5-3C36E32A0161}"/>
              </a:ext>
            </a:extLst>
          </p:cNvPr>
          <p:cNvSpPr txBox="1">
            <a:spLocks/>
          </p:cNvSpPr>
          <p:nvPr/>
        </p:nvSpPr>
        <p:spPr>
          <a:xfrm>
            <a:off x="439214" y="344596"/>
            <a:ext cx="7632928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3200" b="1" kern="1200">
                <a:solidFill>
                  <a:srgbClr val="A5651F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ru-RU" dirty="0">
                <a:latin typeface="Calibri Light" panose="020F0302020204030204" pitchFamily="34" charset="0"/>
                <a:cs typeface="Calibri Light" panose="020F0302020204030204" pitchFamily="34" charset="0"/>
              </a:rPr>
              <a:t>Конкурентоспособность</a:t>
            </a:r>
            <a:r>
              <a:rPr lang="de-DE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ru-RU" dirty="0">
                <a:latin typeface="Calibri Light" panose="020F0302020204030204" pitchFamily="34" charset="0"/>
                <a:cs typeface="Calibri Light" panose="020F0302020204030204" pitchFamily="34" charset="0"/>
              </a:rPr>
              <a:t>результатов двойного назначения в Австрии</a:t>
            </a:r>
            <a:r>
              <a:rPr lang="de-DE" dirty="0">
                <a:latin typeface="Calibri Light" panose="020F0302020204030204" pitchFamily="34" charset="0"/>
                <a:cs typeface="Calibri Light" panose="020F0302020204030204" pitchFamily="34" charset="0"/>
              </a:rPr>
              <a:t>, 2022</a:t>
            </a:r>
            <a:endParaRPr lang="de-AT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D9261B8-F6D0-BD82-D621-FA51CADAAB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7544" y="6381328"/>
            <a:ext cx="3539817" cy="2538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68549" tIns="34275" rIns="68549" bIns="34275">
            <a:spAutoFit/>
          </a:bodyPr>
          <a:lstStyle/>
          <a:p>
            <a:r>
              <a:rPr lang="ru-RU" sz="1200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Источник</a:t>
            </a:r>
            <a:r>
              <a:rPr lang="de-DE" sz="1200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: Dr. Marco Horn - AK Milch Österreich (2022)</a:t>
            </a:r>
          </a:p>
        </p:txBody>
      </p:sp>
      <p:graphicFrame>
        <p:nvGraphicFramePr>
          <p:cNvPr id="8" name="Objekt 7">
            <a:extLst>
              <a:ext uri="{FF2B5EF4-FFF2-40B4-BE49-F238E27FC236}">
                <a16:creationId xmlns:a16="http://schemas.microsoft.com/office/drawing/2014/main" id="{EF21B260-F319-A2F7-E0E3-90335F18083D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27050" y="1818270"/>
          <a:ext cx="8077200" cy="4333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2" imgW="7867510" imgH="4219507" progId="Excel.Sheet.12">
                  <p:embed/>
                </p:oleObj>
              </mc:Choice>
              <mc:Fallback>
                <p:oleObj name="Worksheet" r:id="rId2" imgW="7867510" imgH="4219507" progId="Excel.Sheet.12">
                  <p:embed/>
                  <p:pic>
                    <p:nvPicPr>
                      <p:cNvPr id="8" name="Objekt 7">
                        <a:extLst>
                          <a:ext uri="{FF2B5EF4-FFF2-40B4-BE49-F238E27FC236}">
                            <a16:creationId xmlns:a16="http://schemas.microsoft.com/office/drawing/2014/main" id="{EF21B260-F319-A2F7-E0E3-90335F18083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527050" y="1818270"/>
                        <a:ext cx="8077200" cy="43338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Ellipse 1">
            <a:extLst>
              <a:ext uri="{FF2B5EF4-FFF2-40B4-BE49-F238E27FC236}">
                <a16:creationId xmlns:a16="http://schemas.microsoft.com/office/drawing/2014/main" id="{B24F0C82-8767-55D5-3A88-749473685EC4}"/>
              </a:ext>
            </a:extLst>
          </p:cNvPr>
          <p:cNvSpPr/>
          <p:nvPr/>
        </p:nvSpPr>
        <p:spPr>
          <a:xfrm flipH="1">
            <a:off x="7884368" y="2479619"/>
            <a:ext cx="719882" cy="432048"/>
          </a:xfrm>
          <a:prstGeom prst="ellipse">
            <a:avLst/>
          </a:prstGeom>
          <a:noFill/>
          <a:ln>
            <a:solidFill>
              <a:srgbClr val="EC1C2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>
              <a:solidFill>
                <a:srgbClr val="FF0000"/>
              </a:solidFill>
            </a:endParaRPr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9FDCC47D-DCD0-207A-9793-E8CCBC6767EB}"/>
              </a:ext>
            </a:extLst>
          </p:cNvPr>
          <p:cNvSpPr/>
          <p:nvPr/>
        </p:nvSpPr>
        <p:spPr>
          <a:xfrm flipH="1">
            <a:off x="7884368" y="4437112"/>
            <a:ext cx="719882" cy="432048"/>
          </a:xfrm>
          <a:prstGeom prst="ellipse">
            <a:avLst/>
          </a:prstGeom>
          <a:noFill/>
          <a:ln>
            <a:solidFill>
              <a:srgbClr val="EC1C2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23120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1">
            <a:extLst>
              <a:ext uri="{FF2B5EF4-FFF2-40B4-BE49-F238E27FC236}">
                <a16:creationId xmlns:a16="http://schemas.microsoft.com/office/drawing/2014/main" id="{19A2BA7E-E197-BCA3-76B5-3C36E32A0161}"/>
              </a:ext>
            </a:extLst>
          </p:cNvPr>
          <p:cNvSpPr txBox="1">
            <a:spLocks/>
          </p:cNvSpPr>
          <p:nvPr/>
        </p:nvSpPr>
        <p:spPr>
          <a:xfrm>
            <a:off x="603013" y="330264"/>
            <a:ext cx="7632928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3200" b="1" kern="1200">
                <a:solidFill>
                  <a:srgbClr val="A5651F"/>
                </a:solidFill>
                <a:latin typeface="+mn-lt"/>
                <a:ea typeface="+mj-ea"/>
                <a:cs typeface="+mj-cs"/>
              </a:defRPr>
            </a:lvl1pPr>
          </a:lstStyle>
          <a:p>
            <a:pPr algn="l"/>
            <a:r>
              <a:rPr lang="de-DE" dirty="0">
                <a:latin typeface="Calibri Light" panose="020F0302020204030204" pitchFamily="34" charset="0"/>
                <a:cs typeface="Calibri Light" panose="020F0302020204030204" pitchFamily="34" charset="0"/>
              </a:rPr>
              <a:t>Fleckvieh </a:t>
            </a:r>
            <a:r>
              <a:rPr lang="ru-RU" dirty="0">
                <a:latin typeface="Calibri Light" panose="020F0302020204030204" pitchFamily="34" charset="0"/>
                <a:cs typeface="Calibri Light" panose="020F0302020204030204" pitchFamily="34" charset="0"/>
              </a:rPr>
              <a:t>против</a:t>
            </a:r>
            <a:r>
              <a:rPr lang="de-DE" dirty="0">
                <a:latin typeface="Calibri Light" panose="020F0302020204030204" pitchFamily="34" charset="0"/>
                <a:cs typeface="Calibri Light" panose="020F0302020204030204" pitchFamily="34" charset="0"/>
              </a:rPr>
              <a:t> Holstein</a:t>
            </a:r>
            <a:br>
              <a:rPr lang="de-DE" dirty="0"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ru-RU" dirty="0">
                <a:latin typeface="Calibri Light" panose="020F0302020204030204" pitchFamily="34" charset="0"/>
                <a:cs typeface="Calibri Light" panose="020F0302020204030204" pitchFamily="34" charset="0"/>
              </a:rPr>
              <a:t>Результаты из Германии</a:t>
            </a:r>
            <a:r>
              <a:rPr lang="de-DE" dirty="0">
                <a:latin typeface="Calibri Light" panose="020F0302020204030204" pitchFamily="34" charset="0"/>
                <a:cs typeface="Calibri Light" panose="020F0302020204030204" pitchFamily="34" charset="0"/>
              </a:rPr>
              <a:t>, 2020</a:t>
            </a:r>
            <a:endParaRPr lang="de-AT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6453E63C-D161-BC97-E12A-41AE13B4CA5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715" t="16461" r="33366" b="32687"/>
          <a:stretch/>
        </p:blipFill>
        <p:spPr bwMode="auto">
          <a:xfrm>
            <a:off x="605611" y="1619672"/>
            <a:ext cx="7134742" cy="393129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5D9261B8-F6D0-BD82-D621-FA51CADAAB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2901" y="6479502"/>
            <a:ext cx="2105899" cy="2538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68549" tIns="34275" rIns="68549" bIns="34275">
            <a:spAutoFit/>
          </a:bodyPr>
          <a:lstStyle/>
          <a:p>
            <a:r>
              <a:rPr lang="ru-RU" sz="1200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Источник</a:t>
            </a:r>
            <a:r>
              <a:rPr lang="de-DE" sz="1200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: Spiekers et al. (2022)</a:t>
            </a:r>
          </a:p>
        </p:txBody>
      </p:sp>
      <p:sp>
        <p:nvSpPr>
          <p:cNvPr id="2" name="Ellipse 1">
            <a:extLst>
              <a:ext uri="{FF2B5EF4-FFF2-40B4-BE49-F238E27FC236}">
                <a16:creationId xmlns:a16="http://schemas.microsoft.com/office/drawing/2014/main" id="{71D68CBD-BC74-AFB4-19D2-A37738F4E379}"/>
              </a:ext>
            </a:extLst>
          </p:cNvPr>
          <p:cNvSpPr/>
          <p:nvPr/>
        </p:nvSpPr>
        <p:spPr>
          <a:xfrm flipH="1">
            <a:off x="6588224" y="4725144"/>
            <a:ext cx="504056" cy="285503"/>
          </a:xfrm>
          <a:prstGeom prst="ellipse">
            <a:avLst/>
          </a:prstGeom>
          <a:noFill/>
          <a:ln>
            <a:solidFill>
              <a:srgbClr val="EC1C2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>
              <a:solidFill>
                <a:srgbClr val="FF0000"/>
              </a:solidFill>
            </a:endParaRP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A27E324F-A1B9-2DB9-EC5A-7EF127D087F7}"/>
              </a:ext>
            </a:extLst>
          </p:cNvPr>
          <p:cNvSpPr txBox="1"/>
          <p:nvPr/>
        </p:nvSpPr>
        <p:spPr>
          <a:xfrm>
            <a:off x="1035100" y="5499629"/>
            <a:ext cx="51930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/>
              <a:t>Profit </a:t>
            </a:r>
            <a:r>
              <a:rPr lang="en-GB" sz="2800" b="1" dirty="0" err="1"/>
              <a:t>Fleckvieh</a:t>
            </a:r>
            <a:r>
              <a:rPr lang="en-GB" sz="2800" b="1" dirty="0"/>
              <a:t> :1136,20 €/cow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92255D88-DF4A-AD57-61AE-5B428BC83F9F}"/>
              </a:ext>
            </a:extLst>
          </p:cNvPr>
          <p:cNvSpPr txBox="1"/>
          <p:nvPr/>
        </p:nvSpPr>
        <p:spPr>
          <a:xfrm>
            <a:off x="1035100" y="5989566"/>
            <a:ext cx="51930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/>
              <a:t>Profit Holstein : 932,78 €/cow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16463EB2-3092-892E-5F15-F91AD5DE44A4}"/>
              </a:ext>
            </a:extLst>
          </p:cNvPr>
          <p:cNvSpPr txBox="1"/>
          <p:nvPr/>
        </p:nvSpPr>
        <p:spPr>
          <a:xfrm>
            <a:off x="5868144" y="5454893"/>
            <a:ext cx="294911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/>
              <a:t>Profit:     203,41 €/cow</a:t>
            </a:r>
          </a:p>
        </p:txBody>
      </p:sp>
    </p:spTree>
    <p:extLst>
      <p:ext uri="{BB962C8B-B14F-4D97-AF65-F5344CB8AC3E}">
        <p14:creationId xmlns:p14="http://schemas.microsoft.com/office/powerpoint/2010/main" val="2196980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1"/>
          <p:cNvSpPr>
            <a:spLocks noGrp="1"/>
          </p:cNvSpPr>
          <p:nvPr>
            <p:ph type="title"/>
          </p:nvPr>
        </p:nvSpPr>
        <p:spPr bwMode="auto">
          <a:xfrm>
            <a:off x="179512" y="472414"/>
            <a:ext cx="7286815" cy="43630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de-AT" altLang="de-DE" dirty="0"/>
              <a:t>Fleckvieh - Double </a:t>
            </a:r>
            <a:r>
              <a:rPr lang="de-AT" altLang="de-DE" dirty="0" err="1"/>
              <a:t>Effect</a:t>
            </a:r>
            <a:r>
              <a:rPr lang="de-AT" altLang="de-DE" dirty="0"/>
              <a:t> – Double Profit</a:t>
            </a:r>
            <a:br>
              <a:rPr lang="de-AT" altLang="de-DE" dirty="0"/>
            </a:br>
            <a:endParaRPr lang="de-AT" altLang="de-DE" dirty="0"/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3D37FBAA-DDEF-A3BD-B8BE-75A854515F9A}"/>
              </a:ext>
            </a:extLst>
          </p:cNvPr>
          <p:cNvSpPr txBox="1">
            <a:spLocks noChangeArrowheads="1"/>
          </p:cNvSpPr>
          <p:nvPr/>
        </p:nvSpPr>
        <p:spPr>
          <a:xfrm>
            <a:off x="251520" y="1412776"/>
            <a:ext cx="8496944" cy="4464495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ü"/>
            </a:pPr>
            <a:r>
              <a:rPr lang="ru-RU" sz="1400" b="1" u="sng" dirty="0"/>
              <a:t>1150 коров симментальской породы в 2023 году дали за всю жизнь более 100 000 кг молока.</a:t>
            </a:r>
          </a:p>
          <a:p>
            <a:pPr>
              <a:buFont typeface="Wingdings" panose="05000000000000000000" pitchFamily="2" charset="2"/>
              <a:buChar char="ü"/>
            </a:pPr>
            <a:endParaRPr lang="de-DE" sz="1400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ru-RU" sz="1400" u="sng" dirty="0"/>
              <a:t>Доходы от реализации молока и выручки от убоя</a:t>
            </a:r>
            <a:r>
              <a:rPr lang="de-DE" sz="1400" u="sng" dirty="0"/>
              <a:t>: 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sz="1400" dirty="0"/>
              <a:t>100 000 кг молока минус телячье молоко х 0,</a:t>
            </a:r>
            <a:r>
              <a:rPr lang="de-AT" sz="1400" dirty="0"/>
              <a:t>50</a:t>
            </a:r>
            <a:r>
              <a:rPr lang="ru-RU" sz="1400" dirty="0"/>
              <a:t> евро за кг молока = около </a:t>
            </a:r>
            <a:r>
              <a:rPr lang="de-AT" sz="1400" b="1" u="sng" dirty="0"/>
              <a:t>45</a:t>
            </a:r>
            <a:r>
              <a:rPr lang="ru-RU" sz="1400" b="1" u="sng" dirty="0"/>
              <a:t> 000 евро дохода от молока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sz="1400" dirty="0"/>
              <a:t>Стоимость убойной коровы </a:t>
            </a:r>
            <a:r>
              <a:rPr lang="de-DE" sz="1400" dirty="0"/>
              <a:t>= Ø 350 </a:t>
            </a:r>
            <a:r>
              <a:rPr lang="ru-RU" sz="1400" dirty="0"/>
              <a:t>кг мяса</a:t>
            </a:r>
            <a:r>
              <a:rPr lang="de-DE" sz="1400" dirty="0"/>
              <a:t>x Ø 4,00 </a:t>
            </a:r>
            <a:r>
              <a:rPr lang="ru-RU" sz="1400" dirty="0"/>
              <a:t>Евро за кг </a:t>
            </a:r>
            <a:r>
              <a:rPr lang="de-DE" sz="1400" dirty="0"/>
              <a:t>= </a:t>
            </a:r>
            <a:r>
              <a:rPr lang="ru-RU" sz="1400" b="1" u="sng" dirty="0"/>
              <a:t>около 1400 евро выручки от убоя</a:t>
            </a:r>
            <a:endParaRPr lang="de-DE" sz="1400" u="sng" dirty="0"/>
          </a:p>
          <a:p>
            <a:pPr marL="0" indent="0">
              <a:buNone/>
            </a:pPr>
            <a:r>
              <a:rPr lang="ru-RU" sz="1400" u="sng" dirty="0"/>
              <a:t>Дополнительный доход от продажи говядины</a:t>
            </a:r>
            <a:r>
              <a:rPr lang="de-DE" sz="1400" u="sng" dirty="0"/>
              <a:t>: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sz="1400" dirty="0"/>
              <a:t>Предположение: 10 телят на корову.</a:t>
            </a:r>
          </a:p>
          <a:p>
            <a:pPr marL="0" indent="0">
              <a:buNone/>
            </a:pPr>
            <a:endParaRPr lang="de-DE" sz="1400" dirty="0"/>
          </a:p>
          <a:p>
            <a:pPr>
              <a:buFont typeface="Wingdings" panose="05000000000000000000" pitchFamily="2" charset="2"/>
              <a:buChar char="ü"/>
            </a:pPr>
            <a:r>
              <a:rPr lang="de-DE" sz="1400" u="sng" dirty="0"/>
              <a:t>5 x </a:t>
            </a:r>
            <a:r>
              <a:rPr lang="ru-RU" sz="1400" u="sng" dirty="0"/>
              <a:t>женская особь</a:t>
            </a:r>
            <a:endParaRPr lang="de-DE" sz="1400" u="sng" dirty="0"/>
          </a:p>
          <a:p>
            <a:pPr lvl="1">
              <a:buFont typeface="Wingdings" panose="05000000000000000000" pitchFamily="2" charset="2"/>
              <a:buChar char="ü"/>
            </a:pPr>
            <a:r>
              <a:rPr lang="ru-RU" sz="1400" dirty="0"/>
              <a:t>Стоимость убойной коровы </a:t>
            </a:r>
            <a:r>
              <a:rPr lang="de-DE" sz="1400" dirty="0"/>
              <a:t>= Ø 350 </a:t>
            </a:r>
            <a:r>
              <a:rPr lang="ru-RU" sz="1400" dirty="0"/>
              <a:t>кг мяса </a:t>
            </a:r>
            <a:r>
              <a:rPr lang="de-DE" sz="1400" dirty="0"/>
              <a:t>x Ø 4,00 </a:t>
            </a:r>
            <a:r>
              <a:rPr lang="ru-RU" sz="1400" dirty="0"/>
              <a:t>Евро за кг</a:t>
            </a:r>
            <a:r>
              <a:rPr lang="de-DE" sz="1400" dirty="0"/>
              <a:t>= Ø 1.400 </a:t>
            </a:r>
            <a:r>
              <a:rPr lang="ru-RU" sz="1400" dirty="0"/>
              <a:t>евро за корову на убой</a:t>
            </a:r>
            <a:endParaRPr lang="de-DE" sz="1400" dirty="0"/>
          </a:p>
          <a:p>
            <a:pPr lvl="1">
              <a:buFont typeface="Wingdings" panose="05000000000000000000" pitchFamily="2" charset="2"/>
              <a:buChar char="ü"/>
            </a:pPr>
            <a:r>
              <a:rPr lang="de-DE" sz="1400" dirty="0"/>
              <a:t>5 x </a:t>
            </a:r>
            <a:r>
              <a:rPr lang="ru-RU" sz="1400" dirty="0"/>
              <a:t>Стоимость убойной коровы </a:t>
            </a:r>
            <a:r>
              <a:rPr lang="de-DE" sz="1400" dirty="0"/>
              <a:t>= Ø 1.400 </a:t>
            </a:r>
            <a:r>
              <a:rPr lang="ru-RU" sz="1400" dirty="0"/>
              <a:t>Евро</a:t>
            </a:r>
            <a:r>
              <a:rPr lang="de-DE" sz="1400" dirty="0"/>
              <a:t> x 5 = </a:t>
            </a:r>
            <a:r>
              <a:rPr lang="ru-RU" sz="1400" b="1" u="sng" dirty="0"/>
              <a:t>около</a:t>
            </a:r>
            <a:r>
              <a:rPr lang="de-DE" sz="1400" b="1" u="sng" dirty="0"/>
              <a:t> 7.000 </a:t>
            </a:r>
            <a:r>
              <a:rPr lang="ru-RU" sz="1400" b="1" u="sng" dirty="0"/>
              <a:t>Евро</a:t>
            </a:r>
            <a:endParaRPr lang="de-DE" sz="1400" dirty="0"/>
          </a:p>
          <a:p>
            <a:pPr lvl="1">
              <a:buFont typeface="Wingdings" panose="05000000000000000000" pitchFamily="2" charset="2"/>
              <a:buChar char="ü"/>
            </a:pPr>
            <a:r>
              <a:rPr lang="ru-RU" sz="1400" dirty="0"/>
              <a:t>Дополнительное производство </a:t>
            </a:r>
            <a:r>
              <a:rPr lang="ru-RU" sz="1400" b="1" u="sng" dirty="0"/>
              <a:t>около 1700 кг говядины </a:t>
            </a:r>
            <a:r>
              <a:rPr lang="ru-RU" sz="1400" dirty="0"/>
              <a:t>за счет потомства женских особей.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de-DE" sz="1400" dirty="0"/>
              <a:t>(</a:t>
            </a:r>
            <a:r>
              <a:rPr lang="ru-RU" sz="1400" dirty="0"/>
              <a:t>Текущая цена племенного женского скота Ø около 2</a:t>
            </a:r>
            <a:r>
              <a:rPr lang="de-AT" sz="1400" dirty="0"/>
              <a:t>8</a:t>
            </a:r>
            <a:r>
              <a:rPr lang="ru-RU" sz="1400" dirty="0"/>
              <a:t>00 Евро.</a:t>
            </a:r>
            <a:r>
              <a:rPr lang="de-DE" sz="1400" dirty="0"/>
              <a:t>)</a:t>
            </a:r>
          </a:p>
          <a:p>
            <a:pPr marL="0" indent="0">
              <a:buNone/>
            </a:pPr>
            <a:endParaRPr lang="de-DE" sz="1400" dirty="0"/>
          </a:p>
          <a:p>
            <a:pPr>
              <a:buFont typeface="Wingdings" panose="05000000000000000000" pitchFamily="2" charset="2"/>
              <a:buChar char="ü"/>
            </a:pPr>
            <a:r>
              <a:rPr lang="de-DE" sz="1400" u="sng" dirty="0"/>
              <a:t>5 x </a:t>
            </a:r>
            <a:r>
              <a:rPr lang="ru-RU" sz="1400" u="sng" dirty="0"/>
              <a:t>мужская особь</a:t>
            </a:r>
            <a:endParaRPr lang="de-DE" sz="1400" u="sng" dirty="0"/>
          </a:p>
          <a:p>
            <a:pPr lvl="1">
              <a:buFont typeface="Wingdings" panose="05000000000000000000" pitchFamily="2" charset="2"/>
              <a:buChar char="ü"/>
            </a:pPr>
            <a:r>
              <a:rPr lang="ru-RU" sz="1400" dirty="0"/>
              <a:t>Стоимость убойного быка </a:t>
            </a:r>
            <a:r>
              <a:rPr lang="de-DE" sz="1400" dirty="0"/>
              <a:t>: Ø 400 </a:t>
            </a:r>
            <a:r>
              <a:rPr lang="ru-RU" sz="1400" dirty="0"/>
              <a:t>кг</a:t>
            </a:r>
            <a:r>
              <a:rPr lang="de-DE" sz="1400" dirty="0"/>
              <a:t> x 5,50 </a:t>
            </a:r>
            <a:r>
              <a:rPr lang="ru-RU" sz="1400" dirty="0"/>
              <a:t>Евро за кг</a:t>
            </a:r>
            <a:r>
              <a:rPr lang="de-DE" sz="1400" dirty="0"/>
              <a:t>=  Ø 2.200 </a:t>
            </a:r>
            <a:r>
              <a:rPr lang="ru-RU" sz="1400" dirty="0"/>
              <a:t>Евро за убойного быка</a:t>
            </a:r>
            <a:endParaRPr lang="de-DE" sz="1400" dirty="0"/>
          </a:p>
          <a:p>
            <a:pPr lvl="1">
              <a:buFont typeface="Wingdings" panose="05000000000000000000" pitchFamily="2" charset="2"/>
              <a:buChar char="ü"/>
            </a:pPr>
            <a:r>
              <a:rPr lang="de-DE" sz="1400" dirty="0"/>
              <a:t>5 x </a:t>
            </a:r>
            <a:r>
              <a:rPr lang="ru-RU" sz="1400" dirty="0"/>
              <a:t>Стоимость убойного быка </a:t>
            </a:r>
            <a:r>
              <a:rPr lang="de-DE" sz="1400" dirty="0"/>
              <a:t>= Ø 2.200 </a:t>
            </a:r>
            <a:r>
              <a:rPr lang="ru-RU" sz="1400" dirty="0"/>
              <a:t>Евро</a:t>
            </a:r>
            <a:r>
              <a:rPr lang="de-DE" sz="1400" dirty="0"/>
              <a:t> x 5 = </a:t>
            </a:r>
            <a:r>
              <a:rPr lang="ru-RU" sz="1400" b="1" u="sng" dirty="0"/>
              <a:t>около</a:t>
            </a:r>
            <a:r>
              <a:rPr lang="de-DE" sz="1400" b="1" u="sng" dirty="0"/>
              <a:t> 11.000 </a:t>
            </a:r>
            <a:r>
              <a:rPr lang="ru-RU" sz="1400" b="1" u="sng" dirty="0"/>
              <a:t>Евро</a:t>
            </a:r>
            <a:endParaRPr lang="de-DE" sz="1400" b="1" u="sng" dirty="0"/>
          </a:p>
          <a:p>
            <a:pPr lvl="1">
              <a:buFont typeface="Wingdings" panose="05000000000000000000" pitchFamily="2" charset="2"/>
              <a:buChar char="ü"/>
            </a:pPr>
            <a:r>
              <a:rPr lang="ru-RU" sz="1400" dirty="0"/>
              <a:t>Дополнительное производство </a:t>
            </a:r>
            <a:r>
              <a:rPr lang="ru-RU" sz="1400" b="1" u="sng" dirty="0"/>
              <a:t>около 2000 кг говядины </a:t>
            </a:r>
            <a:r>
              <a:rPr lang="ru-RU" sz="1400" dirty="0"/>
              <a:t>за счет потомства мужского пола.</a:t>
            </a:r>
            <a:endParaRPr lang="de-DE" sz="1400" dirty="0"/>
          </a:p>
          <a:p>
            <a:pPr lvl="1">
              <a:buFont typeface="Wingdings" panose="05000000000000000000" pitchFamily="2" charset="2"/>
              <a:buChar char="ü"/>
            </a:pPr>
            <a:endParaRPr lang="de-DE" sz="1400" dirty="0"/>
          </a:p>
          <a:p>
            <a:pPr>
              <a:buFont typeface="Wingdings" panose="05000000000000000000" pitchFamily="2" charset="2"/>
              <a:buChar char="ü"/>
            </a:pPr>
            <a:endParaRPr lang="de-DE" sz="1800" dirty="0"/>
          </a:p>
          <a:p>
            <a:pPr marL="0" indent="0">
              <a:buFont typeface="Arial" panose="020B0604020202020204" pitchFamily="34" charset="0"/>
              <a:buNone/>
            </a:pPr>
            <a:endParaRPr lang="de-DE" sz="1800" dirty="0">
              <a:solidFill>
                <a:srgbClr val="000000"/>
              </a:solidFill>
            </a:endParaRPr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id="{BC050EF4-8B0D-A2FD-090C-D7270243013F}"/>
              </a:ext>
            </a:extLst>
          </p:cNvPr>
          <p:cNvSpPr txBox="1">
            <a:spLocks/>
          </p:cNvSpPr>
          <p:nvPr/>
        </p:nvSpPr>
        <p:spPr bwMode="auto">
          <a:xfrm>
            <a:off x="1115616" y="5731125"/>
            <a:ext cx="7286815" cy="436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200" b="1" kern="1200">
                <a:solidFill>
                  <a:srgbClr val="A5651F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ru-RU" altLang="de-DE" dirty="0"/>
              <a:t>Это может только Флекфи</a:t>
            </a:r>
            <a:r>
              <a:rPr lang="de-AT" altLang="de-DE" dirty="0"/>
              <a:t>…</a:t>
            </a:r>
            <a:br>
              <a:rPr lang="de-AT" altLang="de-DE" dirty="0"/>
            </a:br>
            <a:r>
              <a:rPr lang="de-AT" altLang="de-DE" dirty="0"/>
              <a:t>100.000 </a:t>
            </a:r>
            <a:r>
              <a:rPr lang="ru-RU" altLang="de-DE" dirty="0"/>
              <a:t>кг молока</a:t>
            </a:r>
            <a:r>
              <a:rPr lang="de-AT" altLang="de-DE" dirty="0"/>
              <a:t>+ 4.000 </a:t>
            </a:r>
            <a:r>
              <a:rPr lang="ru-RU" altLang="de-DE" dirty="0"/>
              <a:t>кг</a:t>
            </a:r>
            <a:r>
              <a:rPr lang="de-AT" altLang="de-DE" dirty="0"/>
              <a:t> </a:t>
            </a:r>
            <a:r>
              <a:rPr lang="ru-RU" altLang="de-DE" dirty="0"/>
              <a:t>говядины</a:t>
            </a:r>
            <a:r>
              <a:rPr lang="de-AT" altLang="de-DE" dirty="0"/>
              <a:t> !</a:t>
            </a:r>
            <a:br>
              <a:rPr lang="de-AT" altLang="de-DE" dirty="0"/>
            </a:br>
            <a:endParaRPr lang="de-AT" altLang="de-DE" dirty="0"/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D40E8EDD-455C-B2B6-4448-EEF7B73C68A5}"/>
              </a:ext>
            </a:extLst>
          </p:cNvPr>
          <p:cNvSpPr txBox="1"/>
          <p:nvPr/>
        </p:nvSpPr>
        <p:spPr>
          <a:xfrm>
            <a:off x="834587" y="-36014"/>
            <a:ext cx="784887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800" b="1" dirty="0">
                <a:highlight>
                  <a:srgbClr val="FFFFFF"/>
                </a:highlight>
              </a:rPr>
              <a:t>65.000 </a:t>
            </a:r>
            <a:r>
              <a:rPr lang="ru-RU" sz="8800" b="1" dirty="0">
                <a:highlight>
                  <a:srgbClr val="FFFFFF"/>
                </a:highlight>
              </a:rPr>
              <a:t>Евро</a:t>
            </a:r>
            <a:r>
              <a:rPr lang="de-AT" sz="8800" b="1" dirty="0">
                <a:highlight>
                  <a:srgbClr val="FFFFFF"/>
                </a:highlight>
              </a:rPr>
              <a:t>.     </a:t>
            </a:r>
            <a:r>
              <a:rPr lang="en-GB" sz="8800" b="1" dirty="0">
                <a:highlight>
                  <a:srgbClr val="FFFFFF"/>
                </a:highlight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028346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D37C4AD8-B7D1-9EE2-0E0D-EFF99F52135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88" t="16741" r="74745" b="37887"/>
          <a:stretch/>
        </p:blipFill>
        <p:spPr bwMode="auto">
          <a:xfrm>
            <a:off x="1115616" y="152636"/>
            <a:ext cx="6230840" cy="655272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Interaktive Schaltfläche: Anpassen 2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462168A7-D4DA-2AD6-1A34-EB5AFE44F51B}"/>
              </a:ext>
            </a:extLst>
          </p:cNvPr>
          <p:cNvSpPr/>
          <p:nvPr/>
        </p:nvSpPr>
        <p:spPr bwMode="auto">
          <a:xfrm>
            <a:off x="4499992" y="1412776"/>
            <a:ext cx="1440160" cy="432047"/>
          </a:xfrm>
          <a:prstGeom prst="actionButtonBlank">
            <a:avLst/>
          </a:prstGeom>
          <a:solidFill>
            <a:schemeClr val="accent1">
              <a:alpha val="0"/>
            </a:schemeClr>
          </a:solidFill>
          <a:ln w="31750" cap="flat" cmpd="sng" algn="ctr">
            <a:solidFill>
              <a:srgbClr val="FF0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90408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1">
            <a:extLst>
              <a:ext uri="{FF2B5EF4-FFF2-40B4-BE49-F238E27FC236}">
                <a16:creationId xmlns:a16="http://schemas.microsoft.com/office/drawing/2014/main" id="{19A2BA7E-E197-BCA3-76B5-3C36E32A0161}"/>
              </a:ext>
            </a:extLst>
          </p:cNvPr>
          <p:cNvSpPr txBox="1">
            <a:spLocks/>
          </p:cNvSpPr>
          <p:nvPr/>
        </p:nvSpPr>
        <p:spPr>
          <a:xfrm>
            <a:off x="467544" y="404663"/>
            <a:ext cx="7776864" cy="1584173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3200" b="1" kern="1200">
                <a:solidFill>
                  <a:srgbClr val="A5651F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ru-RU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Разведение коров двойного назначения против</a:t>
            </a:r>
            <a:r>
              <a:rPr lang="de-DE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ru-RU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молочных пород</a:t>
            </a:r>
            <a:br>
              <a:rPr lang="de-DE" sz="2400" dirty="0"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ru-RU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Результаты Германии</a:t>
            </a:r>
            <a:r>
              <a:rPr lang="de-DE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, 2022</a:t>
            </a:r>
            <a:endParaRPr lang="de-AT" sz="24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D9261B8-F6D0-BD82-D621-FA51CADAAB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2901" y="6484425"/>
            <a:ext cx="2105899" cy="2538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68549" tIns="34275" rIns="68549" bIns="34275">
            <a:spAutoFit/>
          </a:bodyPr>
          <a:lstStyle/>
          <a:p>
            <a:r>
              <a:rPr lang="ru-RU" sz="1200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Источник</a:t>
            </a:r>
            <a:r>
              <a:rPr lang="de-DE" sz="1200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: Spiekers et al. (2022)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FAFA5741-CC48-1481-9C32-550509AAE2D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095" t="28116" r="35395" b="8095"/>
          <a:stretch/>
        </p:blipFill>
        <p:spPr bwMode="auto">
          <a:xfrm>
            <a:off x="502121" y="1547664"/>
            <a:ext cx="5508290" cy="476165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4B51DFC9-BD8B-0454-F68B-C51AA4742DCD}"/>
              </a:ext>
            </a:extLst>
          </p:cNvPr>
          <p:cNvSpPr txBox="1"/>
          <p:nvPr/>
        </p:nvSpPr>
        <p:spPr>
          <a:xfrm>
            <a:off x="1935337" y="1916832"/>
            <a:ext cx="540533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de-DE" sz="1350" dirty="0">
                <a:solidFill>
                  <a:srgbClr val="C00000"/>
                </a:solidFill>
                <a:latin typeface="Arial"/>
              </a:rPr>
              <a:t>- 8%</a:t>
            </a:r>
            <a:endParaRPr lang="en-US" sz="1350" dirty="0">
              <a:solidFill>
                <a:srgbClr val="C00000"/>
              </a:solidFill>
              <a:latin typeface="Arial"/>
            </a:endParaRPr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920FD713-DF21-2EA8-3C8F-207D32B2CCFD}"/>
              </a:ext>
            </a:extLst>
          </p:cNvPr>
          <p:cNvSpPr/>
          <p:nvPr/>
        </p:nvSpPr>
        <p:spPr>
          <a:xfrm rot="418009">
            <a:off x="3068508" y="2147682"/>
            <a:ext cx="2671012" cy="851971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srgbClr val="FFFFFF"/>
              </a:solidFill>
              <a:latin typeface="Arial"/>
            </a:endParaRPr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A26CE4C3-EAAB-2C4E-4DB4-76AFD2A36D9A}"/>
              </a:ext>
            </a:extLst>
          </p:cNvPr>
          <p:cNvSpPr/>
          <p:nvPr/>
        </p:nvSpPr>
        <p:spPr>
          <a:xfrm flipH="1">
            <a:off x="1963881" y="1916832"/>
            <a:ext cx="504056" cy="285503"/>
          </a:xfrm>
          <a:prstGeom prst="ellipse">
            <a:avLst/>
          </a:prstGeom>
          <a:noFill/>
          <a:ln>
            <a:solidFill>
              <a:srgbClr val="EC1C2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8759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28418" y="413792"/>
            <a:ext cx="7287164" cy="1143000"/>
          </a:xfrm>
        </p:spPr>
        <p:txBody>
          <a:bodyPr/>
          <a:lstStyle/>
          <a:p>
            <a:pPr algn="ctr"/>
            <a:r>
              <a:rPr lang="ru-RU" altLang="de-DE" dirty="0"/>
              <a:t>Прибыль по-австрийски</a:t>
            </a:r>
            <a:endParaRPr lang="de-AT" dirty="0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7118" y="1556792"/>
            <a:ext cx="6829763" cy="4818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493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483768" y="2273714"/>
            <a:ext cx="3024336" cy="1143000"/>
          </a:xfrm>
        </p:spPr>
        <p:txBody>
          <a:bodyPr/>
          <a:lstStyle/>
          <a:p>
            <a:r>
              <a:rPr lang="de-DE" sz="4400" dirty="0">
                <a:solidFill>
                  <a:schemeClr val="bg1"/>
                </a:solidFill>
              </a:rPr>
              <a:t>DANKE!</a:t>
            </a:r>
            <a:endParaRPr lang="de-AT" sz="4400" dirty="0">
              <a:solidFill>
                <a:schemeClr val="bg1"/>
              </a:solidFill>
            </a:endParaRPr>
          </a:p>
        </p:txBody>
      </p:sp>
      <p:sp>
        <p:nvSpPr>
          <p:cNvPr id="6" name="Rechteck 5"/>
          <p:cNvSpPr/>
          <p:nvPr/>
        </p:nvSpPr>
        <p:spPr>
          <a:xfrm>
            <a:off x="467544" y="116632"/>
            <a:ext cx="766834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solidFill>
                  <a:srgbClr val="A5651F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Флекфи</a:t>
            </a:r>
            <a:r>
              <a:rPr lang="de-DE" sz="3200" b="1" dirty="0">
                <a:solidFill>
                  <a:srgbClr val="A5651F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– </a:t>
            </a:r>
            <a:r>
              <a:rPr lang="ru-RU" sz="3200" b="1" dirty="0">
                <a:solidFill>
                  <a:srgbClr val="A5651F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Порода крупного рогатого скота </a:t>
            </a:r>
            <a:r>
              <a:rPr lang="de-DE" sz="3200" b="1" dirty="0">
                <a:solidFill>
                  <a:srgbClr val="A5651F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(</a:t>
            </a:r>
            <a:r>
              <a:rPr lang="ru-RU" sz="3200" b="1" dirty="0">
                <a:solidFill>
                  <a:srgbClr val="A5651F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Бренд</a:t>
            </a:r>
            <a:r>
              <a:rPr lang="de-DE" sz="3200" b="1" dirty="0">
                <a:solidFill>
                  <a:srgbClr val="A5651F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) </a:t>
            </a:r>
            <a:r>
              <a:rPr lang="ru-RU" sz="3200" b="1" dirty="0">
                <a:solidFill>
                  <a:srgbClr val="A5651F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будущего</a:t>
            </a:r>
            <a:r>
              <a:rPr lang="de-DE" sz="3200" b="1" dirty="0">
                <a:solidFill>
                  <a:srgbClr val="A5651F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!</a:t>
            </a:r>
            <a:endParaRPr lang="de-DE" sz="2000" b="1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0" t="1531" r="2014" b="3202"/>
          <a:stretch/>
        </p:blipFill>
        <p:spPr>
          <a:xfrm>
            <a:off x="4843399" y="1522940"/>
            <a:ext cx="4092203" cy="2644547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E946E44D-59FF-D5FA-40E5-5BE6238EA2B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146" y="1543734"/>
            <a:ext cx="3981253" cy="3070199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Rechteck 3">
            <a:extLst>
              <a:ext uri="{FF2B5EF4-FFF2-40B4-BE49-F238E27FC236}">
                <a16:creationId xmlns:a16="http://schemas.microsoft.com/office/drawing/2014/main" id="{C1A872DE-45F1-7125-C9A9-FF2940CD68BD}"/>
              </a:ext>
            </a:extLst>
          </p:cNvPr>
          <p:cNvSpPr/>
          <p:nvPr/>
        </p:nvSpPr>
        <p:spPr>
          <a:xfrm>
            <a:off x="737828" y="4778162"/>
            <a:ext cx="766834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solidFill>
                  <a:srgbClr val="A5651F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КРЕПКАЯ</a:t>
            </a:r>
            <a:r>
              <a:rPr lang="de-DE" sz="3200" b="1" dirty="0">
                <a:solidFill>
                  <a:srgbClr val="A5651F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– </a:t>
            </a:r>
            <a:r>
              <a:rPr lang="ru-RU" sz="3200" b="1" dirty="0">
                <a:solidFill>
                  <a:srgbClr val="A5651F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ВЫГОДНАЯ</a:t>
            </a:r>
            <a:r>
              <a:rPr lang="de-DE" sz="3200" b="1" dirty="0">
                <a:solidFill>
                  <a:srgbClr val="A5651F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– </a:t>
            </a:r>
            <a:r>
              <a:rPr lang="ru-RU" sz="3200" b="1" dirty="0">
                <a:solidFill>
                  <a:srgbClr val="A5651F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УСТОЙЧИВАЯ</a:t>
            </a:r>
            <a:r>
              <a:rPr lang="de-DE" sz="3200" b="1" dirty="0">
                <a:solidFill>
                  <a:srgbClr val="A5651F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endParaRPr lang="de-DE" sz="2000" b="1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9C3D5E98-BA2D-24EE-2CBB-84BD2317878C}"/>
              </a:ext>
            </a:extLst>
          </p:cNvPr>
          <p:cNvSpPr txBox="1"/>
          <p:nvPr/>
        </p:nvSpPr>
        <p:spPr>
          <a:xfrm>
            <a:off x="547178" y="5314266"/>
            <a:ext cx="838842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3200" b="1" dirty="0">
                <a:solidFill>
                  <a:srgbClr val="A5651F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ЛУЧШАЯ В МИРЕ ПОРОГА КРУПНОГО РОГАТОГО СКОТА ДВУХЦЕЛЕВОГО НАЗНАЧЕНИЯ!</a:t>
            </a:r>
            <a:endParaRPr lang="de-AT" sz="3200" b="1" dirty="0">
              <a:solidFill>
                <a:srgbClr val="A5651F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3555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E1E1BE7F-7961-4888-B1D2-843DCBBF8A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0412" y="1830401"/>
            <a:ext cx="4140146" cy="29523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hteck 5"/>
          <p:cNvSpPr/>
          <p:nvPr/>
        </p:nvSpPr>
        <p:spPr>
          <a:xfrm>
            <a:off x="186665" y="362600"/>
            <a:ext cx="9195146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altLang="de-DE" sz="3200" b="1" dirty="0">
                <a:solidFill>
                  <a:srgbClr val="A5651F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Флекфи из Австрии</a:t>
            </a:r>
            <a:br>
              <a:rPr lang="de-AT" altLang="de-DE" sz="3200" b="1" dirty="0">
                <a:solidFill>
                  <a:srgbClr val="A5651F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ru-RU" altLang="de-DE" sz="3200" b="1" dirty="0">
                <a:solidFill>
                  <a:srgbClr val="A5651F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Гарантии разведения КРС по новейшим технологиям</a:t>
            </a:r>
            <a:endParaRPr lang="de-AT" sz="32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3756D3A8-60C6-AF1A-C74A-D45E561DE8B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8350" y="4941168"/>
            <a:ext cx="1872208" cy="1337291"/>
          </a:xfrm>
          <a:prstGeom prst="rect">
            <a:avLst/>
          </a:prstGeom>
        </p:spPr>
      </p:pic>
      <p:pic>
        <p:nvPicPr>
          <p:cNvPr id="1026" name="Picture 2" descr="Photo">
            <a:extLst>
              <a:ext uri="{FF2B5EF4-FFF2-40B4-BE49-F238E27FC236}">
                <a16:creationId xmlns:a16="http://schemas.microsoft.com/office/drawing/2014/main" id="{E23E186E-75EA-14A8-1E39-5D9D0C7E1D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8526" y="4941168"/>
            <a:ext cx="2001959" cy="1333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3">
            <a:extLst>
              <a:ext uri="{FF2B5EF4-FFF2-40B4-BE49-F238E27FC236}">
                <a16:creationId xmlns:a16="http://schemas.microsoft.com/office/drawing/2014/main" id="{37282E07-1DF0-707E-48FF-7342B054DBC1}"/>
              </a:ext>
            </a:extLst>
          </p:cNvPr>
          <p:cNvSpPr txBox="1">
            <a:spLocks noChangeArrowheads="1"/>
          </p:cNvSpPr>
          <p:nvPr/>
        </p:nvSpPr>
        <p:spPr>
          <a:xfrm>
            <a:off x="179512" y="2060848"/>
            <a:ext cx="5112568" cy="4464495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ru-RU" sz="1800" b="1" dirty="0">
                <a:solidFill>
                  <a:srgbClr val="A5651F"/>
                </a:solidFill>
              </a:rPr>
              <a:t>Что означает Флекфи из Австрии</a:t>
            </a:r>
            <a:r>
              <a:rPr lang="de-DE" sz="1800" b="1" dirty="0">
                <a:solidFill>
                  <a:srgbClr val="A5651F"/>
                </a:solidFill>
              </a:rPr>
              <a:t>?</a:t>
            </a:r>
            <a:endParaRPr lang="de-DE" sz="1800" dirty="0">
              <a:solidFill>
                <a:srgbClr val="A5651F"/>
              </a:solidFill>
            </a:endParaRPr>
          </a:p>
          <a:p>
            <a:pPr>
              <a:buFont typeface="Wingdings" panose="05000000000000000000" pitchFamily="2" charset="2"/>
              <a:buChar char="ü"/>
            </a:pPr>
            <a:endParaRPr lang="de-DE" sz="1800" dirty="0">
              <a:solidFill>
                <a:srgbClr val="A5651F"/>
              </a:solidFill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ru-RU" sz="1800" dirty="0">
                <a:solidFill>
                  <a:srgbClr val="A5651F"/>
                </a:solidFill>
              </a:rPr>
              <a:t>Геномная селекция с 2011 года</a:t>
            </a:r>
          </a:p>
          <a:p>
            <a:pPr marL="0" indent="0">
              <a:buNone/>
            </a:pPr>
            <a:endParaRPr lang="de-DE" sz="1800" dirty="0">
              <a:solidFill>
                <a:srgbClr val="A5651F"/>
              </a:solidFill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ru-RU" sz="1800" dirty="0">
                <a:solidFill>
                  <a:srgbClr val="A5651F"/>
                </a:solidFill>
              </a:rPr>
              <a:t>Электронные данные для разведения КРС</a:t>
            </a:r>
          </a:p>
          <a:p>
            <a:pPr marL="0" indent="0">
              <a:buNone/>
            </a:pPr>
            <a:endParaRPr lang="de-DE" sz="1800" dirty="0">
              <a:solidFill>
                <a:srgbClr val="A5651F"/>
              </a:solidFill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ru-RU" sz="1800" dirty="0">
                <a:solidFill>
                  <a:srgbClr val="A5651F"/>
                </a:solidFill>
              </a:rPr>
              <a:t>Перенос эмбрионов</a:t>
            </a:r>
            <a:br>
              <a:rPr lang="de-DE" sz="1800" dirty="0">
                <a:solidFill>
                  <a:srgbClr val="A5651F"/>
                </a:solidFill>
              </a:rPr>
            </a:br>
            <a:endParaRPr lang="de-DE" sz="1800" dirty="0">
              <a:solidFill>
                <a:srgbClr val="A5651F"/>
              </a:solidFill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ru-RU" sz="1800" dirty="0">
                <a:solidFill>
                  <a:srgbClr val="A5651F"/>
                </a:solidFill>
              </a:rPr>
              <a:t>Одношаговый метод ZWS с 2018 года</a:t>
            </a:r>
          </a:p>
          <a:p>
            <a:pPr marL="0" indent="0">
              <a:buNone/>
            </a:pPr>
            <a:endParaRPr lang="de-DE" sz="1800" dirty="0">
              <a:solidFill>
                <a:srgbClr val="A5651F"/>
              </a:solidFill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ru-RU" sz="1800" dirty="0">
                <a:solidFill>
                  <a:srgbClr val="A5651F"/>
                </a:solidFill>
              </a:rPr>
              <a:t>ZWS для здоровья животных, здоровья когтей, эффективности</a:t>
            </a:r>
            <a:endParaRPr lang="de-DE" sz="1800" dirty="0">
              <a:solidFill>
                <a:srgbClr val="A5651F"/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de-DE" sz="1800" dirty="0">
              <a:solidFill>
                <a:srgbClr val="000000"/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de-DE" sz="18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3676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80222" y="44624"/>
            <a:ext cx="7488832" cy="1143000"/>
          </a:xfrm>
        </p:spPr>
        <p:txBody>
          <a:bodyPr/>
          <a:lstStyle/>
          <a:p>
            <a:pPr algn="ctr"/>
            <a:r>
              <a:rPr lang="ru-RU" dirty="0"/>
              <a:t>Абсолютная прозрачность </a:t>
            </a:r>
            <a:r>
              <a:rPr lang="de-AT" dirty="0"/>
              <a:t>– www.zuchtwert.at</a:t>
            </a:r>
          </a:p>
        </p:txBody>
      </p:sp>
      <p:sp>
        <p:nvSpPr>
          <p:cNvPr id="3" name="Textfeld 2"/>
          <p:cNvSpPr txBox="1"/>
          <p:nvPr/>
        </p:nvSpPr>
        <p:spPr>
          <a:xfrm>
            <a:off x="395536" y="1629270"/>
            <a:ext cx="184686" cy="1015642"/>
          </a:xfrm>
          <a:prstGeom prst="rect">
            <a:avLst/>
          </a:prstGeom>
          <a:noFill/>
        </p:spPr>
        <p:txBody>
          <a:bodyPr wrap="none" lIns="91418" tIns="45710" rIns="91418" bIns="4571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798"/>
              </a:lnSpc>
              <a:spcBef>
                <a:spcPts val="0"/>
              </a:spcBef>
              <a:spcAft>
                <a:spcPts val="0"/>
              </a:spcAft>
              <a:buClr>
                <a:srgbClr val="00673B"/>
              </a:buClr>
              <a:buSzTx/>
              <a:buFontTx/>
              <a:buNone/>
              <a:tabLst/>
              <a:defRPr/>
            </a:pPr>
            <a:endParaRPr kumimoji="0" lang="de-AT" sz="162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ts val="1798"/>
              </a:lnSpc>
              <a:spcBef>
                <a:spcPts val="0"/>
              </a:spcBef>
              <a:spcAft>
                <a:spcPts val="0"/>
              </a:spcAft>
              <a:buClr>
                <a:srgbClr val="00673B"/>
              </a:buClr>
              <a:buSzTx/>
              <a:buFontTx/>
              <a:buNone/>
              <a:tabLst/>
              <a:defRPr/>
            </a:pPr>
            <a:endParaRPr kumimoji="0" lang="de-AT" sz="162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ts val="1798"/>
              </a:lnSpc>
              <a:spcBef>
                <a:spcPts val="0"/>
              </a:spcBef>
              <a:spcAft>
                <a:spcPts val="0"/>
              </a:spcAft>
              <a:buClr>
                <a:srgbClr val="00673B"/>
              </a:buClr>
              <a:buSzTx/>
              <a:buFontTx/>
              <a:buNone/>
              <a:tabLst/>
              <a:defRPr/>
            </a:pPr>
            <a:endParaRPr kumimoji="0" lang="de-AT" sz="162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ts val="1798"/>
              </a:lnSpc>
              <a:spcBef>
                <a:spcPts val="0"/>
              </a:spcBef>
              <a:spcAft>
                <a:spcPts val="0"/>
              </a:spcAft>
              <a:buClr>
                <a:srgbClr val="00673B"/>
              </a:buClr>
              <a:buSzTx/>
              <a:buFontTx/>
              <a:buNone/>
              <a:tabLst/>
              <a:defRPr/>
            </a:pPr>
            <a:endParaRPr kumimoji="0" lang="de-AT" sz="162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2DAC54CA-84DF-48D2-B8BB-CFA21F6B139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7028" t="13601" r="40590" b="29000"/>
          <a:stretch/>
        </p:blipFill>
        <p:spPr>
          <a:xfrm>
            <a:off x="755576" y="1052736"/>
            <a:ext cx="3732954" cy="5385131"/>
          </a:xfrm>
          <a:prstGeom prst="rect">
            <a:avLst/>
          </a:prstGeom>
        </p:spPr>
      </p:pic>
      <p:pic>
        <p:nvPicPr>
          <p:cNvPr id="4" name="Picture 2" descr="GS DER BESTE Nachzuchtgruppe, Foto: Fritz Baumann">
            <a:extLst>
              <a:ext uri="{FF2B5EF4-FFF2-40B4-BE49-F238E27FC236}">
                <a16:creationId xmlns:a16="http://schemas.microsoft.com/office/drawing/2014/main" id="{7BCCD37E-42FE-06E5-F563-FE2AEFA2A0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7630" y="2714720"/>
            <a:ext cx="4112843" cy="2298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36023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/>
          <p:cNvSpPr/>
          <p:nvPr/>
        </p:nvSpPr>
        <p:spPr>
          <a:xfrm>
            <a:off x="280377" y="338540"/>
            <a:ext cx="6627135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altLang="de-DE" sz="3200" b="1" dirty="0">
                <a:solidFill>
                  <a:srgbClr val="A5651F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Флекфи из Австрии</a:t>
            </a:r>
            <a:br>
              <a:rPr lang="de-AT" altLang="de-DE" sz="3200" b="1" dirty="0">
                <a:solidFill>
                  <a:srgbClr val="A5651F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ru-RU" altLang="de-DE" sz="3200" b="1" dirty="0">
                <a:solidFill>
                  <a:srgbClr val="A5651F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Выращивание и кормление животных</a:t>
            </a:r>
            <a:endParaRPr lang="de-AT" sz="32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8" name="Rechteck 7"/>
          <p:cNvSpPr/>
          <p:nvPr/>
        </p:nvSpPr>
        <p:spPr>
          <a:xfrm>
            <a:off x="251520" y="4962200"/>
            <a:ext cx="8735084" cy="16312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indent="-457200">
              <a:buFont typeface="Wingdings" panose="05000000000000000000" pitchFamily="2" charset="2"/>
              <a:buChar char="ü"/>
            </a:pPr>
            <a:r>
              <a:rPr lang="ru-RU" sz="2000" b="1" dirty="0">
                <a:solidFill>
                  <a:srgbClr val="A5651F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Выращивание на пастбище, а также на альпийских лугах.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endParaRPr lang="ru-RU" sz="2000" b="1" dirty="0">
              <a:solidFill>
                <a:srgbClr val="A5651F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ru-RU" sz="2000" b="1" dirty="0">
                <a:solidFill>
                  <a:srgbClr val="A5651F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В основе корма лежит трава, кукурузный силос и сено.</a:t>
            </a:r>
            <a:br>
              <a:rPr lang="ru-RU" sz="2000" b="1" dirty="0">
                <a:solidFill>
                  <a:srgbClr val="A5651F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</a:br>
            <a:endParaRPr lang="ru-RU" sz="2000" b="1" dirty="0">
              <a:solidFill>
                <a:srgbClr val="A5651F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ru-RU" sz="2000" b="1" dirty="0">
                <a:solidFill>
                  <a:srgbClr val="A5651F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Цель: животные с выработанной терпимостью к кормлению и содержанию.</a:t>
            </a:r>
            <a:endParaRPr lang="de-DE" sz="2000" b="1" dirty="0">
              <a:solidFill>
                <a:srgbClr val="A5651F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1026" name="Bild 1">
            <a:extLst>
              <a:ext uri="{FF2B5EF4-FFF2-40B4-BE49-F238E27FC236}">
                <a16:creationId xmlns:a16="http://schemas.microsoft.com/office/drawing/2014/main" id="{D97846F5-F37D-3554-212B-1D39303997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5" y="1611274"/>
            <a:ext cx="3538991" cy="3094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Grafik 1">
            <a:extLst>
              <a:ext uri="{FF2B5EF4-FFF2-40B4-BE49-F238E27FC236}">
                <a16:creationId xmlns:a16="http://schemas.microsoft.com/office/drawing/2014/main" id="{4164CB9A-8C6C-6895-AA3B-B66C659591B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64" t="3174" r="4232" b="10847"/>
          <a:stretch/>
        </p:blipFill>
        <p:spPr bwMode="auto">
          <a:xfrm>
            <a:off x="251520" y="1610565"/>
            <a:ext cx="4552950" cy="309562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2912120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3" name="Picture 2" descr="B:\zar\Fotos\2014\77-Filmdreh Friedl\Tierarzt&amp;Landwirt\IMG_323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1587342"/>
            <a:ext cx="4863835" cy="32425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hteck 5"/>
          <p:cNvSpPr/>
          <p:nvPr/>
        </p:nvSpPr>
        <p:spPr>
          <a:xfrm>
            <a:off x="467544" y="326847"/>
            <a:ext cx="6773008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altLang="de-DE" sz="3200" b="1" dirty="0">
                <a:solidFill>
                  <a:srgbClr val="A5651F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Флекфи из Австрии</a:t>
            </a:r>
            <a:br>
              <a:rPr lang="de-AT" altLang="de-DE" sz="3200" b="1" dirty="0">
                <a:solidFill>
                  <a:srgbClr val="A5651F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ru-RU" altLang="de-DE" sz="3200" b="1" dirty="0">
                <a:solidFill>
                  <a:srgbClr val="A5651F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Гарантия лучшего здоровья животных</a:t>
            </a:r>
            <a:r>
              <a:rPr lang="de-AT" altLang="de-DE" sz="3200" b="1" dirty="0">
                <a:solidFill>
                  <a:srgbClr val="A5651F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!</a:t>
            </a:r>
            <a:endParaRPr lang="de-AT" sz="32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4" name="Rechteck 3"/>
          <p:cNvSpPr/>
          <p:nvPr/>
        </p:nvSpPr>
        <p:spPr>
          <a:xfrm>
            <a:off x="755576" y="5013176"/>
            <a:ext cx="5806398" cy="209288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altLang="de-DE" sz="2000" b="1" dirty="0">
                <a:solidFill>
                  <a:srgbClr val="A5651F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Текущий ветеринарный надзор </a:t>
            </a:r>
            <a:r>
              <a:rPr lang="de-DE" altLang="de-DE" sz="2000" b="1" dirty="0">
                <a:solidFill>
                  <a:srgbClr val="A5651F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=&gt; TGD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endParaRPr lang="de-DE" altLang="de-DE" sz="2000" b="1" dirty="0">
              <a:solidFill>
                <a:srgbClr val="A5651F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altLang="de-DE" sz="2000" b="1" dirty="0">
                <a:solidFill>
                  <a:srgbClr val="A5651F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Текущий скрининг молока</a:t>
            </a:r>
          </a:p>
          <a:p>
            <a:endParaRPr lang="de-DE" altLang="de-DE" sz="2000" b="1" dirty="0">
              <a:solidFill>
                <a:srgbClr val="A5651F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altLang="de-DE" sz="2000" b="1" dirty="0">
                <a:solidFill>
                  <a:srgbClr val="A5651F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Отсутствие эпизоотических заболеваний в стране</a:t>
            </a:r>
            <a:endParaRPr lang="de-AT" altLang="de-DE" sz="2000" b="1" dirty="0">
              <a:solidFill>
                <a:srgbClr val="A5651F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algn="ctr"/>
            <a:endParaRPr lang="de-AT" sz="3000" dirty="0"/>
          </a:p>
        </p:txBody>
      </p:sp>
    </p:spTree>
    <p:extLst>
      <p:ext uri="{BB962C8B-B14F-4D97-AF65-F5344CB8AC3E}">
        <p14:creationId xmlns:p14="http://schemas.microsoft.com/office/powerpoint/2010/main" val="1048279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Bildschirmausschnitt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3214" y="2708920"/>
            <a:ext cx="4690170" cy="2927832"/>
          </a:xfrm>
          <a:prstGeom prst="rect">
            <a:avLst/>
          </a:prstGeom>
        </p:spPr>
      </p:pic>
      <p:sp>
        <p:nvSpPr>
          <p:cNvPr id="3" name="Titel 1"/>
          <p:cNvSpPr txBox="1">
            <a:spLocks/>
          </p:cNvSpPr>
          <p:nvPr/>
        </p:nvSpPr>
        <p:spPr>
          <a:xfrm>
            <a:off x="-1404664" y="699542"/>
            <a:ext cx="7812495" cy="85725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3600" b="1" kern="1200">
                <a:solidFill>
                  <a:srgbClr val="A5651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dirty="0">
                <a:latin typeface="Calibri Light" panose="020F0302020204030204" pitchFamily="34" charset="0"/>
                <a:cs typeface="Calibri Light" panose="020F0302020204030204" pitchFamily="34" charset="0"/>
              </a:rPr>
              <a:t>Флекфи из Австрии</a:t>
            </a:r>
            <a:endParaRPr lang="de-AT" sz="32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5" name="Grafik 4" descr="Ein Bild, das Gras, draußen, Säugetier, Nutztiere enthält.&#10;&#10;Automatisch generierte Beschreibung">
            <a:extLst>
              <a:ext uri="{FF2B5EF4-FFF2-40B4-BE49-F238E27FC236}">
                <a16:creationId xmlns:a16="http://schemas.microsoft.com/office/drawing/2014/main" id="{5B8974AA-4372-63AF-1B97-563F629F7E0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13" y="1556792"/>
            <a:ext cx="3600400" cy="3600400"/>
          </a:xfrm>
          <a:prstGeom prst="rect">
            <a:avLst/>
          </a:prstGeom>
        </p:spPr>
      </p:pic>
      <p:sp>
        <p:nvSpPr>
          <p:cNvPr id="8" name="Titel 1">
            <a:extLst>
              <a:ext uri="{FF2B5EF4-FFF2-40B4-BE49-F238E27FC236}">
                <a16:creationId xmlns:a16="http://schemas.microsoft.com/office/drawing/2014/main" id="{33BB9166-0C31-B5AC-796C-8DC960DD59EA}"/>
              </a:ext>
            </a:extLst>
          </p:cNvPr>
          <p:cNvSpPr txBox="1">
            <a:spLocks/>
          </p:cNvSpPr>
          <p:nvPr/>
        </p:nvSpPr>
        <p:spPr>
          <a:xfrm>
            <a:off x="683568" y="5762757"/>
            <a:ext cx="8712968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200" b="1" kern="1200">
                <a:solidFill>
                  <a:srgbClr val="A5651F"/>
                </a:solidFill>
                <a:latin typeface="Calibri Light" panose="020F0302020204030204" pitchFamily="34" charset="0"/>
                <a:ea typeface="+mj-ea"/>
                <a:cs typeface="Calibri Light" panose="020F0302020204030204" pitchFamily="34" charset="0"/>
              </a:defRPr>
            </a:lvl1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Скотоводство будущего в экономическом и экологическом плане</a:t>
            </a:r>
            <a:r>
              <a:rPr lang="de-AT" dirty="0"/>
              <a:t>!</a:t>
            </a:r>
            <a:endParaRPr kumimoji="0" lang="de-AT" sz="3200" b="1" i="0" u="none" strike="noStrike" kern="1200" cap="none" spc="0" normalizeH="0" baseline="0" noProof="0" dirty="0">
              <a:ln>
                <a:noFill/>
              </a:ln>
              <a:solidFill>
                <a:srgbClr val="A5651F"/>
              </a:solidFill>
              <a:effectLst/>
              <a:uLnTx/>
              <a:uFillTx/>
              <a:latin typeface="Calibri Light" panose="020F0302020204030204" pitchFamily="34" charset="0"/>
              <a:ea typeface="+mj-ea"/>
              <a:cs typeface="Calibri Light" panose="020F0302020204030204" pitchFamily="34" charset="0"/>
            </a:endParaRPr>
          </a:p>
        </p:txBody>
      </p:sp>
      <p:pic>
        <p:nvPicPr>
          <p:cNvPr id="2050" name="Picture 2" descr="Kazakhstan Flag for Sale - Buy online at Royal-Flags">
            <a:extLst>
              <a:ext uri="{FF2B5EF4-FFF2-40B4-BE49-F238E27FC236}">
                <a16:creationId xmlns:a16="http://schemas.microsoft.com/office/drawing/2014/main" id="{E40D9532-863B-F87C-BD9A-C0A262E877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2242307"/>
            <a:ext cx="1889956" cy="1417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9038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483768" y="2273714"/>
            <a:ext cx="3024336" cy="1143000"/>
          </a:xfrm>
        </p:spPr>
        <p:txBody>
          <a:bodyPr/>
          <a:lstStyle/>
          <a:p>
            <a:r>
              <a:rPr lang="de-DE" sz="4400" dirty="0">
                <a:solidFill>
                  <a:schemeClr val="bg1"/>
                </a:solidFill>
              </a:rPr>
              <a:t>DANKE!</a:t>
            </a:r>
            <a:endParaRPr lang="de-AT" sz="4400" dirty="0">
              <a:solidFill>
                <a:schemeClr val="bg1"/>
              </a:solidFill>
            </a:endParaRPr>
          </a:p>
        </p:txBody>
      </p:sp>
      <p:sp>
        <p:nvSpPr>
          <p:cNvPr id="6" name="Rechteck 5"/>
          <p:cNvSpPr/>
          <p:nvPr/>
        </p:nvSpPr>
        <p:spPr>
          <a:xfrm>
            <a:off x="485972" y="255830"/>
            <a:ext cx="7668344" cy="2369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solidFill>
                  <a:srgbClr val="A5651F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Флекфи меняет мир КРС</a:t>
            </a:r>
            <a:br>
              <a:rPr lang="de-DE" sz="3200" b="1" dirty="0">
                <a:solidFill>
                  <a:srgbClr val="A5651F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ru-RU" sz="3200" b="1" dirty="0">
                <a:solidFill>
                  <a:srgbClr val="A5651F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Корова </a:t>
            </a:r>
            <a:r>
              <a:rPr lang="de-DE" sz="3200" b="1" dirty="0">
                <a:solidFill>
                  <a:srgbClr val="A5651F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(</a:t>
            </a:r>
            <a:r>
              <a:rPr lang="ru-RU" sz="3200" b="1" dirty="0">
                <a:solidFill>
                  <a:srgbClr val="A5651F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Бренд</a:t>
            </a:r>
            <a:r>
              <a:rPr lang="de-DE" sz="3200" b="1" dirty="0">
                <a:solidFill>
                  <a:srgbClr val="A5651F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) </a:t>
            </a:r>
            <a:r>
              <a:rPr lang="ru-RU" sz="3200" b="1" dirty="0">
                <a:solidFill>
                  <a:srgbClr val="A5651F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будущего</a:t>
            </a:r>
            <a:endParaRPr lang="de-DE" sz="3200" b="1" dirty="0">
              <a:solidFill>
                <a:srgbClr val="A5651F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algn="ctr"/>
            <a:r>
              <a:rPr lang="ru-RU" sz="3200" b="1" dirty="0">
                <a:solidFill>
                  <a:srgbClr val="A5651F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КРЕПКАЯ</a:t>
            </a:r>
            <a:r>
              <a:rPr lang="de-DE" sz="3200" b="1" dirty="0">
                <a:solidFill>
                  <a:srgbClr val="A5651F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– </a:t>
            </a:r>
            <a:r>
              <a:rPr lang="ru-RU" sz="3200" b="1" dirty="0">
                <a:solidFill>
                  <a:srgbClr val="A5651F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ВЫГОДНАЯ</a:t>
            </a:r>
            <a:r>
              <a:rPr lang="de-DE" sz="3200" b="1" dirty="0">
                <a:solidFill>
                  <a:srgbClr val="A5651F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– </a:t>
            </a:r>
            <a:r>
              <a:rPr lang="ru-RU" sz="3200" b="1" dirty="0">
                <a:solidFill>
                  <a:srgbClr val="A5651F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УСТОЙЧИВАЯ</a:t>
            </a:r>
            <a:r>
              <a:rPr lang="de-DE" sz="3200" b="1" dirty="0">
                <a:solidFill>
                  <a:srgbClr val="A5651F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endParaRPr lang="de-DE" sz="2000" b="1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algn="ctr"/>
            <a:endParaRPr lang="de-DE" sz="3200" b="1" dirty="0">
              <a:solidFill>
                <a:srgbClr val="A5651F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algn="ctr"/>
            <a:endParaRPr lang="de-DE" sz="2000" b="1" dirty="0"/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0" t="1531" r="2014" b="3202"/>
          <a:stretch/>
        </p:blipFill>
        <p:spPr>
          <a:xfrm>
            <a:off x="4386687" y="2379662"/>
            <a:ext cx="4179913" cy="2701229"/>
          </a:xfrm>
          <a:prstGeom prst="rect">
            <a:avLst/>
          </a:prstGeom>
        </p:spPr>
      </p:pic>
      <p:sp>
        <p:nvSpPr>
          <p:cNvPr id="8" name="Rechteck 7"/>
          <p:cNvSpPr/>
          <p:nvPr/>
        </p:nvSpPr>
        <p:spPr>
          <a:xfrm>
            <a:off x="0" y="5294501"/>
            <a:ext cx="91440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br>
              <a:rPr lang="tr-TR" sz="4400" b="1" dirty="0"/>
            </a:br>
            <a:endParaRPr lang="de-AT" sz="3600" b="1" dirty="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A998D6D2-9997-48C9-7357-970EF0AFE00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225" y="2379663"/>
            <a:ext cx="3502795" cy="2701229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itel 1">
            <a:extLst>
              <a:ext uri="{FF2B5EF4-FFF2-40B4-BE49-F238E27FC236}">
                <a16:creationId xmlns:a16="http://schemas.microsoft.com/office/drawing/2014/main" id="{D5379F78-D4F4-6F26-9250-EE12A53D2914}"/>
              </a:ext>
            </a:extLst>
          </p:cNvPr>
          <p:cNvSpPr txBox="1">
            <a:spLocks/>
          </p:cNvSpPr>
          <p:nvPr/>
        </p:nvSpPr>
        <p:spPr>
          <a:xfrm>
            <a:off x="632480" y="5384720"/>
            <a:ext cx="6459800" cy="106861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200" b="1" kern="1200">
                <a:solidFill>
                  <a:srgbClr val="A5651F"/>
                </a:solidFill>
                <a:latin typeface="Calibri Light" panose="020F0302020204030204" pitchFamily="34" charset="0"/>
                <a:ea typeface="+mj-ea"/>
                <a:cs typeface="Calibri Light" panose="020F0302020204030204" pitchFamily="34" charset="0"/>
              </a:defRPr>
            </a:lvl1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С нетерпением ждем светлого будущего вместе с Флекфи из Австрии!</a:t>
            </a:r>
            <a:endParaRPr kumimoji="0" lang="de-AT" sz="3200" b="1" i="0" u="none" strike="noStrike" kern="1200" cap="none" spc="0" normalizeH="0" baseline="0" noProof="0" dirty="0">
              <a:ln>
                <a:noFill/>
              </a:ln>
              <a:solidFill>
                <a:srgbClr val="A5651F"/>
              </a:solidFill>
              <a:effectLst/>
              <a:uLnTx/>
              <a:uFillTx/>
              <a:latin typeface="Calibri Light" panose="020F0302020204030204" pitchFamily="34" charset="0"/>
              <a:ea typeface="+mj-ea"/>
              <a:cs typeface="Calibri Light" panose="020F0302020204030204" pitchFamily="34" charset="0"/>
            </a:endParaRPr>
          </a:p>
        </p:txBody>
      </p:sp>
      <p:pic>
        <p:nvPicPr>
          <p:cNvPr id="1026" name="Picture 2" descr="Freundschaftspins: Österreich-Kasachstan | Asien | Pins Österreich-XXX ...">
            <a:extLst>
              <a:ext uri="{FF2B5EF4-FFF2-40B4-BE49-F238E27FC236}">
                <a16:creationId xmlns:a16="http://schemas.microsoft.com/office/drawing/2014/main" id="{837B9E61-4018-C74A-242F-F6B0F68AD6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5154294"/>
            <a:ext cx="1939366" cy="1551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38101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3BDD3BA-B57F-4035-89B0-CF78498CF5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3928" y="274638"/>
            <a:ext cx="6995120" cy="1143000"/>
          </a:xfrm>
        </p:spPr>
        <p:txBody>
          <a:bodyPr/>
          <a:lstStyle/>
          <a:p>
            <a:pPr algn="ctr"/>
            <a:r>
              <a:rPr lang="ru-RU" dirty="0"/>
              <a:t>Флекфи: сегодня и завтра</a:t>
            </a:r>
            <a:endParaRPr lang="de-AT" u="sng" dirty="0"/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BAA06618-380E-4628-94B7-7CBA68F08EAD}"/>
              </a:ext>
            </a:extLst>
          </p:cNvPr>
          <p:cNvSpPr txBox="1"/>
          <p:nvPr/>
        </p:nvSpPr>
        <p:spPr>
          <a:xfrm>
            <a:off x="539552" y="5517232"/>
            <a:ext cx="838842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3200" b="1" dirty="0">
                <a:solidFill>
                  <a:srgbClr val="A5651F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ЛУЧШАЯ В МИРЕ ПОРОГА КРУПНОГО РОГАТОГО СКОТА ДВУХЦЕЛЕВОГО НАЗНАЧЕНИЯ!</a:t>
            </a:r>
            <a:endParaRPr lang="de-AT" sz="3200" b="1" dirty="0">
              <a:solidFill>
                <a:srgbClr val="A5651F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5" name="Picture 2" descr="GS DER BESTE Nachzuchtgruppe, Foto: Fritz Baumann">
            <a:extLst>
              <a:ext uri="{FF2B5EF4-FFF2-40B4-BE49-F238E27FC236}">
                <a16:creationId xmlns:a16="http://schemas.microsoft.com/office/drawing/2014/main" id="{6E482AE4-8AC9-2352-5282-524623E28C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3928" y="1417638"/>
            <a:ext cx="7256766" cy="3811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142850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7544" y="476672"/>
            <a:ext cx="6995120" cy="1143000"/>
          </a:xfrm>
        </p:spPr>
        <p:txBody>
          <a:bodyPr/>
          <a:lstStyle/>
          <a:p>
            <a:r>
              <a:rPr lang="ru-RU" dirty="0"/>
              <a:t>ФЛЕКФИ АВСТРИИ </a:t>
            </a:r>
            <a:r>
              <a:rPr lang="de-DE" dirty="0"/>
              <a:t>– </a:t>
            </a:r>
            <a:r>
              <a:rPr lang="ru-RU" dirty="0"/>
              <a:t>Цифры и данные</a:t>
            </a:r>
            <a:endParaRPr lang="de-AT" dirty="0"/>
          </a:p>
        </p:txBody>
      </p:sp>
      <p:sp>
        <p:nvSpPr>
          <p:cNvPr id="4" name="Inhaltsplatzhalter 2">
            <a:extLst>
              <a:ext uri="{FF2B5EF4-FFF2-40B4-BE49-F238E27FC236}">
                <a16:creationId xmlns:a16="http://schemas.microsoft.com/office/drawing/2014/main" id="{718D5B93-2B15-495A-B084-5AAD52CD5682}"/>
              </a:ext>
            </a:extLst>
          </p:cNvPr>
          <p:cNvSpPr txBox="1">
            <a:spLocks/>
          </p:cNvSpPr>
          <p:nvPr/>
        </p:nvSpPr>
        <p:spPr bwMode="auto">
          <a:xfrm>
            <a:off x="323528" y="1979697"/>
            <a:ext cx="3888432" cy="4104456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 fontScale="925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ü"/>
              <a:defRPr/>
            </a:pPr>
            <a:r>
              <a:rPr lang="en-GB" sz="2400" dirty="0">
                <a:solidFill>
                  <a:srgbClr val="A5651F"/>
                </a:solidFill>
              </a:rPr>
              <a:t>13.600 </a:t>
            </a:r>
            <a:r>
              <a:rPr lang="ru-RU" sz="2400" dirty="0">
                <a:solidFill>
                  <a:srgbClr val="A5651F"/>
                </a:solidFill>
              </a:rPr>
              <a:t>скотоводов</a:t>
            </a:r>
            <a:endParaRPr lang="en-GB" sz="2400" dirty="0">
              <a:solidFill>
                <a:srgbClr val="A5651F"/>
              </a:solidFill>
            </a:endParaRPr>
          </a:p>
          <a:p>
            <a:pPr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ü"/>
              <a:defRPr/>
            </a:pPr>
            <a:r>
              <a:rPr lang="en-GB" sz="2400" dirty="0">
                <a:solidFill>
                  <a:srgbClr val="A5651F"/>
                </a:solidFill>
              </a:rPr>
              <a:t>313.000 </a:t>
            </a:r>
            <a:r>
              <a:rPr lang="ru-RU" sz="2400" dirty="0">
                <a:solidFill>
                  <a:srgbClr val="A5651F"/>
                </a:solidFill>
              </a:rPr>
              <a:t>Чистокровные коровы</a:t>
            </a:r>
            <a:endParaRPr lang="en-GB" sz="2400" dirty="0">
              <a:solidFill>
                <a:srgbClr val="A5651F"/>
              </a:solidFill>
            </a:endParaRPr>
          </a:p>
          <a:p>
            <a:pPr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ü"/>
              <a:defRPr/>
            </a:pPr>
            <a:r>
              <a:rPr lang="en-GB" sz="2400" dirty="0">
                <a:solidFill>
                  <a:srgbClr val="A5651F"/>
                </a:solidFill>
              </a:rPr>
              <a:t>1.400.000 </a:t>
            </a:r>
            <a:r>
              <a:rPr lang="ru-RU" sz="2400" dirty="0">
                <a:solidFill>
                  <a:srgbClr val="A5651F"/>
                </a:solidFill>
              </a:rPr>
              <a:t>животных</a:t>
            </a:r>
            <a:endParaRPr lang="en-GB" sz="2400" dirty="0">
              <a:solidFill>
                <a:srgbClr val="A5651F"/>
              </a:solidFill>
            </a:endParaRPr>
          </a:p>
          <a:p>
            <a:pPr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ü"/>
              <a:defRPr/>
            </a:pPr>
            <a:r>
              <a:rPr lang="en-GB" sz="2400" dirty="0">
                <a:solidFill>
                  <a:srgbClr val="A5651F"/>
                </a:solidFill>
              </a:rPr>
              <a:t>75 % </a:t>
            </a:r>
            <a:r>
              <a:rPr lang="ru-RU" sz="2400" dirty="0">
                <a:solidFill>
                  <a:srgbClr val="A5651F"/>
                </a:solidFill>
              </a:rPr>
              <a:t>коров в Австрии</a:t>
            </a:r>
            <a:endParaRPr lang="en-GB" sz="2400" dirty="0">
              <a:solidFill>
                <a:srgbClr val="A5651F"/>
              </a:solidFill>
            </a:endParaRPr>
          </a:p>
          <a:p>
            <a:pPr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ü"/>
              <a:defRPr/>
            </a:pPr>
            <a:r>
              <a:rPr lang="en-GB" sz="2400" dirty="0">
                <a:solidFill>
                  <a:srgbClr val="A5651F"/>
                </a:solidFill>
              </a:rPr>
              <a:t>26 </a:t>
            </a:r>
            <a:r>
              <a:rPr lang="ru-RU" sz="2400" dirty="0">
                <a:solidFill>
                  <a:srgbClr val="A5651F"/>
                </a:solidFill>
              </a:rPr>
              <a:t>выращенных коров в ферме</a:t>
            </a:r>
            <a:endParaRPr lang="en-GB" sz="2400" dirty="0">
              <a:solidFill>
                <a:srgbClr val="A5651F"/>
              </a:solidFill>
            </a:endParaRPr>
          </a:p>
          <a:p>
            <a:pPr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ü"/>
              <a:defRPr/>
            </a:pPr>
            <a:r>
              <a:rPr lang="ru-RU" sz="2400" dirty="0">
                <a:solidFill>
                  <a:srgbClr val="A5651F"/>
                </a:solidFill>
              </a:rPr>
              <a:t>Система</a:t>
            </a:r>
            <a:r>
              <a:rPr lang="en-GB" sz="2400" dirty="0">
                <a:solidFill>
                  <a:srgbClr val="A5651F"/>
                </a:solidFill>
              </a:rPr>
              <a:t>: </a:t>
            </a:r>
            <a:r>
              <a:rPr lang="ru-RU" sz="2400" dirty="0">
                <a:solidFill>
                  <a:srgbClr val="A5651F"/>
                </a:solidFill>
              </a:rPr>
              <a:t>Семейный бизнес</a:t>
            </a:r>
            <a:endParaRPr lang="en-GB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74EBC76D-6C44-0DFF-FC4A-1A0D50DD781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1343" y="2060848"/>
            <a:ext cx="4389129" cy="3384376"/>
          </a:xfrm>
          <a:prstGeom prst="rect">
            <a:avLst/>
          </a:prstGeom>
        </p:spPr>
      </p:pic>
      <p:sp>
        <p:nvSpPr>
          <p:cNvPr id="3" name="Rectangle 4">
            <a:extLst>
              <a:ext uri="{FF2B5EF4-FFF2-40B4-BE49-F238E27FC236}">
                <a16:creationId xmlns:a16="http://schemas.microsoft.com/office/drawing/2014/main" id="{73849F26-4434-441D-776D-94DCFFDE31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504" y="6597352"/>
            <a:ext cx="2234220" cy="2365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1412" tIns="25706" rIns="51412" bIns="25706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</a:rPr>
              <a:t>Источник</a:t>
            </a:r>
            <a:r>
              <a:rPr kumimoji="0" lang="de-DE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</a:rPr>
              <a:t>: 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</a:rPr>
              <a:t>Флекфи Австрии</a:t>
            </a:r>
            <a:r>
              <a:rPr kumimoji="0" lang="de-DE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</a:rPr>
              <a:t>, 2024</a:t>
            </a:r>
          </a:p>
        </p:txBody>
      </p:sp>
    </p:spTree>
    <p:extLst>
      <p:ext uri="{BB962C8B-B14F-4D97-AF65-F5344CB8AC3E}">
        <p14:creationId xmlns:p14="http://schemas.microsoft.com/office/powerpoint/2010/main" val="1917449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4F8F0E2-6DE1-D2B7-E8B0-18460C5A59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528" y="378916"/>
            <a:ext cx="7128792" cy="1296144"/>
          </a:xfrm>
        </p:spPr>
        <p:txBody>
          <a:bodyPr/>
          <a:lstStyle/>
          <a:p>
            <a:r>
              <a:rPr lang="ru-RU" dirty="0"/>
              <a:t>Австрия</a:t>
            </a:r>
            <a:br>
              <a:rPr lang="de-AT" dirty="0"/>
            </a:br>
            <a:r>
              <a:rPr lang="ru-RU" sz="2800" dirty="0"/>
              <a:t>Передовая страна с преобладанием пород Флекфи в структуре крупного рогатого скота</a:t>
            </a:r>
            <a:r>
              <a:rPr lang="de-AT" sz="2800" dirty="0"/>
              <a:t>!</a:t>
            </a:r>
            <a:br>
              <a:rPr lang="de-AT" sz="2400" dirty="0"/>
            </a:br>
            <a:endParaRPr lang="de-AT" sz="2800" dirty="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C84D4518-502E-BBC3-AD4D-8DC669389D2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588" t="43798" r="43783" b="22692"/>
          <a:stretch/>
        </p:blipFill>
        <p:spPr bwMode="auto">
          <a:xfrm>
            <a:off x="1475656" y="1556792"/>
            <a:ext cx="6692458" cy="492229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Rectangle 4">
            <a:extLst>
              <a:ext uri="{FF2B5EF4-FFF2-40B4-BE49-F238E27FC236}">
                <a16:creationId xmlns:a16="http://schemas.microsoft.com/office/drawing/2014/main" id="{58E74C92-783F-F5CF-6B24-66FA436F11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504" y="6597352"/>
            <a:ext cx="1837893" cy="2365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1412" tIns="25706" rIns="51412" bIns="25706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</a:rPr>
              <a:t>Источник</a:t>
            </a:r>
            <a:r>
              <a:rPr kumimoji="0" lang="de-DE" sz="12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</a:rPr>
              <a:t>: Zucht Data, 2024</a:t>
            </a:r>
          </a:p>
        </p:txBody>
      </p:sp>
    </p:spTree>
    <p:extLst>
      <p:ext uri="{BB962C8B-B14F-4D97-AF65-F5344CB8AC3E}">
        <p14:creationId xmlns:p14="http://schemas.microsoft.com/office/powerpoint/2010/main" val="118722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1340768"/>
            <a:ext cx="5920138" cy="4176464"/>
          </a:xfrm>
          <a:prstGeom prst="rect">
            <a:avLst/>
          </a:prstGeom>
        </p:spPr>
      </p:pic>
      <p:sp>
        <p:nvSpPr>
          <p:cNvPr id="6" name="Titel 1"/>
          <p:cNvSpPr>
            <a:spLocks noGrp="1"/>
          </p:cNvSpPr>
          <p:nvPr>
            <p:ph type="title"/>
          </p:nvPr>
        </p:nvSpPr>
        <p:spPr>
          <a:xfrm>
            <a:off x="1619672" y="125760"/>
            <a:ext cx="6995120" cy="1143000"/>
          </a:xfrm>
        </p:spPr>
        <p:txBody>
          <a:bodyPr/>
          <a:lstStyle/>
          <a:p>
            <a:r>
              <a:rPr lang="ru-RU" dirty="0"/>
              <a:t>Флекфи</a:t>
            </a:r>
            <a:br>
              <a:rPr lang="de-DE" dirty="0"/>
            </a:br>
            <a:r>
              <a:rPr lang="ru-RU" dirty="0"/>
              <a:t>Успешное развитие</a:t>
            </a:r>
            <a:r>
              <a:rPr lang="de-DE" dirty="0"/>
              <a:t>!</a:t>
            </a:r>
            <a:endParaRPr lang="de-AT" dirty="0"/>
          </a:p>
        </p:txBody>
      </p:sp>
      <p:sp>
        <p:nvSpPr>
          <p:cNvPr id="2" name="Rectangle 3">
            <a:extLst>
              <a:ext uri="{FF2B5EF4-FFF2-40B4-BE49-F238E27FC236}">
                <a16:creationId xmlns:a16="http://schemas.microsoft.com/office/drawing/2014/main" id="{F296684F-5BDF-E864-8EC3-32C22DE992E4}"/>
              </a:ext>
            </a:extLst>
          </p:cNvPr>
          <p:cNvSpPr txBox="1">
            <a:spLocks noChangeArrowheads="1"/>
          </p:cNvSpPr>
          <p:nvPr/>
        </p:nvSpPr>
        <p:spPr>
          <a:xfrm>
            <a:off x="1576062" y="5661248"/>
            <a:ext cx="9649072" cy="93610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AT" sz="2800" dirty="0">
                <a:solidFill>
                  <a:srgbClr val="A5651F"/>
                </a:solidFill>
                <a:latin typeface="Calibri"/>
              </a:rPr>
              <a:t> </a:t>
            </a:r>
            <a:endParaRPr kumimoji="0" lang="de-AT" sz="2800" i="0" u="none" strike="noStrike" kern="1200" cap="none" spc="0" normalizeH="0" baseline="0" noProof="0" dirty="0">
              <a:ln>
                <a:noFill/>
              </a:ln>
              <a:solidFill>
                <a:srgbClr val="A5651F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DDE8040A-D9D3-69AB-E75E-60AF591FBAA4}"/>
              </a:ext>
            </a:extLst>
          </p:cNvPr>
          <p:cNvSpPr txBox="1">
            <a:spLocks noChangeArrowheads="1"/>
          </p:cNvSpPr>
          <p:nvPr/>
        </p:nvSpPr>
        <p:spPr>
          <a:xfrm>
            <a:off x="539552" y="5661248"/>
            <a:ext cx="8280920" cy="93610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AT" altLang="de-DE" sz="3200" i="0" u="none" strike="noStrike" kern="1200" cap="none" spc="0" normalizeH="0" baseline="0" noProof="0" dirty="0">
                <a:ln>
                  <a:noFill/>
                </a:ln>
                <a:solidFill>
                  <a:srgbClr val="A5651F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„</a:t>
            </a:r>
            <a:r>
              <a:rPr kumimoji="0" lang="ru-RU" altLang="de-DE" sz="3200" i="0" u="none" strike="noStrike" kern="1200" cap="none" spc="0" normalizeH="0" baseline="0" noProof="0" dirty="0">
                <a:ln>
                  <a:noFill/>
                </a:ln>
                <a:solidFill>
                  <a:srgbClr val="A5651F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Каковы перспективы развития в будущем</a:t>
            </a:r>
            <a:r>
              <a:rPr kumimoji="0" lang="de-AT" altLang="de-DE" sz="3200" i="0" u="none" strike="noStrike" kern="1200" cap="none" spc="0" normalizeH="0" baseline="0" noProof="0" dirty="0">
                <a:ln>
                  <a:noFill/>
                </a:ln>
                <a:solidFill>
                  <a:srgbClr val="A5651F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?“ </a:t>
            </a:r>
            <a:endParaRPr kumimoji="0" lang="de-AT" sz="3200" i="0" u="none" strike="noStrike" kern="1200" cap="none" spc="0" normalizeH="0" baseline="0" noProof="0" dirty="0">
              <a:ln>
                <a:noFill/>
              </a:ln>
              <a:solidFill>
                <a:srgbClr val="A5651F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3866698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Флекфи Австрия</a:t>
            </a:r>
            <a:br>
              <a:rPr lang="de-DE" dirty="0"/>
            </a:br>
            <a:r>
              <a:rPr lang="ru-RU" dirty="0"/>
              <a:t>Развитие племенных коров</a:t>
            </a:r>
            <a:endParaRPr lang="de-AT" dirty="0"/>
          </a:p>
        </p:txBody>
      </p:sp>
      <p:graphicFrame>
        <p:nvGraphicFramePr>
          <p:cNvPr id="5" name="Diagramm 4">
            <a:extLst>
              <a:ext uri="{FF2B5EF4-FFF2-40B4-BE49-F238E27FC236}">
                <a16:creationId xmlns:a16="http://schemas.microsoft.com/office/drawing/2014/main" id="{E2459453-36F7-4401-8635-E135670BD8C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71949896"/>
              </p:ext>
            </p:extLst>
          </p:nvPr>
        </p:nvGraphicFramePr>
        <p:xfrm>
          <a:off x="1115616" y="1412775"/>
          <a:ext cx="7185919" cy="44207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905907" y="5734591"/>
            <a:ext cx="7332185" cy="93610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AT" altLang="de-DE" sz="2800" i="0" u="none" strike="noStrike" kern="1200" cap="none" spc="0" normalizeH="0" baseline="0" noProof="0" dirty="0">
                <a:ln>
                  <a:noFill/>
                </a:ln>
                <a:solidFill>
                  <a:srgbClr val="A5651F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„</a:t>
            </a:r>
            <a:r>
              <a:rPr kumimoji="0" lang="ru-RU" altLang="de-DE" sz="2800" i="0" u="none" strike="noStrike" kern="1200" cap="none" spc="0" normalizeH="0" baseline="0" noProof="0" dirty="0">
                <a:ln>
                  <a:noFill/>
                </a:ln>
                <a:solidFill>
                  <a:srgbClr val="A5651F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Флекфи</a:t>
            </a:r>
            <a:r>
              <a:rPr kumimoji="0" lang="de-AT" altLang="de-DE" sz="2800" i="0" u="none" strike="noStrike" kern="1200" cap="none" spc="0" normalizeH="0" baseline="0" noProof="0" dirty="0">
                <a:ln>
                  <a:noFill/>
                </a:ln>
                <a:solidFill>
                  <a:srgbClr val="A5651F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 – </a:t>
            </a:r>
            <a:r>
              <a:rPr kumimoji="0" lang="ru-RU" altLang="de-DE" sz="2800" i="0" u="none" strike="noStrike" kern="1200" cap="none" spc="0" normalizeH="0" baseline="0" noProof="0" dirty="0">
                <a:ln>
                  <a:noFill/>
                </a:ln>
                <a:solidFill>
                  <a:srgbClr val="A5651F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Скотоводы знают ответ на вопрос «Почему»</a:t>
            </a:r>
            <a:r>
              <a:rPr kumimoji="0" lang="de-AT" altLang="de-DE" sz="2800" i="0" u="none" strike="noStrike" kern="1200" cap="none" spc="0" normalizeH="0" baseline="0" noProof="0" dirty="0">
                <a:ln>
                  <a:noFill/>
                </a:ln>
                <a:solidFill>
                  <a:srgbClr val="A5651F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!“</a:t>
            </a:r>
            <a:endParaRPr kumimoji="0" lang="de-AT" sz="2800" i="0" u="none" strike="noStrike" kern="1200" cap="none" spc="0" normalizeH="0" baseline="0" noProof="0" dirty="0">
              <a:ln>
                <a:noFill/>
              </a:ln>
              <a:solidFill>
                <a:srgbClr val="A5651F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107504" y="6597352"/>
            <a:ext cx="1837893" cy="2365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1412" tIns="25706" rIns="51412" bIns="25706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</a:rPr>
              <a:t>Источник</a:t>
            </a:r>
            <a:r>
              <a:rPr kumimoji="0" lang="de-DE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</a:rPr>
              <a:t>: Zucht Data, 2023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1571EF74-1797-43A3-015B-41A4223B1381}"/>
              </a:ext>
            </a:extLst>
          </p:cNvPr>
          <p:cNvSpPr txBox="1"/>
          <p:nvPr/>
        </p:nvSpPr>
        <p:spPr>
          <a:xfrm>
            <a:off x="1403648" y="2105914"/>
            <a:ext cx="39604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highlight>
                  <a:srgbClr val="FFFF00"/>
                </a:highlight>
                <a:latin typeface="+mj-lt"/>
              </a:rPr>
              <a:t>Рост в 15% за 10 лет</a:t>
            </a:r>
            <a:r>
              <a:rPr lang="de-AT" sz="2000" b="1" dirty="0">
                <a:highlight>
                  <a:srgbClr val="FFFF00"/>
                </a:highlight>
                <a:latin typeface="+mj-lt"/>
              </a:rPr>
              <a:t>! </a:t>
            </a:r>
          </a:p>
        </p:txBody>
      </p:sp>
    </p:spTree>
    <p:extLst>
      <p:ext uri="{BB962C8B-B14F-4D97-AF65-F5344CB8AC3E}">
        <p14:creationId xmlns:p14="http://schemas.microsoft.com/office/powerpoint/2010/main" val="625205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Флекфи Австрия </a:t>
            </a:r>
            <a:r>
              <a:rPr lang="de-DE" dirty="0"/>
              <a:t>- </a:t>
            </a:r>
            <a:r>
              <a:rPr lang="ru-RU" dirty="0"/>
              <a:t>Цель разведения</a:t>
            </a:r>
            <a:endParaRPr lang="de-AT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412776"/>
            <a:ext cx="8229600" cy="4525963"/>
          </a:xfrm>
        </p:spPr>
        <p:txBody>
          <a:bodyPr>
            <a:normAutofit/>
          </a:bodyPr>
          <a:lstStyle/>
          <a:p>
            <a:pPr marL="0" indent="0" fontAlgn="base">
              <a:buFont typeface="Arial" panose="020B0604020202020204" pitchFamily="34" charset="0"/>
              <a:buNone/>
            </a:pPr>
            <a:r>
              <a:rPr lang="de-DE" sz="2200" b="0" i="1" dirty="0">
                <a:solidFill>
                  <a:srgbClr val="A5651F"/>
                </a:solidFill>
              </a:rPr>
              <a:t>„</a:t>
            </a:r>
            <a:r>
              <a:rPr lang="ru-RU" sz="2200" b="0" i="1" dirty="0">
                <a:solidFill>
                  <a:srgbClr val="A5651F"/>
                </a:solidFill>
              </a:rPr>
              <a:t>Цель разведения – </a:t>
            </a:r>
            <a:r>
              <a:rPr lang="ru-RU" sz="2200" i="1" u="sng" dirty="0">
                <a:solidFill>
                  <a:srgbClr val="A5651F"/>
                </a:solidFill>
              </a:rPr>
              <a:t>устойчивое улучшение молочной активности </a:t>
            </a:r>
            <a:r>
              <a:rPr lang="ru-RU" sz="2200" b="0" i="1" dirty="0">
                <a:solidFill>
                  <a:srgbClr val="A5651F"/>
                </a:solidFill>
              </a:rPr>
              <a:t>с хорошей </a:t>
            </a:r>
            <a:r>
              <a:rPr lang="ru-RU" sz="2200" i="1" u="sng" dirty="0">
                <a:solidFill>
                  <a:srgbClr val="A5651F"/>
                </a:solidFill>
              </a:rPr>
              <a:t>мясной продуктивностью </a:t>
            </a:r>
            <a:r>
              <a:rPr lang="ru-RU" sz="2200" b="0" i="1" dirty="0">
                <a:solidFill>
                  <a:srgbClr val="A5651F"/>
                </a:solidFill>
              </a:rPr>
              <a:t>и лучшими показателями </a:t>
            </a:r>
            <a:r>
              <a:rPr lang="ru-RU" sz="2200" i="1" u="sng" dirty="0">
                <a:solidFill>
                  <a:srgbClr val="A5651F"/>
                </a:solidFill>
              </a:rPr>
              <a:t>физической формы</a:t>
            </a:r>
            <a:r>
              <a:rPr lang="ru-RU" sz="2200" b="0" i="1" dirty="0">
                <a:solidFill>
                  <a:srgbClr val="A5651F"/>
                </a:solidFill>
              </a:rPr>
              <a:t> КРС»</a:t>
            </a:r>
            <a:endParaRPr lang="de-DE" sz="2200" i="1" u="sng" dirty="0">
              <a:solidFill>
                <a:srgbClr val="A5651F"/>
              </a:solidFill>
            </a:endParaRPr>
          </a:p>
          <a:p>
            <a:pPr marL="0" indent="0" fontAlgn="base">
              <a:buFont typeface="Arial" panose="020B0604020202020204" pitchFamily="34" charset="0"/>
              <a:buNone/>
            </a:pPr>
            <a:endParaRPr lang="de-DE" sz="2200" b="0" i="1" dirty="0">
              <a:solidFill>
                <a:srgbClr val="A5651F"/>
              </a:solidFill>
            </a:endParaRPr>
          </a:p>
          <a:p>
            <a:pPr marL="0" indent="0" fontAlgn="base">
              <a:buFont typeface="Arial" panose="020B0604020202020204" pitchFamily="34" charset="0"/>
              <a:buNone/>
            </a:pPr>
            <a:r>
              <a:rPr lang="de-DE" sz="2200" b="0" i="1" dirty="0">
                <a:solidFill>
                  <a:srgbClr val="A5651F"/>
                </a:solidFill>
              </a:rPr>
              <a:t>„</a:t>
            </a:r>
            <a:r>
              <a:rPr lang="ru-RU" sz="2200" b="0" i="1" dirty="0">
                <a:solidFill>
                  <a:srgbClr val="A5651F"/>
                </a:solidFill>
              </a:rPr>
              <a:t>Наиболее эффективный способ достичь цель основан на выборе экономического показателя относительной ценности</a:t>
            </a:r>
            <a:r>
              <a:rPr lang="de-DE" sz="2200" b="0" i="1" dirty="0">
                <a:solidFill>
                  <a:srgbClr val="A5651F"/>
                </a:solidFill>
              </a:rPr>
              <a:t>!</a:t>
            </a:r>
            <a:endParaRPr lang="de-DE" sz="1800" i="1" dirty="0">
              <a:solidFill>
                <a:srgbClr val="A5651F"/>
              </a:solidFill>
            </a:endParaRPr>
          </a:p>
          <a:p>
            <a:pPr marL="0" indent="0" fontAlgn="base">
              <a:buNone/>
            </a:pPr>
            <a:endParaRPr lang="de-DE" sz="1800" b="1" dirty="0">
              <a:solidFill>
                <a:srgbClr val="A5651F"/>
              </a:solidFill>
            </a:endParaRPr>
          </a:p>
          <a:p>
            <a:pPr marL="0" indent="0" fontAlgn="base">
              <a:buNone/>
            </a:pPr>
            <a:endParaRPr lang="de-DE" sz="1800" b="1" dirty="0">
              <a:solidFill>
                <a:srgbClr val="A5651F"/>
              </a:solidFill>
            </a:endParaRPr>
          </a:p>
          <a:p>
            <a:endParaRPr lang="de-DE" dirty="0"/>
          </a:p>
          <a:p>
            <a:pPr marL="0" indent="0">
              <a:buNone/>
            </a:pPr>
            <a:endParaRPr lang="de-AT" dirty="0"/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107504" y="6597352"/>
            <a:ext cx="1858203" cy="2538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68549" tIns="34275" rIns="68549" bIns="34275">
            <a:spAutoFit/>
          </a:bodyPr>
          <a:lstStyle/>
          <a:p>
            <a:r>
              <a:rPr lang="ru-RU" sz="1200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Источник</a:t>
            </a:r>
            <a:r>
              <a:rPr lang="de-DE" sz="1200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: Fleckvieh Austria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E7252D1A-7C02-C213-FB55-E96B90D936D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3971730"/>
            <a:ext cx="3721820" cy="2625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1856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Fleckvieh Austria 1.7.2019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Benutzerdefiniertes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LfL-Querformat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Ganymed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01-Titel">
  <a:themeElements>
    <a:clrScheme name="BOKU-CD-150">
      <a:dk1>
        <a:srgbClr val="000000"/>
      </a:dk1>
      <a:lt1>
        <a:sysClr val="window" lastClr="FFFFFF"/>
      </a:lt1>
      <a:dk2>
        <a:srgbClr val="52AE32"/>
      </a:dk2>
      <a:lt2>
        <a:srgbClr val="FFFFFF"/>
      </a:lt2>
      <a:accent1>
        <a:srgbClr val="F18700"/>
      </a:accent1>
      <a:accent2>
        <a:srgbClr val="00803B"/>
      </a:accent2>
      <a:accent3>
        <a:srgbClr val="1961AC"/>
      </a:accent3>
      <a:accent4>
        <a:srgbClr val="00A089"/>
      </a:accent4>
      <a:accent5>
        <a:srgbClr val="E30613"/>
      </a:accent5>
      <a:accent6>
        <a:srgbClr val="FDC400"/>
      </a:accent6>
      <a:hlink>
        <a:srgbClr val="0070C0"/>
      </a:hlink>
      <a:folHlink>
        <a:srgbClr val="7F7F7F"/>
      </a:folHlink>
    </a:clrScheme>
    <a:fontScheme name="BOKU-CD-150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owerpoint-BO-Allg-Vorlage-16-9.potx" id="{EC885827-38C9-4E55-AC51-E9D0A9D7FE8B}" vid="{B13B9E4D-F6A5-460F-84A4-D4D2B63D539C}"/>
    </a:ext>
  </a:extLst>
</a:theme>
</file>

<file path=ppt/theme/theme5.xml><?xml version="1.0" encoding="utf-8"?>
<a:theme xmlns:a="http://schemas.openxmlformats.org/drawingml/2006/main" name="02-Content">
  <a:themeElements>
    <a:clrScheme name="BOKU-CD-Department">
      <a:dk1>
        <a:srgbClr val="000000"/>
      </a:dk1>
      <a:lt1>
        <a:srgbClr val="FFFFFF"/>
      </a:lt1>
      <a:dk2>
        <a:srgbClr val="52AE32"/>
      </a:dk2>
      <a:lt2>
        <a:srgbClr val="F2F2F2"/>
      </a:lt2>
      <a:accent1>
        <a:srgbClr val="92D050"/>
      </a:accent1>
      <a:accent2>
        <a:srgbClr val="009EAA"/>
      </a:accent2>
      <a:accent3>
        <a:srgbClr val="7F7F7F"/>
      </a:accent3>
      <a:accent4>
        <a:srgbClr val="FFC000"/>
      </a:accent4>
      <a:accent5>
        <a:srgbClr val="5B9BD5"/>
      </a:accent5>
      <a:accent6>
        <a:srgbClr val="548235"/>
      </a:accent6>
      <a:hlink>
        <a:srgbClr val="0070C0"/>
      </a:hlink>
      <a:folHlink>
        <a:srgbClr val="7F7F7F"/>
      </a:folHlink>
    </a:clrScheme>
    <a:fontScheme name="BOKU-CD-150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owerpoint-BO-Allg-Vorlage-16-9.potx" id="{EC885827-38C9-4E55-AC51-E9D0A9D7FE8B}" vid="{DC38A1D4-254D-44FE-8756-D221BECEFEF7}"/>
    </a:ext>
  </a:extLst>
</a:theme>
</file>

<file path=ppt/theme/theme6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4.xml><?xml version="1.0" encoding="utf-8"?>
<a:themeOverride xmlns:a="http://schemas.openxmlformats.org/drawingml/2006/main">
  <a:clrScheme name="Larissa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Larissa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Larissa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65A985E25DC39E4C82B28AC472BFD2B1" ma:contentTypeVersion="5" ma:contentTypeDescription="Ein neues Dokument erstellen." ma:contentTypeScope="" ma:versionID="83fe3b4994277a570b2ef37f2f337d92">
  <xsd:schema xmlns:xsd="http://www.w3.org/2001/XMLSchema" xmlns:xs="http://www.w3.org/2001/XMLSchema" xmlns:p="http://schemas.microsoft.com/office/2006/metadata/properties" xmlns:ns3="7019f09b-3cda-4021-8d3d-5e013594a234" targetNamespace="http://schemas.microsoft.com/office/2006/metadata/properties" ma:root="true" ma:fieldsID="1686f3e265b3b1e85ff889bd59d55930" ns3:_="">
    <xsd:import namespace="7019f09b-3cda-4021-8d3d-5e013594a234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ObjectDetectorVersions" minOccurs="0"/>
                <xsd:element ref="ns3:MediaServiceSearchProperties" minOccurs="0"/>
                <xsd:element ref="ns3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019f09b-3cda-4021-8d3d-5e013594a23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11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2" nillable="true" ma:displayName="MediaServiceDateTaken" ma:hidden="true" ma:indexed="true" ma:internalName="MediaServiceDateTake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altstyp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2261BBD4-7A36-452C-8163-5D5CE136596C}">
  <ds:schemaRefs>
    <ds:schemaRef ds:uri="http://www.w3.org/XML/1998/namespace"/>
    <ds:schemaRef ds:uri="http://purl.org/dc/dcmitype/"/>
    <ds:schemaRef ds:uri="http://purl.org/dc/terms/"/>
    <ds:schemaRef ds:uri="http://schemas.microsoft.com/office/2006/metadata/properties"/>
    <ds:schemaRef ds:uri="http://schemas.openxmlformats.org/package/2006/metadata/core-properties"/>
    <ds:schemaRef ds:uri="7019f09b-3cda-4021-8d3d-5e013594a234"/>
    <ds:schemaRef ds:uri="http://schemas.microsoft.com/office/2006/documentManagement/types"/>
    <ds:schemaRef ds:uri="http://purl.org/dc/elements/1.1/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28226514-87D8-47BD-BEFC-606C15D6303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019f09b-3cda-4021-8d3d-5e013594a23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5E1168AA-A288-40CE-8387-BFE198D0B850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2342</Words>
  <Application>Microsoft Macintosh PowerPoint</Application>
  <PresentationFormat>Bildschirmpräsentation (4:3)</PresentationFormat>
  <Paragraphs>354</Paragraphs>
  <Slides>35</Slides>
  <Notes>25</Notes>
  <HiddenSlides>8</HiddenSlides>
  <MMClips>0</MMClips>
  <ScaleCrop>false</ScaleCrop>
  <HeadingPairs>
    <vt:vector size="8" baseType="variant">
      <vt:variant>
        <vt:lpstr>Verwendete Schriftarten</vt:lpstr>
      </vt:variant>
      <vt:variant>
        <vt:i4>8</vt:i4>
      </vt:variant>
      <vt:variant>
        <vt:lpstr>Design</vt:lpstr>
      </vt:variant>
      <vt:variant>
        <vt:i4>5</vt:i4>
      </vt:variant>
      <vt:variant>
        <vt:lpstr>Eingebettete OLE-Server</vt:lpstr>
      </vt:variant>
      <vt:variant>
        <vt:i4>1</vt:i4>
      </vt:variant>
      <vt:variant>
        <vt:lpstr>Folientitel</vt:lpstr>
      </vt:variant>
      <vt:variant>
        <vt:i4>35</vt:i4>
      </vt:variant>
    </vt:vector>
  </HeadingPairs>
  <TitlesOfParts>
    <vt:vector size="49" baseType="lpstr">
      <vt:lpstr>Arial</vt:lpstr>
      <vt:lpstr>Arial Narrow</vt:lpstr>
      <vt:lpstr>Calibri</vt:lpstr>
      <vt:lpstr>Calibri Light</vt:lpstr>
      <vt:lpstr>Courier New</vt:lpstr>
      <vt:lpstr>Times New Roman</vt:lpstr>
      <vt:lpstr>Verdana</vt:lpstr>
      <vt:lpstr>Wingdings</vt:lpstr>
      <vt:lpstr>Fleckvieh Austria 1.7.2019</vt:lpstr>
      <vt:lpstr>2_Benutzerdefiniertes Design</vt:lpstr>
      <vt:lpstr>LfL-Querformat-Design</vt:lpstr>
      <vt:lpstr>01-Titel</vt:lpstr>
      <vt:lpstr>02-Content</vt:lpstr>
      <vt:lpstr>Worksheet</vt:lpstr>
      <vt:lpstr>Флекфи изменения Одна порода меняет мир крупного рогатого скота</vt:lpstr>
      <vt:lpstr>Обо мне</vt:lpstr>
      <vt:lpstr>DANKE!</vt:lpstr>
      <vt:lpstr>Флекфи: сегодня и завтра</vt:lpstr>
      <vt:lpstr>ФЛЕКФИ АВСТРИИ – Цифры и данные</vt:lpstr>
      <vt:lpstr>Австрия Передовая страна с преобладанием пород Флекфи в структуре крупного рогатого скота! </vt:lpstr>
      <vt:lpstr>Флекфи Успешное развитие!</vt:lpstr>
      <vt:lpstr>Флекфи Австрия Развитие племенных коров</vt:lpstr>
      <vt:lpstr>Флекфи Австрия - Цель разведения</vt:lpstr>
      <vt:lpstr> Скотоводство, основанное на экономике и науке! Общая экономическая племенная ценность=&gt; Экономический Индекс=&gt; GZW</vt:lpstr>
      <vt:lpstr>МОЛОКО – Основа экономического производства Развитие молочного производства</vt:lpstr>
      <vt:lpstr>   </vt:lpstr>
      <vt:lpstr> МЯСО – Двойная задача есть ЦЕЛЬ! Основа для австрийских производителей мяса!</vt:lpstr>
      <vt:lpstr>Флекфи Австрия Развитие мясного проивзодства</vt:lpstr>
      <vt:lpstr>PowerPoint-Präsentation</vt:lpstr>
      <vt:lpstr>PowerPoint-Präsentation</vt:lpstr>
      <vt:lpstr>Здоровье вымени Fleckvieh – Holstein – Brown Swiss</vt:lpstr>
      <vt:lpstr>PowerPoint-Präsentation</vt:lpstr>
      <vt:lpstr>Количество приплода Fleckvieh – Holstein – Brown Swiss </vt:lpstr>
      <vt:lpstr>„Путь Флекфи“</vt:lpstr>
      <vt:lpstr>„Путь Флекфи“ Скотоводство будущего в экономическом и экологическом плане! </vt:lpstr>
      <vt:lpstr>PowerPoint-Präsentation</vt:lpstr>
      <vt:lpstr>PowerPoint-Präsentation</vt:lpstr>
      <vt:lpstr>PowerPoint-Präsentation</vt:lpstr>
      <vt:lpstr>PowerPoint-Präsentation</vt:lpstr>
      <vt:lpstr>Fleckvieh - Double Effect – Double Profit </vt:lpstr>
      <vt:lpstr>PowerPoint-Präsentation</vt:lpstr>
      <vt:lpstr>PowerPoint-Präsentation</vt:lpstr>
      <vt:lpstr>Прибыль по-австрийски</vt:lpstr>
      <vt:lpstr>PowerPoint-Präsentation</vt:lpstr>
      <vt:lpstr>Абсолютная прозрачность – www.zuchtwert.at</vt:lpstr>
      <vt:lpstr>PowerPoint-Präsentation</vt:lpstr>
      <vt:lpstr>PowerPoint-Präsentation</vt:lpstr>
      <vt:lpstr>PowerPoint-Präsentation</vt:lpstr>
      <vt:lpstr>DANKE!</vt:lpstr>
    </vt:vector>
  </TitlesOfParts>
  <Company>LK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Fleckvieh-Austria</dc:creator>
  <cp:lastModifiedBy>SCHMIDSEDER PATRICK,01145046</cp:lastModifiedBy>
  <cp:revision>691</cp:revision>
  <cp:lastPrinted>2024-01-17T12:43:11Z</cp:lastPrinted>
  <dcterms:created xsi:type="dcterms:W3CDTF">2019-09-13T05:58:11Z</dcterms:created>
  <dcterms:modified xsi:type="dcterms:W3CDTF">2024-07-04T04:01:49Z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0x01010065A985E25DC39E4C82B28AC472BFD2B1</vt:lpwstr>
  </property>
</Properties>
</file>