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68" r:id="rId3"/>
    <p:sldId id="266" r:id="rId4"/>
    <p:sldId id="263" r:id="rId5"/>
    <p:sldId id="260" r:id="rId6"/>
    <p:sldId id="273" r:id="rId7"/>
    <p:sldId id="262" r:id="rId8"/>
    <p:sldId id="274" r:id="rId9"/>
    <p:sldId id="267" r:id="rId10"/>
    <p:sldId id="275" r:id="rId11"/>
    <p:sldId id="271" r:id="rId12"/>
    <p:sldId id="276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BD1F2"/>
    <a:srgbClr val="FF33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21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39965995841736E-2"/>
          <c:y val="4.64664279726495E-2"/>
          <c:w val="0.50775137087942601"/>
          <c:h val="0.861638689977207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6"/>
            <c:bubble3D val="0"/>
            <c:spPr>
              <a:gradFill>
                <a:gsLst>
                  <a:gs pos="11000">
                    <a:srgbClr val="FC9FCB"/>
                  </a:gs>
                  <a:gs pos="0">
                    <a:srgbClr val="F8B049"/>
                  </a:gs>
                  <a:gs pos="0">
                    <a:srgbClr val="F8B049"/>
                  </a:gs>
                  <a:gs pos="22000">
                    <a:srgbClr val="FEE7F2"/>
                  </a:gs>
                  <a:gs pos="53000">
                    <a:srgbClr val="F952A0"/>
                  </a:gs>
                  <a:gs pos="33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</c:spPr>
          </c:dPt>
          <c:dPt>
            <c:idx val="9"/>
            <c:bubble3D val="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прочие (холмогорская,джерсейская)</c:v>
                </c:pt>
                <c:pt idx="1">
                  <c:v>красные (англерская, кр.степная, кр.датская)</c:v>
                </c:pt>
                <c:pt idx="2">
                  <c:v>ярославская</c:v>
                </c:pt>
                <c:pt idx="3">
                  <c:v>швицкая</c:v>
                </c:pt>
                <c:pt idx="4">
                  <c:v>сычевская</c:v>
                </c:pt>
                <c:pt idx="5">
                  <c:v>айрширская</c:v>
                </c:pt>
                <c:pt idx="6">
                  <c:v>красно-пестрая</c:v>
                </c:pt>
                <c:pt idx="7">
                  <c:v>симментальская</c:v>
                </c:pt>
                <c:pt idx="8">
                  <c:v>черно-пестрая</c:v>
                </c:pt>
                <c:pt idx="9">
                  <c:v>голштинская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</c:v>
                </c:pt>
                <c:pt idx="1">
                  <c:v>21</c:v>
                </c:pt>
                <c:pt idx="2">
                  <c:v>20</c:v>
                </c:pt>
                <c:pt idx="3">
                  <c:v>34</c:v>
                </c:pt>
                <c:pt idx="4">
                  <c:v>11</c:v>
                </c:pt>
                <c:pt idx="5">
                  <c:v>45</c:v>
                </c:pt>
                <c:pt idx="6">
                  <c:v>49</c:v>
                </c:pt>
                <c:pt idx="7">
                  <c:v>79</c:v>
                </c:pt>
                <c:pt idx="8">
                  <c:v>142</c:v>
                </c:pt>
                <c:pt idx="9">
                  <c:v>543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886194192708748"/>
          <c:y val="1.7012704803044482E-2"/>
          <c:w val="0.32168970312822387"/>
          <c:h val="0.9330919445861947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6"/>
            <c:bubble3D val="0"/>
            <c:spPr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калмыцкая</c:v>
                </c:pt>
                <c:pt idx="1">
                  <c:v>прочие (шароле,р.комолая,галловейская)</c:v>
                </c:pt>
                <c:pt idx="2">
                  <c:v>мяс.симментальская</c:v>
                </c:pt>
                <c:pt idx="3">
                  <c:v>казах.белоголовая</c:v>
                </c:pt>
                <c:pt idx="4">
                  <c:v>лимузинская</c:v>
                </c:pt>
                <c:pt idx="5">
                  <c:v>герефордская</c:v>
                </c:pt>
                <c:pt idx="6">
                  <c:v>абердин-ангусская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9</c:v>
                </c:pt>
                <c:pt idx="5">
                  <c:v>22</c:v>
                </c:pt>
                <c:pt idx="6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ayout/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импорт</c:v>
                </c:pt>
              </c:strCache>
            </c:strRef>
          </c:tx>
          <c:spPr>
            <a:ln w="63500"/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marker>
          <c:dLbls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</c:v>
                </c:pt>
                <c:pt idx="1">
                  <c:v>127</c:v>
                </c:pt>
                <c:pt idx="2">
                  <c:v>243</c:v>
                </c:pt>
                <c:pt idx="3">
                  <c:v>119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Россия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marker>
          <c:dLbls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89</c:v>
                </c:pt>
                <c:pt idx="1">
                  <c:v>96</c:v>
                </c:pt>
                <c:pt idx="2">
                  <c:v>92</c:v>
                </c:pt>
                <c:pt idx="3">
                  <c:v>136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746048"/>
        <c:axId val="171747584"/>
      </c:lineChart>
      <c:catAx>
        <c:axId val="17174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1747584"/>
        <c:crosses val="autoZero"/>
        <c:auto val="1"/>
        <c:lblAlgn val="ctr"/>
        <c:lblOffset val="100"/>
        <c:noMultiLvlLbl val="0"/>
      </c:catAx>
      <c:valAx>
        <c:axId val="171747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7460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1995</c:v>
                </c:pt>
              </c:strCache>
            </c:strRef>
          </c:tx>
          <c:spPr>
            <a:ln w="60325">
              <a:solidFill>
                <a:srgbClr val="FF000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4"/>
            <c:spPr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9.6162748298622092E-2"/>
                  <c:y val="-1.7820374015748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40544</c:v>
                </c:pt>
                <c:pt idx="1">
                  <c:v>40909</c:v>
                </c:pt>
                <c:pt idx="2">
                  <c:v>41275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14.3</c:v>
                </c:pt>
                <c:pt idx="1">
                  <c:v>5.5</c:v>
                </c:pt>
                <c:pt idx="2">
                  <c:v>4.0999999999999996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1995-2000</c:v>
                </c:pt>
              </c:strCache>
            </c:strRef>
          </c:tx>
          <c:spPr>
            <a:ln w="60325">
              <a:solidFill>
                <a:srgbClr val="FFFF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14"/>
            <c:spPr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7.809246266084395E-2"/>
                  <c:y val="2.280462598425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258119468207236E-2"/>
                  <c:y val="6.65546259842519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88947286958618E-4"/>
                  <c:y val="2.59296259842519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40544</c:v>
                </c:pt>
                <c:pt idx="1">
                  <c:v>40909</c:v>
                </c:pt>
                <c:pt idx="2">
                  <c:v>41275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6.9</c:v>
                </c:pt>
                <c:pt idx="1">
                  <c:v>4.5</c:v>
                </c:pt>
                <c:pt idx="2">
                  <c:v>3.3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 2001</c:v>
                </c:pt>
              </c:strCache>
            </c:strRef>
          </c:tx>
          <c:spPr>
            <a:ln w="60325">
              <a:solidFill>
                <a:srgbClr val="92D05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4"/>
            <c:spPr>
              <a:solidFill>
                <a:srgbClr val="92D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Лист1!$A$2:$A$4</c:f>
              <c:numCache>
                <c:formatCode>m/d/yyyy</c:formatCode>
                <c:ptCount val="3"/>
                <c:pt idx="0">
                  <c:v>40544</c:v>
                </c:pt>
                <c:pt idx="1">
                  <c:v>40909</c:v>
                </c:pt>
                <c:pt idx="2">
                  <c:v>41275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22.1</c:v>
                </c:pt>
                <c:pt idx="1">
                  <c:v>33.5</c:v>
                </c:pt>
                <c:pt idx="2">
                  <c:v>34.799999999999997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3418752"/>
        <c:axId val="173428736"/>
      </c:lineChart>
      <c:dateAx>
        <c:axId val="17341875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73428736"/>
        <c:crosses val="autoZero"/>
        <c:auto val="1"/>
        <c:lblOffset val="100"/>
        <c:baseTimeUnit val="years"/>
      </c:dateAx>
      <c:valAx>
        <c:axId val="173428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i="1"/>
                </a:pPr>
                <a:r>
                  <a:rPr lang="ru-RU" sz="1400" i="1" dirty="0" smtClean="0"/>
                  <a:t>Количество ,  млн, доз</a:t>
                </a:r>
                <a:endParaRPr lang="ru-RU" sz="1400" i="1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3418752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16000"/>
          </a:blip>
          <a:srcRect/>
          <a:stretch>
            <a:fillRect/>
          </a:stretch>
        </a:blipFill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75A3-D9B7-4C83-8CA4-1625C1517FDB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C427-72AF-4894-A791-99333891F7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75A3-D9B7-4C83-8CA4-1625C1517FDB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C427-72AF-4894-A791-99333891F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75A3-D9B7-4C83-8CA4-1625C1517FDB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C427-72AF-4894-A791-99333891F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75A3-D9B7-4C83-8CA4-1625C1517FDB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C427-72AF-4894-A791-99333891F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75A3-D9B7-4C83-8CA4-1625C1517FDB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C427-72AF-4894-A791-99333891F7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75A3-D9B7-4C83-8CA4-1625C1517FDB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C427-72AF-4894-A791-99333891F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75A3-D9B7-4C83-8CA4-1625C1517FDB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C427-72AF-4894-A791-99333891F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75A3-D9B7-4C83-8CA4-1625C1517FDB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C427-72AF-4894-A791-99333891F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75A3-D9B7-4C83-8CA4-1625C1517FDB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C427-72AF-4894-A791-99333891F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75A3-D9B7-4C83-8CA4-1625C1517FDB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C427-72AF-4894-A791-99333891F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75A3-D9B7-4C83-8CA4-1625C1517FDB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13C427-72AF-4894-A791-99333891F72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BE75A3-D9B7-4C83-8CA4-1625C1517FDB}" type="datetimeFigureOut">
              <a:rPr lang="ru-RU" smtClean="0"/>
              <a:t>24.07.2013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13C427-72AF-4894-A791-99333891F72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848872" cy="3312368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Генетический потенциал быков-производителей ОАО "ГЦВ" и эффективность его использования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6093296"/>
            <a:ext cx="2768352" cy="409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26 июля 2013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74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074399"/>
              </p:ext>
            </p:extLst>
          </p:nvPr>
        </p:nvGraphicFramePr>
        <p:xfrm>
          <a:off x="107504" y="877516"/>
          <a:ext cx="8856983" cy="587269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481711"/>
                <a:gridCol w="478458"/>
                <a:gridCol w="608328"/>
                <a:gridCol w="540736"/>
                <a:gridCol w="608328"/>
                <a:gridCol w="473144"/>
                <a:gridCol w="562416"/>
                <a:gridCol w="579800"/>
                <a:gridCol w="643742"/>
                <a:gridCol w="576064"/>
                <a:gridCol w="504056"/>
                <a:gridCol w="648072"/>
                <a:gridCol w="648072"/>
                <a:gridCol w="504056"/>
              </a:tblGrid>
              <a:tr h="256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Порода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МОЛОКО, кг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ЖИР,%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БЕЛОК,%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1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Arial Narrow" pitchFamily="34" charset="0"/>
                        </a:rPr>
                        <a:t>Станд</a:t>
                      </a:r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.   (п/воз</a:t>
                      </a:r>
                      <a:r>
                        <a:rPr lang="ru-RU" sz="1200" u="none" strike="noStrike" dirty="0" smtClean="0">
                          <a:effectLst/>
                          <a:latin typeface="Arial Narrow" pitchFamily="34" charset="0"/>
                        </a:rPr>
                        <a:t>.</a:t>
                      </a:r>
                    </a:p>
                    <a:p>
                      <a:pPr algn="ctr" fontAlgn="ctr"/>
                      <a:r>
                        <a:rPr lang="ru-RU" sz="1200" u="none" strike="noStrike" dirty="0" err="1" smtClean="0">
                          <a:effectLst/>
                          <a:latin typeface="Arial Narrow" pitchFamily="34" charset="0"/>
                        </a:rPr>
                        <a:t>лакт</a:t>
                      </a:r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Arial Narrow" pitchFamily="34" charset="0"/>
                        </a:rPr>
                        <a:t>Требов</a:t>
                      </a:r>
                      <a:r>
                        <a:rPr lang="ru-RU" sz="1200" u="none" strike="noStrike" dirty="0" smtClean="0">
                          <a:effectLst/>
                          <a:latin typeface="Arial Narrow" pitchFamily="34" charset="0"/>
                        </a:rPr>
                        <a:t>.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к матерям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среднее по матерям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Не </a:t>
                      </a:r>
                      <a:r>
                        <a:rPr lang="ru-RU" sz="1200" u="none" strike="noStrike" dirty="0" err="1">
                          <a:effectLst/>
                          <a:latin typeface="Arial Narrow" pitchFamily="34" charset="0"/>
                        </a:rPr>
                        <a:t>соответ</a:t>
                      </a:r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.  треб.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Arial Narrow" pitchFamily="34" charset="0"/>
                        </a:rPr>
                        <a:t>Станд</a:t>
                      </a:r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.       (п/воз</a:t>
                      </a:r>
                      <a:r>
                        <a:rPr lang="ru-RU" sz="1200" u="none" strike="noStrike" dirty="0" smtClean="0">
                          <a:effectLst/>
                          <a:latin typeface="Arial Narrow" pitchFamily="34" charset="0"/>
                        </a:rPr>
                        <a:t>.</a:t>
                      </a:r>
                    </a:p>
                    <a:p>
                      <a:pPr algn="ctr" fontAlgn="ctr"/>
                      <a:r>
                        <a:rPr lang="ru-RU" sz="1200" u="none" strike="noStrike" dirty="0" err="1" smtClean="0">
                          <a:effectLst/>
                          <a:latin typeface="Arial Narrow" pitchFamily="34" charset="0"/>
                        </a:rPr>
                        <a:t>лакт</a:t>
                      </a:r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Arial Narrow" pitchFamily="34" charset="0"/>
                        </a:rPr>
                        <a:t>Требов</a:t>
                      </a:r>
                      <a:r>
                        <a:rPr lang="ru-RU" sz="1200" u="none" strike="noStrike" dirty="0" smtClean="0">
                          <a:effectLst/>
                          <a:latin typeface="Arial Narrow" pitchFamily="34" charset="0"/>
                        </a:rPr>
                        <a:t>.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 Narrow" pitchFamily="34" charset="0"/>
                        </a:rPr>
                        <a:t>к 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 Narrow" pitchFamily="34" charset="0"/>
                        </a:rPr>
                        <a:t>матерям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среднее по матерям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Не </a:t>
                      </a:r>
                      <a:r>
                        <a:rPr lang="ru-RU" sz="1200" u="none" strike="noStrike" dirty="0" err="1">
                          <a:effectLst/>
                          <a:latin typeface="Arial Narrow" pitchFamily="34" charset="0"/>
                        </a:rPr>
                        <a:t>соответ</a:t>
                      </a:r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.  треб.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Arial Narrow" pitchFamily="34" charset="0"/>
                        </a:rPr>
                        <a:t>Станд</a:t>
                      </a:r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.       (п/воз</a:t>
                      </a:r>
                      <a:r>
                        <a:rPr lang="ru-RU" sz="1200" u="none" strike="noStrike" dirty="0" smtClean="0">
                          <a:effectLst/>
                          <a:latin typeface="Arial Narrow" pitchFamily="34" charset="0"/>
                        </a:rPr>
                        <a:t>.</a:t>
                      </a:r>
                    </a:p>
                    <a:p>
                      <a:pPr algn="ctr" fontAlgn="ctr"/>
                      <a:r>
                        <a:rPr lang="ru-RU" sz="1200" u="none" strike="noStrike" dirty="0" err="1" smtClean="0">
                          <a:effectLst/>
                          <a:latin typeface="Arial Narrow" pitchFamily="34" charset="0"/>
                        </a:rPr>
                        <a:t>лакт</a:t>
                      </a:r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Arial Narrow" pitchFamily="34" charset="0"/>
                        </a:rPr>
                        <a:t>Требов</a:t>
                      </a:r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. </a:t>
                      </a:r>
                      <a:endParaRPr lang="ru-RU" sz="1200" u="none" strike="noStrike" dirty="0" smtClean="0">
                        <a:effectLst/>
                        <a:latin typeface="Arial Narrow" pitchFamily="34" charset="0"/>
                      </a:endParaRP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 Narrow" pitchFamily="34" charset="0"/>
                        </a:rPr>
                        <a:t>к 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 Narrow" pitchFamily="34" charset="0"/>
                        </a:rPr>
                        <a:t>матерям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среднее по матерям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Не </a:t>
                      </a:r>
                      <a:r>
                        <a:rPr lang="ru-RU" sz="1200" u="none" strike="noStrike" dirty="0" err="1">
                          <a:effectLst/>
                          <a:latin typeface="Arial Narrow" pitchFamily="34" charset="0"/>
                        </a:rPr>
                        <a:t>соответ</a:t>
                      </a:r>
                      <a:r>
                        <a:rPr lang="ru-RU" sz="1200" u="none" strike="noStrike" dirty="0">
                          <a:effectLst/>
                          <a:latin typeface="Arial Narrow" pitchFamily="34" charset="0"/>
                        </a:rPr>
                        <a:t>.  треб.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i="1" u="none" strike="noStrike" dirty="0">
                          <a:effectLst/>
                          <a:latin typeface="Arial Narrow" pitchFamily="34" charset="0"/>
                        </a:rPr>
                        <a:t>Черно-пестрая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4200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6300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9573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4,7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4,01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39,4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8,5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i="1" u="none" strike="noStrike" dirty="0" err="1">
                          <a:effectLst/>
                          <a:latin typeface="Arial Narrow" pitchFamily="34" charset="0"/>
                        </a:rPr>
                        <a:t>Голштинская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5500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8250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11800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8,3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D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4,28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7,4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3,36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2,7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i="1" u="none" strike="noStrike" dirty="0" err="1">
                          <a:effectLst/>
                          <a:latin typeface="Arial Narrow" pitchFamily="34" charset="0"/>
                        </a:rPr>
                        <a:t>Голштинская</a:t>
                      </a:r>
                      <a:r>
                        <a:rPr lang="ru-RU" sz="1600" i="1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600" i="1" u="none" strike="noStrike" dirty="0" err="1">
                          <a:effectLst/>
                          <a:latin typeface="Arial Narrow" pitchFamily="34" charset="0"/>
                        </a:rPr>
                        <a:t>к.п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solidFill>
                      <a:srgbClr val="FBD1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10658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15,9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4,36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6,7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3,45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0,8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i="1" u="none" strike="noStrike" dirty="0">
                          <a:effectLst/>
                          <a:latin typeface="Arial Narrow" pitchFamily="34" charset="0"/>
                        </a:rPr>
                        <a:t>Красно-пестрая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4000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6000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7606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3,2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4,00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4,12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46,4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15,5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Кр.степная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3800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5700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6839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D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3,97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47,5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3,09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5,0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 smtClean="0">
                          <a:effectLst/>
                          <a:latin typeface="Arial Narrow" pitchFamily="34" charset="0"/>
                        </a:rPr>
                        <a:t>Кр</a:t>
                      </a:r>
                      <a:r>
                        <a:rPr lang="ru-RU" sz="1600" u="none" strike="noStrike" dirty="0" smtClean="0">
                          <a:effectLst/>
                          <a:latin typeface="Arial Narrow" pitchFamily="34" charset="0"/>
                        </a:rPr>
                        <a:t>. </a:t>
                      </a:r>
                      <a:r>
                        <a:rPr lang="ru-RU" sz="1600" u="none" strike="noStrike" dirty="0" err="1">
                          <a:effectLst/>
                          <a:latin typeface="Arial Narrow" pitchFamily="34" charset="0"/>
                        </a:rPr>
                        <a:t>горбатовская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solidFill>
                      <a:srgbClr val="FBD1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6277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4,18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i="1" u="none" strike="noStrike" dirty="0">
                          <a:effectLst/>
                          <a:latin typeface="Arial Narrow" pitchFamily="34" charset="0"/>
                        </a:rPr>
                        <a:t>Симментальская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3700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5550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7854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20,4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D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4,00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4,11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36,3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13,0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Arial Narrow" pitchFamily="34" charset="0"/>
                        </a:rPr>
                        <a:t>Сычевская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solidFill>
                      <a:srgbClr val="FBD1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8103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53,7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7,4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i="1" u="none" strike="noStrike" dirty="0">
                          <a:effectLst/>
                          <a:latin typeface="Arial Narrow" pitchFamily="34" charset="0"/>
                        </a:rPr>
                        <a:t>Бурая швицкая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3800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5700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8916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D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4,00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4,10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47,4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1,3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i="0" u="none" strike="noStrike" dirty="0">
                          <a:effectLst/>
                          <a:latin typeface="Arial Narrow" pitchFamily="34" charset="0"/>
                        </a:rPr>
                        <a:t>Костромская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solidFill>
                      <a:srgbClr val="FBD1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8422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4,28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33,3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3,65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Холмогорская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3900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5850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8816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3,70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3,90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3,96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53,8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3,00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3,00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3,07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Arial Narrow" pitchFamily="34" charset="0"/>
                        </a:rPr>
                        <a:t>Бестужевская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3200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4800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5386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9,7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3,70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3,83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74,2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i="1" u="none" strike="noStrike" dirty="0">
                          <a:effectLst/>
                          <a:latin typeface="Arial Narrow" pitchFamily="34" charset="0"/>
                        </a:rPr>
                        <a:t>Ярославская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3600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5400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7330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1,3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4,00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4,20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4,59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21,2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3,30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3,41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22,5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Arial Narrow" pitchFamily="34" charset="0"/>
                        </a:rPr>
                        <a:t>Айрширская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3900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5850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10177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0,9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D1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4,10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4,30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4,48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23,8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1,00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Arial Narrow" pitchFamily="34" charset="0"/>
                        </a:rPr>
                        <a:t>Англерская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rgbClr val="FBD1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8682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BD1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4,87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3,69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Arial Narrow" pitchFamily="34" charset="0"/>
                        </a:rPr>
                        <a:t>Кр.датская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rgbClr val="FBD1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10483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4,12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75,0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3,33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Джерсейская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3500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5250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9296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5,6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5,80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5,54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3,83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Arial Narrow" pitchFamily="34" charset="0"/>
                        </a:rPr>
                        <a:t>Истобенская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3600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5400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5206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5,6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3,80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4,00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4,13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11,1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 Narrow" pitchFamily="34" charset="0"/>
                        </a:rPr>
                        <a:t>3,20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3,20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 Narrow" pitchFamily="34" charset="0"/>
                        </a:rPr>
                        <a:t>2,96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22,2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065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5,7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22,8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Times New Roman" pitchFamily="18" charset="0"/>
                        </a:rPr>
                        <a:t>6,2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8984" marR="8984" marT="89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467544" y="116632"/>
            <a:ext cx="8305800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Генетический потенциал молочной продуктивности матерей быков ОАО «ГЦВ»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=2825)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326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7235" y="260647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Рейтинг быков по продуктивным качествам </a:t>
            </a: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матерей, поступивших за 2010-2012 гг.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318635"/>
              </p:ext>
            </p:extLst>
          </p:nvPr>
        </p:nvGraphicFramePr>
        <p:xfrm>
          <a:off x="172869" y="1214755"/>
          <a:ext cx="8745676" cy="5273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647"/>
                <a:gridCol w="807089"/>
                <a:gridCol w="583203"/>
                <a:gridCol w="1008112"/>
                <a:gridCol w="792088"/>
                <a:gridCol w="576064"/>
                <a:gridCol w="1125174"/>
                <a:gridCol w="1035066"/>
                <a:gridCol w="504056"/>
                <a:gridCol w="1034177"/>
              </a:tblGrid>
              <a:tr h="3011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ПОРОДА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МОЛОКО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ЖИР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БЕЛОК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62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Кличка быка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кг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Предприятие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Кличка быка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Пред-приятие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Кличка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быка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Предприятие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черно-пестрая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Майбах 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306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15409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Череповецкое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Скрипач</a:t>
                      </a: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Уралплем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центр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Символ 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2189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Удмуртплем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327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голштинская</a:t>
                      </a:r>
                      <a:r>
                        <a:rPr lang="ru-RU" sz="13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черно-пестрая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Тояко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469451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19730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Московское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Чадвик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11011994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itchFamily="34" charset="0"/>
                        </a:rPr>
                        <a:t>6,40</a:t>
                      </a:r>
                      <a:endParaRPr lang="ru-RU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Череповецкое</a:t>
                      </a:r>
                      <a:endParaRPr lang="ru-RU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Атвуд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106303284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itchFamily="34" charset="0"/>
                        </a:rPr>
                        <a:t>ГЦВ</a:t>
                      </a:r>
                      <a:endParaRPr lang="ru-RU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940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голштинская</a:t>
                      </a:r>
                      <a:r>
                        <a:rPr lang="ru-RU" sz="13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красно-пестрая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Бойсверт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105803070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17169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ГЦВ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Атлас 105251802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itchFamily="34" charset="0"/>
                        </a:rPr>
                        <a:t>6,10</a:t>
                      </a:r>
                      <a:endParaRPr lang="ru-RU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itchFamily="34" charset="0"/>
                        </a:rPr>
                        <a:t>ГЦВ</a:t>
                      </a:r>
                      <a:endParaRPr lang="ru-RU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Рудольф 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9331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Краснодарское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327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красно-пестрая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Март 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1845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10597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Красноярск-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агроплем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Успех</a:t>
                      </a: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20546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Красноярск-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агроплем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Ясень 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11728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Воронежское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327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симментальская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Вихрь</a:t>
                      </a:r>
                    </a:p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39668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14728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Башкирское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Колос 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1423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Тюменьгос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  <a:p>
                      <a:pPr algn="ctr" fontAlgn="b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плем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Мимера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8238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Барнаульское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327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бурая швицкая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Давинчи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9695533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14784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ГЦВ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Приор</a:t>
                      </a:r>
                    </a:p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10883168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ГЦВ</a:t>
                      </a:r>
                      <a:endParaRPr lang="ru-RU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Давинчи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9695533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itchFamily="34" charset="0"/>
                        </a:rPr>
                        <a:t>ГЦВ</a:t>
                      </a:r>
                      <a:endParaRPr lang="ru-RU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327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айрширская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Вулкан 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16239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Невское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Обеликс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106883928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ГЦВ</a:t>
                      </a:r>
                      <a:endParaRPr lang="ru-RU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Утес 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Череповецкое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327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ярославская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Зорро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460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9583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Ярославское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Жгутик 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914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Ярославское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Бирюзовый 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783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itchFamily="34" charset="0"/>
                        </a:rPr>
                        <a:t>Ярославское</a:t>
                      </a:r>
                      <a:endParaRPr lang="ru-RU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327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сычевская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Мастак</a:t>
                      </a:r>
                    </a:p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9235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Смоленское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Егерь</a:t>
                      </a:r>
                    </a:p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1626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Смоленское</a:t>
                      </a:r>
                      <a:endParaRPr lang="ru-RU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Мастак 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9235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Смоленское</a:t>
                      </a:r>
                      <a:endParaRPr lang="ru-RU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327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красная датская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Десерт </a:t>
                      </a:r>
                    </a:p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2860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12289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Барнаульское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Воск </a:t>
                      </a:r>
                    </a:p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2875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Барнаульское</a:t>
                      </a:r>
                      <a:endParaRPr lang="ru-RU" sz="1300" b="0" dirty="0"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Флакон </a:t>
                      </a:r>
                    </a:p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2792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Arial Narrow" pitchFamily="34" charset="0"/>
                        </a:rPr>
                        <a:t>3,65</a:t>
                      </a:r>
                      <a:endParaRPr lang="ru-RU" sz="13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Барнаульс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-кое</a:t>
                      </a:r>
                      <a:endParaRPr lang="ru-RU" sz="13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28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85860"/>
            <a:ext cx="8178215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6" charset="0"/>
              </a:rPr>
              <a:t>Спасибо </a:t>
            </a:r>
          </a:p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6" charset="0"/>
              </a:rPr>
              <a:t>за </a:t>
            </a:r>
          </a:p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6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291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направления.jpg"/>
          <p:cNvPicPr>
            <a:picLocks noGrp="1" noChangeAspect="1"/>
          </p:cNvPicPr>
          <p:nvPr>
            <p:ph idx="1"/>
          </p:nvPr>
        </p:nvPicPr>
        <p:blipFill>
          <a:blip r:embed="rId2"/>
          <a:srcRect t="15585"/>
          <a:stretch>
            <a:fillRect/>
          </a:stretch>
        </p:blipFill>
        <p:spPr>
          <a:xfrm>
            <a:off x="179512" y="1571612"/>
            <a:ext cx="8815441" cy="5072098"/>
          </a:xfrm>
          <a:prstGeom prst="roundRect">
            <a:avLst>
              <a:gd name="adj" fmla="val 3512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358246" cy="10715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Приоритетные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  направления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Деятельности    ОАО «ГЦВ»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2428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517208" y="324494"/>
            <a:ext cx="2460214" cy="172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225" y="4941168"/>
            <a:ext cx="2529059" cy="1667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372200" y="4941168"/>
            <a:ext cx="2605222" cy="1667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" b="50624"/>
          <a:stretch/>
        </p:blipFill>
        <p:spPr bwMode="auto">
          <a:xfrm>
            <a:off x="209744" y="297426"/>
            <a:ext cx="2549577" cy="169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t="10064" r="11875" b="15081"/>
          <a:stretch/>
        </p:blipFill>
        <p:spPr>
          <a:xfrm>
            <a:off x="3419872" y="4953451"/>
            <a:ext cx="2524796" cy="1682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987824" y="324494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ОАО «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ГЦВ»</a:t>
            </a:r>
            <a:endParaRPr lang="ru-RU" sz="5400" dirty="0"/>
          </a:p>
        </p:txBody>
      </p:sp>
      <p:pic>
        <p:nvPicPr>
          <p:cNvPr id="1028" name="Picture 4" descr="al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5" t="30691" r="11126"/>
          <a:stretch/>
        </p:blipFill>
        <p:spPr bwMode="auto">
          <a:xfrm>
            <a:off x="207884" y="2780928"/>
            <a:ext cx="2529059" cy="172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yarplem.ru/files/file45_b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46" y="2780928"/>
            <a:ext cx="2488976" cy="1655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21689" y="3140968"/>
            <a:ext cx="8815003" cy="186308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1031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бык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производитель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21 породы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запас семени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от  3011 быков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31 породы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0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68864104"/>
              </p:ext>
            </p:extLst>
          </p:nvPr>
        </p:nvGraphicFramePr>
        <p:xfrm>
          <a:off x="467544" y="1772816"/>
          <a:ext cx="80648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Породная структура  стада живых быков-производителей ОАО «ГЦВ» молочного направления продуктивности (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=947)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70892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Породная структура  стада живых быков-производителей ОАО «ГЦВ»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мясного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направления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продуктивности (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=84)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018705"/>
              </p:ext>
            </p:extLst>
          </p:nvPr>
        </p:nvGraphicFramePr>
        <p:xfrm>
          <a:off x="467544" y="1844824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9490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7" name="Oval 20"/>
          <p:cNvSpPr>
            <a:spLocks noChangeArrowheads="1"/>
          </p:cNvSpPr>
          <p:nvPr/>
        </p:nvSpPr>
        <p:spPr bwMode="white">
          <a:xfrm rot="-998297">
            <a:off x="3254375" y="3141663"/>
            <a:ext cx="2587625" cy="109061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" name="Заголовок 6"/>
          <p:cNvSpPr txBox="1">
            <a:spLocks/>
          </p:cNvSpPr>
          <p:nvPr/>
        </p:nvSpPr>
        <p:spPr>
          <a:xfrm>
            <a:off x="2312988" y="240245"/>
            <a:ext cx="6711174" cy="1203257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Источники нашей генетики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0245"/>
            <a:ext cx="2073275" cy="1474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23593"/>
            <a:ext cx="2073275" cy="1482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2" y="5122937"/>
            <a:ext cx="2043113" cy="145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3504" r="6125" b="15906"/>
          <a:stretch/>
        </p:blipFill>
        <p:spPr>
          <a:xfrm>
            <a:off x="2439566" y="1957702"/>
            <a:ext cx="6612402" cy="490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1025"/>
            <a:ext cx="2073275" cy="1492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6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Поступление быков-производителей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ОАО «ГЦВ» с 2009-2012 гг.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84073117"/>
              </p:ext>
            </p:extLst>
          </p:nvPr>
        </p:nvGraphicFramePr>
        <p:xfrm>
          <a:off x="575556" y="1196752"/>
          <a:ext cx="79208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689883"/>
              </p:ext>
            </p:extLst>
          </p:nvPr>
        </p:nvGraphicFramePr>
        <p:xfrm>
          <a:off x="827584" y="4725144"/>
          <a:ext cx="770485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143"/>
                <a:gridCol w="1284143"/>
                <a:gridCol w="1284143"/>
                <a:gridCol w="1284143"/>
                <a:gridCol w="1284143"/>
                <a:gridCol w="1284143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импорт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Удой, кг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11886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12399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13073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13030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10337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Жир, 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4,38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4,42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4,32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4,38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4,20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Белок, 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3,44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3,47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3,37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3,40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3,20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36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5520" y="908720"/>
            <a:ext cx="6446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быков молочного  и молочно-мясного направления продуктивности</a:t>
            </a:r>
            <a:endParaRPr lang="ru-RU" sz="2000" b="1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5636" y="2500909"/>
            <a:ext cx="48245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Быков, проверенных по качеству потомства –  40%</a:t>
            </a:r>
            <a:endParaRPr lang="ru-RU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8059" y="4221088"/>
            <a:ext cx="5195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Быков, получивших категорию «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улучшатель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 –  30,2%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599" y="5440293"/>
            <a:ext cx="59956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Снято с проверке в 2012 г.  – 289 ;</a:t>
            </a:r>
          </a:p>
          <a:p>
            <a:pPr algn="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их них категорию «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улучшатель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 получили –  </a:t>
            </a:r>
          </a:p>
          <a:p>
            <a:pPr algn="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53%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4665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524">
                        <a14:foregroundMark x1="36900" y1="4428" x2="36900" y2="4428"/>
                        <a14:foregroundMark x1="48339" y1="4059" x2="48339" y2="4059"/>
                        <a14:foregroundMark x1="16236" y1="83395" x2="16236" y2="83395"/>
                        <a14:foregroundMark x1="11808" y1="78598" x2="11808" y2="78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241" y="1786176"/>
            <a:ext cx="1930856" cy="1930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8" y="3501008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85" y="5052085"/>
            <a:ext cx="2481167" cy="154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53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84408408"/>
              </p:ext>
            </p:extLst>
          </p:nvPr>
        </p:nvGraphicFramePr>
        <p:xfrm>
          <a:off x="472862" y="1412776"/>
          <a:ext cx="84249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952229"/>
              </p:ext>
            </p:extLst>
          </p:nvPr>
        </p:nvGraphicFramePr>
        <p:xfrm>
          <a:off x="1187624" y="5733256"/>
          <a:ext cx="7488831" cy="7416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96277"/>
                <a:gridCol w="2496277"/>
                <a:gridCol w="24962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 01.01.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2011 г.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 01.01. 2012 г.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 01.01. 2013 г.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43345</a:t>
                      </a:r>
                      <a:r>
                        <a:rPr lang="ru-RU" dirty="0" smtClean="0"/>
                        <a:t> тыс. доз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43504</a:t>
                      </a:r>
                      <a:r>
                        <a:rPr lang="ru-RU" dirty="0" smtClean="0"/>
                        <a:t> тыс. доз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42249</a:t>
                      </a:r>
                      <a:r>
                        <a:rPr lang="ru-RU" dirty="0" smtClean="0"/>
                        <a:t> тыс. доз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260648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cap="all" dirty="0">
                <a:ln w="9000" cmpd="sng">
                  <a:solidFill>
                    <a:srgbClr val="B77BB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B77BB4">
                        <a:shade val="20000"/>
                        <a:satMod val="245000"/>
                      </a:srgbClr>
                    </a:gs>
                    <a:gs pos="43000">
                      <a:srgbClr val="B77BB4">
                        <a:satMod val="255000"/>
                      </a:srgbClr>
                    </a:gs>
                    <a:gs pos="48000">
                      <a:srgbClr val="B77BB4">
                        <a:shade val="85000"/>
                        <a:satMod val="255000"/>
                      </a:srgbClr>
                    </a:gs>
                    <a:gs pos="100000">
                      <a:srgbClr val="B77BB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Оптимизация запасов семени</a:t>
            </a:r>
            <a:r>
              <a:rPr lang="en-US" b="1" cap="all" dirty="0">
                <a:ln w="9000" cmpd="sng">
                  <a:solidFill>
                    <a:srgbClr val="B77BB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B77BB4">
                        <a:shade val="20000"/>
                        <a:satMod val="245000"/>
                      </a:srgbClr>
                    </a:gs>
                    <a:gs pos="43000">
                      <a:srgbClr val="B77BB4">
                        <a:satMod val="255000"/>
                      </a:srgbClr>
                    </a:gs>
                    <a:gs pos="48000">
                      <a:srgbClr val="B77BB4">
                        <a:shade val="85000"/>
                        <a:satMod val="255000"/>
                      </a:srgbClr>
                    </a:gs>
                    <a:gs pos="100000">
                      <a:srgbClr val="B77BB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b="1" cap="all" dirty="0">
                <a:ln w="9000" cmpd="sng">
                  <a:solidFill>
                    <a:srgbClr val="B77BB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B77BB4">
                        <a:shade val="20000"/>
                        <a:satMod val="245000"/>
                      </a:srgbClr>
                    </a:gs>
                    <a:gs pos="43000">
                      <a:srgbClr val="B77BB4">
                        <a:satMod val="255000"/>
                      </a:srgbClr>
                    </a:gs>
                    <a:gs pos="48000">
                      <a:srgbClr val="B77BB4">
                        <a:shade val="85000"/>
                        <a:satMod val="255000"/>
                      </a:srgbClr>
                    </a:gs>
                    <a:gs pos="100000">
                      <a:srgbClr val="B77BB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быков-производителей </a:t>
            </a:r>
            <a:br>
              <a:rPr lang="ru-RU" b="1" cap="all" dirty="0">
                <a:ln w="9000" cmpd="sng">
                  <a:solidFill>
                    <a:srgbClr val="B77BB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B77BB4">
                        <a:shade val="20000"/>
                        <a:satMod val="245000"/>
                      </a:srgbClr>
                    </a:gs>
                    <a:gs pos="43000">
                      <a:srgbClr val="B77BB4">
                        <a:satMod val="255000"/>
                      </a:srgbClr>
                    </a:gs>
                    <a:gs pos="48000">
                      <a:srgbClr val="B77BB4">
                        <a:shade val="85000"/>
                        <a:satMod val="255000"/>
                      </a:srgbClr>
                    </a:gs>
                    <a:gs pos="100000">
                      <a:srgbClr val="B77BB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rgbClr val="B77BB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B77BB4">
                        <a:shade val="20000"/>
                        <a:satMod val="245000"/>
                      </a:srgbClr>
                    </a:gs>
                    <a:gs pos="43000">
                      <a:srgbClr val="B77BB4">
                        <a:satMod val="255000"/>
                      </a:srgbClr>
                    </a:gs>
                    <a:gs pos="48000">
                      <a:srgbClr val="B77BB4">
                        <a:shade val="85000"/>
                        <a:satMod val="255000"/>
                      </a:srgbClr>
                    </a:gs>
                    <a:gs pos="100000">
                      <a:srgbClr val="B77BB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ОАО «ГЦВ»</a:t>
            </a:r>
            <a:endParaRPr lang="ru-RU" b="1" cap="all" dirty="0">
              <a:ln w="9000" cmpd="sng">
                <a:solidFill>
                  <a:srgbClr val="B77BB4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B77BB4">
                      <a:shade val="20000"/>
                      <a:satMod val="245000"/>
                    </a:srgbClr>
                  </a:gs>
                  <a:gs pos="43000">
                    <a:srgbClr val="B77BB4">
                      <a:satMod val="255000"/>
                    </a:srgbClr>
                  </a:gs>
                  <a:gs pos="48000">
                    <a:srgbClr val="B77BB4">
                      <a:shade val="85000"/>
                      <a:satMod val="255000"/>
                    </a:srgbClr>
                  </a:gs>
                  <a:gs pos="100000">
                    <a:srgbClr val="B77BB4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77655" y="3064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…Проведение </a:t>
            </a:r>
            <a:r>
              <a:rPr lang="ru-RU" dirty="0">
                <a:solidFill>
                  <a:srgbClr val="000000"/>
                </a:solidFill>
              </a:rPr>
              <a:t>ревизии запасов семени быков-производителей на соответствие его задачам </a:t>
            </a:r>
            <a:r>
              <a:rPr lang="ru-RU" dirty="0" smtClean="0">
                <a:solidFill>
                  <a:srgbClr val="000000"/>
                </a:solidFill>
              </a:rPr>
              <a:t>селекции.</a:t>
            </a:r>
          </a:p>
          <a:p>
            <a:pPr algn="r"/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Стратегия развития ОАО «ГЦВ»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21760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1605</TotalTime>
  <Words>679</Words>
  <Application>Microsoft Office PowerPoint</Application>
  <PresentationFormat>Экран (4:3)</PresentationFormat>
  <Paragraphs>449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Генетический потенциал быков-производителей ОАО "ГЦВ" и эффективность его использования</vt:lpstr>
      <vt:lpstr>Презентация PowerPoint</vt:lpstr>
      <vt:lpstr>Презентация PowerPoint</vt:lpstr>
      <vt:lpstr>Породная структура  стада живых быков-производителей ОАО «ГЦВ» молочного направления продуктивности (n=947)</vt:lpstr>
      <vt:lpstr>Породная структура  стада живых быков-производителей ОАО «ГЦВ» мясного направления продуктивности (n=84)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и возможности ОАО «ГЦВ» для эффективного развития молочного скотоводства</dc:title>
  <dc:creator>Admin</dc:creator>
  <cp:lastModifiedBy>Admin</cp:lastModifiedBy>
  <cp:revision>71</cp:revision>
  <cp:lastPrinted>2013-07-24T14:43:37Z</cp:lastPrinted>
  <dcterms:created xsi:type="dcterms:W3CDTF">2013-06-10T10:02:58Z</dcterms:created>
  <dcterms:modified xsi:type="dcterms:W3CDTF">2013-07-24T15:17:57Z</dcterms:modified>
</cp:coreProperties>
</file>