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1" r:id="rId3"/>
    <p:sldId id="314" r:id="rId4"/>
    <p:sldId id="280" r:id="rId5"/>
    <p:sldId id="260" r:id="rId6"/>
    <p:sldId id="283" r:id="rId7"/>
    <p:sldId id="285" r:id="rId8"/>
    <p:sldId id="284" r:id="rId9"/>
    <p:sldId id="282" r:id="rId10"/>
    <p:sldId id="259" r:id="rId11"/>
    <p:sldId id="315" r:id="rId12"/>
    <p:sldId id="262" r:id="rId13"/>
    <p:sldId id="279" r:id="rId14"/>
    <p:sldId id="288" r:id="rId15"/>
    <p:sldId id="289" r:id="rId16"/>
    <p:sldId id="261" r:id="rId17"/>
    <p:sldId id="290" r:id="rId18"/>
    <p:sldId id="292" r:id="rId19"/>
    <p:sldId id="293" r:id="rId20"/>
    <p:sldId id="295" r:id="rId21"/>
    <p:sldId id="294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7" r:id="rId32"/>
    <p:sldId id="306" r:id="rId33"/>
    <p:sldId id="312" r:id="rId34"/>
    <p:sldId id="309" r:id="rId35"/>
    <p:sldId id="310" r:id="rId36"/>
    <p:sldId id="311" r:id="rId37"/>
    <p:sldId id="265" r:id="rId38"/>
    <p:sldId id="271" r:id="rId39"/>
    <p:sldId id="267" r:id="rId40"/>
    <p:sldId id="266" r:id="rId41"/>
    <p:sldId id="272" r:id="rId42"/>
    <p:sldId id="269" r:id="rId43"/>
    <p:sldId id="270" r:id="rId44"/>
    <p:sldId id="313" r:id="rId45"/>
    <p:sldId id="276" r:id="rId46"/>
    <p:sldId id="274" r:id="rId47"/>
    <p:sldId id="275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9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23" autoAdjust="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81368592177629E-2"/>
          <c:y val="4.6599359057817646E-2"/>
          <c:w val="0.94058370438896133"/>
          <c:h val="0.8371240508792759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Рост белка по годам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 formatCode="0.00">
                  <c:v>3.05</c:v>
                </c:pt>
                <c:pt idx="1">
                  <c:v>3.07</c:v>
                </c:pt>
                <c:pt idx="2">
                  <c:v>3.08</c:v>
                </c:pt>
                <c:pt idx="3">
                  <c:v>3.1</c:v>
                </c:pt>
                <c:pt idx="4">
                  <c:v>3.12</c:v>
                </c:pt>
                <c:pt idx="5">
                  <c:v>3.15</c:v>
                </c:pt>
                <c:pt idx="6">
                  <c:v>3.16</c:v>
                </c:pt>
                <c:pt idx="7">
                  <c:v>3.17</c:v>
                </c:pt>
                <c:pt idx="8">
                  <c:v>3.18</c:v>
                </c:pt>
                <c:pt idx="9">
                  <c:v>3.2</c:v>
                </c:pt>
                <c:pt idx="10">
                  <c:v>3.25</c:v>
                </c:pt>
                <c:pt idx="11">
                  <c:v>3.26</c:v>
                </c:pt>
                <c:pt idx="12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A4-479B-BDF6-FEA7452FF3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95889352"/>
        <c:axId val="395894432"/>
      </c:lineChart>
      <c:catAx>
        <c:axId val="395889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5894432"/>
        <c:crosses val="autoZero"/>
        <c:auto val="1"/>
        <c:lblAlgn val="ctr"/>
        <c:lblOffset val="100"/>
        <c:noMultiLvlLbl val="0"/>
      </c:catAx>
      <c:valAx>
        <c:axId val="39589443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588935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D8A8E-6784-41DB-8EF7-8E72ABE4734B}" type="doc">
      <dgm:prSet loTypeId="urn:microsoft.com/office/officeart/2005/8/layout/hierarchy6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A7B9894-A0F3-4B0F-97B5-C6F563A08146}">
      <dgm:prSet phldrT="[Текст]"/>
      <dgm:spPr/>
      <dgm:t>
        <a:bodyPr/>
        <a:lstStyle/>
        <a:p>
          <a:r>
            <a:rPr lang="ru-RU" dirty="0"/>
            <a:t>МОЛОЧНЫЙ БЕЛОК</a:t>
          </a:r>
        </a:p>
      </dgm:t>
    </dgm:pt>
    <dgm:pt modelId="{6FDB6AAD-93CA-417A-A5AB-07756F66D32B}" type="parTrans" cxnId="{1BB17F01-5D80-4BD0-BD6E-6790425B86E7}">
      <dgm:prSet/>
      <dgm:spPr/>
      <dgm:t>
        <a:bodyPr/>
        <a:lstStyle/>
        <a:p>
          <a:endParaRPr lang="ru-RU"/>
        </a:p>
      </dgm:t>
    </dgm:pt>
    <dgm:pt modelId="{AD71626D-32D5-46F7-9F75-31E1276046EA}" type="sibTrans" cxnId="{1BB17F01-5D80-4BD0-BD6E-6790425B86E7}">
      <dgm:prSet/>
      <dgm:spPr/>
      <dgm:t>
        <a:bodyPr/>
        <a:lstStyle/>
        <a:p>
          <a:endParaRPr lang="ru-RU"/>
        </a:p>
      </dgm:t>
    </dgm:pt>
    <dgm:pt modelId="{093F27DA-DE4E-4A90-9B20-AC6C57FBAA63}" type="asst">
      <dgm:prSet phldrT="[Текст]"/>
      <dgm:spPr/>
      <dgm:t>
        <a:bodyPr/>
        <a:lstStyle/>
        <a:p>
          <a:r>
            <a:rPr lang="ru-RU" dirty="0"/>
            <a:t>Истинный белок, 95%</a:t>
          </a:r>
        </a:p>
      </dgm:t>
    </dgm:pt>
    <dgm:pt modelId="{CA77BF08-4C89-4327-97A4-867B3CC23A4C}" type="parTrans" cxnId="{21A0ECF5-5D2F-4878-8AE0-3812037531EC}">
      <dgm:prSet/>
      <dgm:spPr/>
      <dgm:t>
        <a:bodyPr/>
        <a:lstStyle/>
        <a:p>
          <a:endParaRPr lang="ru-RU"/>
        </a:p>
      </dgm:t>
    </dgm:pt>
    <dgm:pt modelId="{C06BB837-5126-4EDE-B775-9E5AB4F3F8EF}" type="sibTrans" cxnId="{21A0ECF5-5D2F-4878-8AE0-3812037531EC}">
      <dgm:prSet/>
      <dgm:spPr/>
      <dgm:t>
        <a:bodyPr/>
        <a:lstStyle/>
        <a:p>
          <a:endParaRPr lang="ru-RU"/>
        </a:p>
      </dgm:t>
    </dgm:pt>
    <dgm:pt modelId="{00C5356D-DFBE-4B06-9A7A-B27FFC1180A3}" type="asst">
      <dgm:prSet/>
      <dgm:spPr/>
      <dgm:t>
        <a:bodyPr/>
        <a:lstStyle/>
        <a:p>
          <a:r>
            <a:rPr lang="ru-RU" dirty="0"/>
            <a:t>Небелковый азот, 5%</a:t>
          </a:r>
        </a:p>
      </dgm:t>
    </dgm:pt>
    <dgm:pt modelId="{10674794-0312-4850-91AE-E7F7C5C71D70}" type="parTrans" cxnId="{6C2E3FD7-8912-4E35-A589-F97B1BE51B75}">
      <dgm:prSet/>
      <dgm:spPr/>
      <dgm:t>
        <a:bodyPr/>
        <a:lstStyle/>
        <a:p>
          <a:endParaRPr lang="ru-RU"/>
        </a:p>
      </dgm:t>
    </dgm:pt>
    <dgm:pt modelId="{2AF58FF3-2CA3-45BE-805E-5262EB02C79C}" type="sibTrans" cxnId="{6C2E3FD7-8912-4E35-A589-F97B1BE51B75}">
      <dgm:prSet/>
      <dgm:spPr/>
      <dgm:t>
        <a:bodyPr/>
        <a:lstStyle/>
        <a:p>
          <a:endParaRPr lang="ru-RU"/>
        </a:p>
      </dgm:t>
    </dgm:pt>
    <dgm:pt modelId="{48D96340-2D97-409B-A113-72DC870B57EE}">
      <dgm:prSet/>
      <dgm:spPr/>
      <dgm:t>
        <a:bodyPr/>
        <a:lstStyle/>
        <a:p>
          <a:r>
            <a:rPr lang="ru-RU" dirty="0"/>
            <a:t>Казеин, 80%</a:t>
          </a:r>
        </a:p>
      </dgm:t>
    </dgm:pt>
    <dgm:pt modelId="{902BE560-1A34-4829-B0F7-096FD4F80BD4}" type="parTrans" cxnId="{9D649AA7-C8C5-4E40-BF2F-1E03387E8B38}">
      <dgm:prSet/>
      <dgm:spPr/>
      <dgm:t>
        <a:bodyPr/>
        <a:lstStyle/>
        <a:p>
          <a:endParaRPr lang="ru-RU"/>
        </a:p>
      </dgm:t>
    </dgm:pt>
    <dgm:pt modelId="{8EDBC213-4F5C-43CD-BD8A-70A85255F03C}" type="sibTrans" cxnId="{9D649AA7-C8C5-4E40-BF2F-1E03387E8B38}">
      <dgm:prSet/>
      <dgm:spPr/>
      <dgm:t>
        <a:bodyPr/>
        <a:lstStyle/>
        <a:p>
          <a:endParaRPr lang="ru-RU"/>
        </a:p>
      </dgm:t>
    </dgm:pt>
    <dgm:pt modelId="{A5CE5AF8-220D-42E7-8E6C-D8FD0919DABE}">
      <dgm:prSet/>
      <dgm:spPr/>
      <dgm:t>
        <a:bodyPr/>
        <a:lstStyle/>
        <a:p>
          <a:r>
            <a:rPr lang="ru-RU" dirty="0"/>
            <a:t>Сыворотка, 20%</a:t>
          </a:r>
        </a:p>
      </dgm:t>
    </dgm:pt>
    <dgm:pt modelId="{AF90A5DA-8C19-4B47-AE72-6A7970DF6C32}" type="parTrans" cxnId="{A88038F1-2AB1-434E-BCE9-8A3CFFDF1CEE}">
      <dgm:prSet/>
      <dgm:spPr/>
      <dgm:t>
        <a:bodyPr/>
        <a:lstStyle/>
        <a:p>
          <a:endParaRPr lang="ru-RU"/>
        </a:p>
      </dgm:t>
    </dgm:pt>
    <dgm:pt modelId="{610650EB-A81D-48A6-A998-496BF556831A}" type="sibTrans" cxnId="{A88038F1-2AB1-434E-BCE9-8A3CFFDF1CEE}">
      <dgm:prSet/>
      <dgm:spPr/>
      <dgm:t>
        <a:bodyPr/>
        <a:lstStyle/>
        <a:p>
          <a:endParaRPr lang="ru-RU"/>
        </a:p>
      </dgm:t>
    </dgm:pt>
    <dgm:pt modelId="{501ED49F-6805-4BCE-B6D8-8EB6EB755B85}">
      <dgm:prSet/>
      <dgm:spPr/>
      <dgm:t>
        <a:bodyPr/>
        <a:lstStyle/>
        <a:p>
          <a:r>
            <a:rPr lang="ru-RU" dirty="0"/>
            <a:t>Мочевина, 30-35%</a:t>
          </a:r>
        </a:p>
      </dgm:t>
    </dgm:pt>
    <dgm:pt modelId="{E86312A9-8C19-4506-87C4-62CFFE0ECD48}" type="parTrans" cxnId="{BD9CA040-0EF8-43BC-B37D-481E90257095}">
      <dgm:prSet/>
      <dgm:spPr/>
      <dgm:t>
        <a:bodyPr/>
        <a:lstStyle/>
        <a:p>
          <a:endParaRPr lang="ru-RU"/>
        </a:p>
      </dgm:t>
    </dgm:pt>
    <dgm:pt modelId="{9539423E-B4F9-4EF9-B3E7-ED27CF8F730E}" type="sibTrans" cxnId="{BD9CA040-0EF8-43BC-B37D-481E90257095}">
      <dgm:prSet/>
      <dgm:spPr/>
      <dgm:t>
        <a:bodyPr/>
        <a:lstStyle/>
        <a:p>
          <a:endParaRPr lang="ru-RU"/>
        </a:p>
      </dgm:t>
    </dgm:pt>
    <dgm:pt modelId="{D3B51F76-05B4-4BC2-B6BF-0788DC3C0D64}">
      <dgm:prSet/>
      <dgm:spPr/>
      <dgm:t>
        <a:bodyPr/>
        <a:lstStyle/>
        <a:p>
          <a:r>
            <a:rPr lang="ru-RU" dirty="0"/>
            <a:t>Креатин, 25%</a:t>
          </a:r>
        </a:p>
      </dgm:t>
    </dgm:pt>
    <dgm:pt modelId="{0BFBCFE7-C216-4856-89DA-DBC73312B2B8}" type="parTrans" cxnId="{5F788122-8636-45A3-9EDD-C7FF18C9C8C6}">
      <dgm:prSet/>
      <dgm:spPr/>
      <dgm:t>
        <a:bodyPr/>
        <a:lstStyle/>
        <a:p>
          <a:endParaRPr lang="ru-RU"/>
        </a:p>
      </dgm:t>
    </dgm:pt>
    <dgm:pt modelId="{08DF2354-FBA6-40D3-A520-9A4670E12136}" type="sibTrans" cxnId="{5F788122-8636-45A3-9EDD-C7FF18C9C8C6}">
      <dgm:prSet/>
      <dgm:spPr/>
      <dgm:t>
        <a:bodyPr/>
        <a:lstStyle/>
        <a:p>
          <a:endParaRPr lang="ru-RU"/>
        </a:p>
      </dgm:t>
    </dgm:pt>
    <dgm:pt modelId="{B70FFAF4-ED22-4C15-8798-DFC24451E6C1}">
      <dgm:prSet/>
      <dgm:spPr/>
      <dgm:t>
        <a:bodyPr/>
        <a:lstStyle/>
        <a:p>
          <a:r>
            <a:rPr lang="ru-RU" dirty="0"/>
            <a:t>Аммиак, </a:t>
          </a:r>
        </a:p>
        <a:p>
          <a:r>
            <a:rPr lang="ru-RU" dirty="0"/>
            <a:t>10-30%</a:t>
          </a:r>
        </a:p>
      </dgm:t>
    </dgm:pt>
    <dgm:pt modelId="{9054A6CC-7245-4267-880A-003E14D630E1}" type="parTrans" cxnId="{1011F768-E8AA-46C5-BF1A-B684CCB6905A}">
      <dgm:prSet/>
      <dgm:spPr/>
      <dgm:t>
        <a:bodyPr/>
        <a:lstStyle/>
        <a:p>
          <a:endParaRPr lang="ru-RU"/>
        </a:p>
      </dgm:t>
    </dgm:pt>
    <dgm:pt modelId="{F1329B90-115B-4EFE-B7A9-403674669A4E}" type="sibTrans" cxnId="{1011F768-E8AA-46C5-BF1A-B684CCB6905A}">
      <dgm:prSet/>
      <dgm:spPr/>
      <dgm:t>
        <a:bodyPr/>
        <a:lstStyle/>
        <a:p>
          <a:endParaRPr lang="ru-RU"/>
        </a:p>
      </dgm:t>
    </dgm:pt>
    <dgm:pt modelId="{AD16362E-7ED8-4C5E-82BE-3BCD25B01D17}" type="pres">
      <dgm:prSet presAssocID="{42BD8A8E-6784-41DB-8EF7-8E72ABE4734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8116F94-A36F-4B7E-B6A6-D75C5186CC45}" type="pres">
      <dgm:prSet presAssocID="{42BD8A8E-6784-41DB-8EF7-8E72ABE4734B}" presName="hierFlow" presStyleCnt="0"/>
      <dgm:spPr/>
    </dgm:pt>
    <dgm:pt modelId="{78C6F1C4-9637-4127-9254-211EE5BA10AA}" type="pres">
      <dgm:prSet presAssocID="{42BD8A8E-6784-41DB-8EF7-8E72ABE4734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6874C47-4680-43CE-B166-E43244C17FA8}" type="pres">
      <dgm:prSet presAssocID="{9A7B9894-A0F3-4B0F-97B5-C6F563A08146}" presName="Name14" presStyleCnt="0"/>
      <dgm:spPr/>
    </dgm:pt>
    <dgm:pt modelId="{5603962A-5FE9-43B6-BA52-FF7445A3D577}" type="pres">
      <dgm:prSet presAssocID="{9A7B9894-A0F3-4B0F-97B5-C6F563A08146}" presName="level1Shape" presStyleLbl="node0" presStyleIdx="0" presStyleCnt="1" custScaleY="82555">
        <dgm:presLayoutVars>
          <dgm:chPref val="3"/>
        </dgm:presLayoutVars>
      </dgm:prSet>
      <dgm:spPr/>
    </dgm:pt>
    <dgm:pt modelId="{054CC9A1-14AA-4A33-85CB-B3EF5601F572}" type="pres">
      <dgm:prSet presAssocID="{9A7B9894-A0F3-4B0F-97B5-C6F563A08146}" presName="hierChild2" presStyleCnt="0"/>
      <dgm:spPr/>
    </dgm:pt>
    <dgm:pt modelId="{644D9E9D-C717-42E7-968B-8E85BF3FC3BD}" type="pres">
      <dgm:prSet presAssocID="{CA77BF08-4C89-4327-97A4-867B3CC23A4C}" presName="Name19" presStyleLbl="parChTrans1D2" presStyleIdx="0" presStyleCnt="2"/>
      <dgm:spPr/>
    </dgm:pt>
    <dgm:pt modelId="{660BF23B-B8CD-4560-90F0-76E8196DB67E}" type="pres">
      <dgm:prSet presAssocID="{093F27DA-DE4E-4A90-9B20-AC6C57FBAA63}" presName="Name21" presStyleCnt="0"/>
      <dgm:spPr/>
    </dgm:pt>
    <dgm:pt modelId="{E98E5486-F39B-4061-9807-572DBC8CAC98}" type="pres">
      <dgm:prSet presAssocID="{093F27DA-DE4E-4A90-9B20-AC6C57FBAA63}" presName="level2Shape" presStyleLbl="asst1" presStyleIdx="0" presStyleCnt="2" custScaleY="82555"/>
      <dgm:spPr/>
    </dgm:pt>
    <dgm:pt modelId="{A76933AD-F7CA-4F73-9A99-ECC69E5CDA07}" type="pres">
      <dgm:prSet presAssocID="{093F27DA-DE4E-4A90-9B20-AC6C57FBAA63}" presName="hierChild3" presStyleCnt="0"/>
      <dgm:spPr/>
    </dgm:pt>
    <dgm:pt modelId="{1E7DD4C6-9D4C-48C1-ADDF-8FBBE39589F7}" type="pres">
      <dgm:prSet presAssocID="{902BE560-1A34-4829-B0F7-096FD4F80BD4}" presName="Name19" presStyleLbl="parChTrans1D3" presStyleIdx="0" presStyleCnt="5"/>
      <dgm:spPr/>
    </dgm:pt>
    <dgm:pt modelId="{836AE1F1-B39E-4B5B-9051-DE879D625BDF}" type="pres">
      <dgm:prSet presAssocID="{48D96340-2D97-409B-A113-72DC870B57EE}" presName="Name21" presStyleCnt="0"/>
      <dgm:spPr/>
    </dgm:pt>
    <dgm:pt modelId="{6E079DB3-B764-4EFE-B00A-D2F91B3D5885}" type="pres">
      <dgm:prSet presAssocID="{48D96340-2D97-409B-A113-72DC870B57EE}" presName="level2Shape" presStyleLbl="node3" presStyleIdx="0" presStyleCnt="5" custScaleY="82555"/>
      <dgm:spPr/>
    </dgm:pt>
    <dgm:pt modelId="{D0C84C69-F61D-48B1-8098-6355526237E9}" type="pres">
      <dgm:prSet presAssocID="{48D96340-2D97-409B-A113-72DC870B57EE}" presName="hierChild3" presStyleCnt="0"/>
      <dgm:spPr/>
    </dgm:pt>
    <dgm:pt modelId="{CFA999A8-E3FE-465C-A839-D18B598875F2}" type="pres">
      <dgm:prSet presAssocID="{AF90A5DA-8C19-4B47-AE72-6A7970DF6C32}" presName="Name19" presStyleLbl="parChTrans1D3" presStyleIdx="1" presStyleCnt="5"/>
      <dgm:spPr/>
    </dgm:pt>
    <dgm:pt modelId="{EEA14802-DB2D-45D8-8760-1371DABBF4C0}" type="pres">
      <dgm:prSet presAssocID="{A5CE5AF8-220D-42E7-8E6C-D8FD0919DABE}" presName="Name21" presStyleCnt="0"/>
      <dgm:spPr/>
    </dgm:pt>
    <dgm:pt modelId="{81C42344-AD58-4E6C-BA52-A6C4AB185C9B}" type="pres">
      <dgm:prSet presAssocID="{A5CE5AF8-220D-42E7-8E6C-D8FD0919DABE}" presName="level2Shape" presStyleLbl="node3" presStyleIdx="1" presStyleCnt="5" custScaleY="82555"/>
      <dgm:spPr/>
    </dgm:pt>
    <dgm:pt modelId="{EC7C8198-15D0-4631-8454-FB52CB1F3523}" type="pres">
      <dgm:prSet presAssocID="{A5CE5AF8-220D-42E7-8E6C-D8FD0919DABE}" presName="hierChild3" presStyleCnt="0"/>
      <dgm:spPr/>
    </dgm:pt>
    <dgm:pt modelId="{D15CB0FD-9351-42BD-B6FC-5D3FC8248504}" type="pres">
      <dgm:prSet presAssocID="{10674794-0312-4850-91AE-E7F7C5C71D70}" presName="Name19" presStyleLbl="parChTrans1D2" presStyleIdx="1" presStyleCnt="2"/>
      <dgm:spPr/>
    </dgm:pt>
    <dgm:pt modelId="{6D4423EC-1D23-4A39-8BC1-8DE32D7B82C7}" type="pres">
      <dgm:prSet presAssocID="{00C5356D-DFBE-4B06-9A7A-B27FFC1180A3}" presName="Name21" presStyleCnt="0"/>
      <dgm:spPr/>
    </dgm:pt>
    <dgm:pt modelId="{8238DCCA-B661-4F36-B8C2-98D766888DF5}" type="pres">
      <dgm:prSet presAssocID="{00C5356D-DFBE-4B06-9A7A-B27FFC1180A3}" presName="level2Shape" presStyleLbl="asst1" presStyleIdx="1" presStyleCnt="2" custScaleY="82555"/>
      <dgm:spPr/>
    </dgm:pt>
    <dgm:pt modelId="{FA8BA7BA-CAB7-4E2D-8FAE-FF32F7721967}" type="pres">
      <dgm:prSet presAssocID="{00C5356D-DFBE-4B06-9A7A-B27FFC1180A3}" presName="hierChild3" presStyleCnt="0"/>
      <dgm:spPr/>
    </dgm:pt>
    <dgm:pt modelId="{41B5A815-A166-43DB-8E22-1AEB80FFC4F5}" type="pres">
      <dgm:prSet presAssocID="{E86312A9-8C19-4506-87C4-62CFFE0ECD48}" presName="Name19" presStyleLbl="parChTrans1D3" presStyleIdx="2" presStyleCnt="5"/>
      <dgm:spPr/>
    </dgm:pt>
    <dgm:pt modelId="{0C6011A6-8AB4-4737-B142-2D2F7319AEFE}" type="pres">
      <dgm:prSet presAssocID="{501ED49F-6805-4BCE-B6D8-8EB6EB755B85}" presName="Name21" presStyleCnt="0"/>
      <dgm:spPr/>
    </dgm:pt>
    <dgm:pt modelId="{166FAB95-1E9B-481F-993D-5AC0BA28B25F}" type="pres">
      <dgm:prSet presAssocID="{501ED49F-6805-4BCE-B6D8-8EB6EB755B85}" presName="level2Shape" presStyleLbl="node3" presStyleIdx="2" presStyleCnt="5" custScaleY="82555"/>
      <dgm:spPr/>
    </dgm:pt>
    <dgm:pt modelId="{44B62237-E3B5-4266-B79C-B3BCDD208212}" type="pres">
      <dgm:prSet presAssocID="{501ED49F-6805-4BCE-B6D8-8EB6EB755B85}" presName="hierChild3" presStyleCnt="0"/>
      <dgm:spPr/>
    </dgm:pt>
    <dgm:pt modelId="{C6FAE6BC-F168-4CEF-9F7B-F89079FE7CA9}" type="pres">
      <dgm:prSet presAssocID="{0BFBCFE7-C216-4856-89DA-DBC73312B2B8}" presName="Name19" presStyleLbl="parChTrans1D3" presStyleIdx="3" presStyleCnt="5"/>
      <dgm:spPr/>
    </dgm:pt>
    <dgm:pt modelId="{AC10E158-185E-4C29-8967-2F30B4D89768}" type="pres">
      <dgm:prSet presAssocID="{D3B51F76-05B4-4BC2-B6BF-0788DC3C0D64}" presName="Name21" presStyleCnt="0"/>
      <dgm:spPr/>
    </dgm:pt>
    <dgm:pt modelId="{8CAC1E55-0B1E-43EF-A193-C2BDFF683928}" type="pres">
      <dgm:prSet presAssocID="{D3B51F76-05B4-4BC2-B6BF-0788DC3C0D64}" presName="level2Shape" presStyleLbl="node3" presStyleIdx="3" presStyleCnt="5" custScaleY="82555"/>
      <dgm:spPr/>
    </dgm:pt>
    <dgm:pt modelId="{138419C9-5402-49B7-AE03-614708AD0FFB}" type="pres">
      <dgm:prSet presAssocID="{D3B51F76-05B4-4BC2-B6BF-0788DC3C0D64}" presName="hierChild3" presStyleCnt="0"/>
      <dgm:spPr/>
    </dgm:pt>
    <dgm:pt modelId="{294F2D89-3C95-4F20-9385-71AA23DB7F68}" type="pres">
      <dgm:prSet presAssocID="{9054A6CC-7245-4267-880A-003E14D630E1}" presName="Name19" presStyleLbl="parChTrans1D3" presStyleIdx="4" presStyleCnt="5"/>
      <dgm:spPr/>
    </dgm:pt>
    <dgm:pt modelId="{E4977EB7-7388-4E38-B691-E983D358CE3A}" type="pres">
      <dgm:prSet presAssocID="{B70FFAF4-ED22-4C15-8798-DFC24451E6C1}" presName="Name21" presStyleCnt="0"/>
      <dgm:spPr/>
    </dgm:pt>
    <dgm:pt modelId="{98CE7D4A-89BD-4716-9248-702C700810DF}" type="pres">
      <dgm:prSet presAssocID="{B70FFAF4-ED22-4C15-8798-DFC24451E6C1}" presName="level2Shape" presStyleLbl="node3" presStyleIdx="4" presStyleCnt="5" custScaleY="82555"/>
      <dgm:spPr/>
    </dgm:pt>
    <dgm:pt modelId="{B64A14B3-7BD7-4985-AC21-6802812196FC}" type="pres">
      <dgm:prSet presAssocID="{B70FFAF4-ED22-4C15-8798-DFC24451E6C1}" presName="hierChild3" presStyleCnt="0"/>
      <dgm:spPr/>
    </dgm:pt>
    <dgm:pt modelId="{AC41EC2A-4F40-46FC-BF4B-FBFF164BD4F8}" type="pres">
      <dgm:prSet presAssocID="{42BD8A8E-6784-41DB-8EF7-8E72ABE4734B}" presName="bgShapesFlow" presStyleCnt="0"/>
      <dgm:spPr/>
    </dgm:pt>
  </dgm:ptLst>
  <dgm:cxnLst>
    <dgm:cxn modelId="{1BB17F01-5D80-4BD0-BD6E-6790425B86E7}" srcId="{42BD8A8E-6784-41DB-8EF7-8E72ABE4734B}" destId="{9A7B9894-A0F3-4B0F-97B5-C6F563A08146}" srcOrd="0" destOrd="0" parTransId="{6FDB6AAD-93CA-417A-A5AB-07756F66D32B}" sibTransId="{AD71626D-32D5-46F7-9F75-31E1276046EA}"/>
    <dgm:cxn modelId="{8A82000F-A641-44D6-B78A-169C74C3BF89}" type="presOf" srcId="{0BFBCFE7-C216-4856-89DA-DBC73312B2B8}" destId="{C6FAE6BC-F168-4CEF-9F7B-F89079FE7CA9}" srcOrd="0" destOrd="0" presId="urn:microsoft.com/office/officeart/2005/8/layout/hierarchy6"/>
    <dgm:cxn modelId="{5F788122-8636-45A3-9EDD-C7FF18C9C8C6}" srcId="{00C5356D-DFBE-4B06-9A7A-B27FFC1180A3}" destId="{D3B51F76-05B4-4BC2-B6BF-0788DC3C0D64}" srcOrd="1" destOrd="0" parTransId="{0BFBCFE7-C216-4856-89DA-DBC73312B2B8}" sibTransId="{08DF2354-FBA6-40D3-A520-9A4670E12136}"/>
    <dgm:cxn modelId="{84855F25-3AC5-4E54-9270-0E1451328332}" type="presOf" srcId="{9054A6CC-7245-4267-880A-003E14D630E1}" destId="{294F2D89-3C95-4F20-9385-71AA23DB7F68}" srcOrd="0" destOrd="0" presId="urn:microsoft.com/office/officeart/2005/8/layout/hierarchy6"/>
    <dgm:cxn modelId="{B92C8831-FD4A-4E69-9CBC-5E853E5DFB4B}" type="presOf" srcId="{00C5356D-DFBE-4B06-9A7A-B27FFC1180A3}" destId="{8238DCCA-B661-4F36-B8C2-98D766888DF5}" srcOrd="0" destOrd="0" presId="urn:microsoft.com/office/officeart/2005/8/layout/hierarchy6"/>
    <dgm:cxn modelId="{B15AA333-5EBA-4569-8691-E10DFBE5199F}" type="presOf" srcId="{10674794-0312-4850-91AE-E7F7C5C71D70}" destId="{D15CB0FD-9351-42BD-B6FC-5D3FC8248504}" srcOrd="0" destOrd="0" presId="urn:microsoft.com/office/officeart/2005/8/layout/hierarchy6"/>
    <dgm:cxn modelId="{9A8E1638-25E4-467D-848C-8123F5FA6FF9}" type="presOf" srcId="{093F27DA-DE4E-4A90-9B20-AC6C57FBAA63}" destId="{E98E5486-F39B-4061-9807-572DBC8CAC98}" srcOrd="0" destOrd="0" presId="urn:microsoft.com/office/officeart/2005/8/layout/hierarchy6"/>
    <dgm:cxn modelId="{5D6E133D-5607-4B7F-8581-0E5FEF8F5A34}" type="presOf" srcId="{E86312A9-8C19-4506-87C4-62CFFE0ECD48}" destId="{41B5A815-A166-43DB-8E22-1AEB80FFC4F5}" srcOrd="0" destOrd="0" presId="urn:microsoft.com/office/officeart/2005/8/layout/hierarchy6"/>
    <dgm:cxn modelId="{BD9CA040-0EF8-43BC-B37D-481E90257095}" srcId="{00C5356D-DFBE-4B06-9A7A-B27FFC1180A3}" destId="{501ED49F-6805-4BCE-B6D8-8EB6EB755B85}" srcOrd="0" destOrd="0" parTransId="{E86312A9-8C19-4506-87C4-62CFFE0ECD48}" sibTransId="{9539423E-B4F9-4EF9-B3E7-ED27CF8F730E}"/>
    <dgm:cxn modelId="{1011F768-E8AA-46C5-BF1A-B684CCB6905A}" srcId="{00C5356D-DFBE-4B06-9A7A-B27FFC1180A3}" destId="{B70FFAF4-ED22-4C15-8798-DFC24451E6C1}" srcOrd="2" destOrd="0" parTransId="{9054A6CC-7245-4267-880A-003E14D630E1}" sibTransId="{F1329B90-115B-4EFE-B7A9-403674669A4E}"/>
    <dgm:cxn modelId="{8E32BC6A-C520-4796-9ED4-462EE79E442E}" type="presOf" srcId="{AF90A5DA-8C19-4B47-AE72-6A7970DF6C32}" destId="{CFA999A8-E3FE-465C-A839-D18B598875F2}" srcOrd="0" destOrd="0" presId="urn:microsoft.com/office/officeart/2005/8/layout/hierarchy6"/>
    <dgm:cxn modelId="{E30B484E-282A-49D4-B6A1-0880B1084A4D}" type="presOf" srcId="{501ED49F-6805-4BCE-B6D8-8EB6EB755B85}" destId="{166FAB95-1E9B-481F-993D-5AC0BA28B25F}" srcOrd="0" destOrd="0" presId="urn:microsoft.com/office/officeart/2005/8/layout/hierarchy6"/>
    <dgm:cxn modelId="{4086066F-F6A2-4E0B-AB56-A5A730EBE4AC}" type="presOf" srcId="{A5CE5AF8-220D-42E7-8E6C-D8FD0919DABE}" destId="{81C42344-AD58-4E6C-BA52-A6C4AB185C9B}" srcOrd="0" destOrd="0" presId="urn:microsoft.com/office/officeart/2005/8/layout/hierarchy6"/>
    <dgm:cxn modelId="{81E36A7C-3941-4490-BDBB-713071891C63}" type="presOf" srcId="{902BE560-1A34-4829-B0F7-096FD4F80BD4}" destId="{1E7DD4C6-9D4C-48C1-ADDF-8FBBE39589F7}" srcOrd="0" destOrd="0" presId="urn:microsoft.com/office/officeart/2005/8/layout/hierarchy6"/>
    <dgm:cxn modelId="{7A5B2C9D-C183-4033-9874-0942ADCAFE37}" type="presOf" srcId="{48D96340-2D97-409B-A113-72DC870B57EE}" destId="{6E079DB3-B764-4EFE-B00A-D2F91B3D5885}" srcOrd="0" destOrd="0" presId="urn:microsoft.com/office/officeart/2005/8/layout/hierarchy6"/>
    <dgm:cxn modelId="{9D649AA7-C8C5-4E40-BF2F-1E03387E8B38}" srcId="{093F27DA-DE4E-4A90-9B20-AC6C57FBAA63}" destId="{48D96340-2D97-409B-A113-72DC870B57EE}" srcOrd="0" destOrd="0" parTransId="{902BE560-1A34-4829-B0F7-096FD4F80BD4}" sibTransId="{8EDBC213-4F5C-43CD-BD8A-70A85255F03C}"/>
    <dgm:cxn modelId="{906CC8C3-18CB-40D1-A4B9-348C57E0E949}" type="presOf" srcId="{CA77BF08-4C89-4327-97A4-867B3CC23A4C}" destId="{644D9E9D-C717-42E7-968B-8E85BF3FC3BD}" srcOrd="0" destOrd="0" presId="urn:microsoft.com/office/officeart/2005/8/layout/hierarchy6"/>
    <dgm:cxn modelId="{528B02CA-1894-4DEC-9A0E-537058422802}" type="presOf" srcId="{D3B51F76-05B4-4BC2-B6BF-0788DC3C0D64}" destId="{8CAC1E55-0B1E-43EF-A193-C2BDFF683928}" srcOrd="0" destOrd="0" presId="urn:microsoft.com/office/officeart/2005/8/layout/hierarchy6"/>
    <dgm:cxn modelId="{747C11D2-E1C5-4716-804F-1168742B681F}" type="presOf" srcId="{42BD8A8E-6784-41DB-8EF7-8E72ABE4734B}" destId="{AD16362E-7ED8-4C5E-82BE-3BCD25B01D17}" srcOrd="0" destOrd="0" presId="urn:microsoft.com/office/officeart/2005/8/layout/hierarchy6"/>
    <dgm:cxn modelId="{6C2E3FD7-8912-4E35-A589-F97B1BE51B75}" srcId="{9A7B9894-A0F3-4B0F-97B5-C6F563A08146}" destId="{00C5356D-DFBE-4B06-9A7A-B27FFC1180A3}" srcOrd="1" destOrd="0" parTransId="{10674794-0312-4850-91AE-E7F7C5C71D70}" sibTransId="{2AF58FF3-2CA3-45BE-805E-5262EB02C79C}"/>
    <dgm:cxn modelId="{8AE6D6DD-2180-413C-AC35-02EEC19F33B1}" type="presOf" srcId="{9A7B9894-A0F3-4B0F-97B5-C6F563A08146}" destId="{5603962A-5FE9-43B6-BA52-FF7445A3D577}" srcOrd="0" destOrd="0" presId="urn:microsoft.com/office/officeart/2005/8/layout/hierarchy6"/>
    <dgm:cxn modelId="{A88038F1-2AB1-434E-BCE9-8A3CFFDF1CEE}" srcId="{093F27DA-DE4E-4A90-9B20-AC6C57FBAA63}" destId="{A5CE5AF8-220D-42E7-8E6C-D8FD0919DABE}" srcOrd="1" destOrd="0" parTransId="{AF90A5DA-8C19-4B47-AE72-6A7970DF6C32}" sibTransId="{610650EB-A81D-48A6-A998-496BF556831A}"/>
    <dgm:cxn modelId="{B4C31DF2-26CA-40B4-BBCA-3CEC7F500700}" type="presOf" srcId="{B70FFAF4-ED22-4C15-8798-DFC24451E6C1}" destId="{98CE7D4A-89BD-4716-9248-702C700810DF}" srcOrd="0" destOrd="0" presId="urn:microsoft.com/office/officeart/2005/8/layout/hierarchy6"/>
    <dgm:cxn modelId="{21A0ECF5-5D2F-4878-8AE0-3812037531EC}" srcId="{9A7B9894-A0F3-4B0F-97B5-C6F563A08146}" destId="{093F27DA-DE4E-4A90-9B20-AC6C57FBAA63}" srcOrd="0" destOrd="0" parTransId="{CA77BF08-4C89-4327-97A4-867B3CC23A4C}" sibTransId="{C06BB837-5126-4EDE-B775-9E5AB4F3F8EF}"/>
    <dgm:cxn modelId="{4FAA9BBD-AD03-4E4B-ACC6-0F7998571253}" type="presParOf" srcId="{AD16362E-7ED8-4C5E-82BE-3BCD25B01D17}" destId="{98116F94-A36F-4B7E-B6A6-D75C5186CC45}" srcOrd="0" destOrd="0" presId="urn:microsoft.com/office/officeart/2005/8/layout/hierarchy6"/>
    <dgm:cxn modelId="{EB71ABB5-E927-41CA-9D34-05905C81A051}" type="presParOf" srcId="{98116F94-A36F-4B7E-B6A6-D75C5186CC45}" destId="{78C6F1C4-9637-4127-9254-211EE5BA10AA}" srcOrd="0" destOrd="0" presId="urn:microsoft.com/office/officeart/2005/8/layout/hierarchy6"/>
    <dgm:cxn modelId="{AA3FB9AC-2E03-4440-8689-5796262F8B6F}" type="presParOf" srcId="{78C6F1C4-9637-4127-9254-211EE5BA10AA}" destId="{A6874C47-4680-43CE-B166-E43244C17FA8}" srcOrd="0" destOrd="0" presId="urn:microsoft.com/office/officeart/2005/8/layout/hierarchy6"/>
    <dgm:cxn modelId="{C0143CAB-B138-4311-866C-491CA29A4B5A}" type="presParOf" srcId="{A6874C47-4680-43CE-B166-E43244C17FA8}" destId="{5603962A-5FE9-43B6-BA52-FF7445A3D577}" srcOrd="0" destOrd="0" presId="urn:microsoft.com/office/officeart/2005/8/layout/hierarchy6"/>
    <dgm:cxn modelId="{69416B94-50C9-4A1B-8FA1-99EE40ADF20B}" type="presParOf" srcId="{A6874C47-4680-43CE-B166-E43244C17FA8}" destId="{054CC9A1-14AA-4A33-85CB-B3EF5601F572}" srcOrd="1" destOrd="0" presId="urn:microsoft.com/office/officeart/2005/8/layout/hierarchy6"/>
    <dgm:cxn modelId="{795D1676-7019-48FB-9A15-66B97BCA4B27}" type="presParOf" srcId="{054CC9A1-14AA-4A33-85CB-B3EF5601F572}" destId="{644D9E9D-C717-42E7-968B-8E85BF3FC3BD}" srcOrd="0" destOrd="0" presId="urn:microsoft.com/office/officeart/2005/8/layout/hierarchy6"/>
    <dgm:cxn modelId="{98D0079B-F07F-4D11-9407-8D1DE6DBF894}" type="presParOf" srcId="{054CC9A1-14AA-4A33-85CB-B3EF5601F572}" destId="{660BF23B-B8CD-4560-90F0-76E8196DB67E}" srcOrd="1" destOrd="0" presId="urn:microsoft.com/office/officeart/2005/8/layout/hierarchy6"/>
    <dgm:cxn modelId="{E428A5F6-01A9-451B-B17B-A010DB68C5D4}" type="presParOf" srcId="{660BF23B-B8CD-4560-90F0-76E8196DB67E}" destId="{E98E5486-F39B-4061-9807-572DBC8CAC98}" srcOrd="0" destOrd="0" presId="urn:microsoft.com/office/officeart/2005/8/layout/hierarchy6"/>
    <dgm:cxn modelId="{A38D9EDA-9D37-4924-B7F7-ACDC9A9E7AFA}" type="presParOf" srcId="{660BF23B-B8CD-4560-90F0-76E8196DB67E}" destId="{A76933AD-F7CA-4F73-9A99-ECC69E5CDA07}" srcOrd="1" destOrd="0" presId="urn:microsoft.com/office/officeart/2005/8/layout/hierarchy6"/>
    <dgm:cxn modelId="{F402562D-BDAA-4B15-81C4-D64D9B23301F}" type="presParOf" srcId="{A76933AD-F7CA-4F73-9A99-ECC69E5CDA07}" destId="{1E7DD4C6-9D4C-48C1-ADDF-8FBBE39589F7}" srcOrd="0" destOrd="0" presId="urn:microsoft.com/office/officeart/2005/8/layout/hierarchy6"/>
    <dgm:cxn modelId="{E44668B0-1CC3-42F5-AB72-189B62436616}" type="presParOf" srcId="{A76933AD-F7CA-4F73-9A99-ECC69E5CDA07}" destId="{836AE1F1-B39E-4B5B-9051-DE879D625BDF}" srcOrd="1" destOrd="0" presId="urn:microsoft.com/office/officeart/2005/8/layout/hierarchy6"/>
    <dgm:cxn modelId="{670EB299-401C-41E3-9726-1AEF2BC459F7}" type="presParOf" srcId="{836AE1F1-B39E-4B5B-9051-DE879D625BDF}" destId="{6E079DB3-B764-4EFE-B00A-D2F91B3D5885}" srcOrd="0" destOrd="0" presId="urn:microsoft.com/office/officeart/2005/8/layout/hierarchy6"/>
    <dgm:cxn modelId="{8BE35542-5DDE-4217-A3D8-881D701271A9}" type="presParOf" srcId="{836AE1F1-B39E-4B5B-9051-DE879D625BDF}" destId="{D0C84C69-F61D-48B1-8098-6355526237E9}" srcOrd="1" destOrd="0" presId="urn:microsoft.com/office/officeart/2005/8/layout/hierarchy6"/>
    <dgm:cxn modelId="{17D342C7-85B1-4042-8CEE-275C220B45A2}" type="presParOf" srcId="{A76933AD-F7CA-4F73-9A99-ECC69E5CDA07}" destId="{CFA999A8-E3FE-465C-A839-D18B598875F2}" srcOrd="2" destOrd="0" presId="urn:microsoft.com/office/officeart/2005/8/layout/hierarchy6"/>
    <dgm:cxn modelId="{A648EB7D-0D6D-4295-8360-AA871B897950}" type="presParOf" srcId="{A76933AD-F7CA-4F73-9A99-ECC69E5CDA07}" destId="{EEA14802-DB2D-45D8-8760-1371DABBF4C0}" srcOrd="3" destOrd="0" presId="urn:microsoft.com/office/officeart/2005/8/layout/hierarchy6"/>
    <dgm:cxn modelId="{5D27D511-1B46-4829-BAEA-CDE4A087370B}" type="presParOf" srcId="{EEA14802-DB2D-45D8-8760-1371DABBF4C0}" destId="{81C42344-AD58-4E6C-BA52-A6C4AB185C9B}" srcOrd="0" destOrd="0" presId="urn:microsoft.com/office/officeart/2005/8/layout/hierarchy6"/>
    <dgm:cxn modelId="{6A324EFA-9F8A-41DD-85FD-E8D82EB68DA9}" type="presParOf" srcId="{EEA14802-DB2D-45D8-8760-1371DABBF4C0}" destId="{EC7C8198-15D0-4631-8454-FB52CB1F3523}" srcOrd="1" destOrd="0" presId="urn:microsoft.com/office/officeart/2005/8/layout/hierarchy6"/>
    <dgm:cxn modelId="{1F230C0C-C205-4679-9D49-5AA4AE3224C4}" type="presParOf" srcId="{054CC9A1-14AA-4A33-85CB-B3EF5601F572}" destId="{D15CB0FD-9351-42BD-B6FC-5D3FC8248504}" srcOrd="2" destOrd="0" presId="urn:microsoft.com/office/officeart/2005/8/layout/hierarchy6"/>
    <dgm:cxn modelId="{4D819347-1783-4CC6-9A03-0188FE590958}" type="presParOf" srcId="{054CC9A1-14AA-4A33-85CB-B3EF5601F572}" destId="{6D4423EC-1D23-4A39-8BC1-8DE32D7B82C7}" srcOrd="3" destOrd="0" presId="urn:microsoft.com/office/officeart/2005/8/layout/hierarchy6"/>
    <dgm:cxn modelId="{D3B12CA5-C266-4B56-A35C-FB16807D94F9}" type="presParOf" srcId="{6D4423EC-1D23-4A39-8BC1-8DE32D7B82C7}" destId="{8238DCCA-B661-4F36-B8C2-98D766888DF5}" srcOrd="0" destOrd="0" presId="urn:microsoft.com/office/officeart/2005/8/layout/hierarchy6"/>
    <dgm:cxn modelId="{1F868ECA-7676-4A0F-9C30-BF5820BADB6C}" type="presParOf" srcId="{6D4423EC-1D23-4A39-8BC1-8DE32D7B82C7}" destId="{FA8BA7BA-CAB7-4E2D-8FAE-FF32F7721967}" srcOrd="1" destOrd="0" presId="urn:microsoft.com/office/officeart/2005/8/layout/hierarchy6"/>
    <dgm:cxn modelId="{CF11516A-B76B-4A76-A5E0-FBFFAE895186}" type="presParOf" srcId="{FA8BA7BA-CAB7-4E2D-8FAE-FF32F7721967}" destId="{41B5A815-A166-43DB-8E22-1AEB80FFC4F5}" srcOrd="0" destOrd="0" presId="urn:microsoft.com/office/officeart/2005/8/layout/hierarchy6"/>
    <dgm:cxn modelId="{DF5D82C3-2F2C-4496-BCF7-10FEEF89E86E}" type="presParOf" srcId="{FA8BA7BA-CAB7-4E2D-8FAE-FF32F7721967}" destId="{0C6011A6-8AB4-4737-B142-2D2F7319AEFE}" srcOrd="1" destOrd="0" presId="urn:microsoft.com/office/officeart/2005/8/layout/hierarchy6"/>
    <dgm:cxn modelId="{E51895B9-1C5D-4312-AA8C-F7B61B5348DA}" type="presParOf" srcId="{0C6011A6-8AB4-4737-B142-2D2F7319AEFE}" destId="{166FAB95-1E9B-481F-993D-5AC0BA28B25F}" srcOrd="0" destOrd="0" presId="urn:microsoft.com/office/officeart/2005/8/layout/hierarchy6"/>
    <dgm:cxn modelId="{4461068D-5560-4757-8A85-BA756DC4164A}" type="presParOf" srcId="{0C6011A6-8AB4-4737-B142-2D2F7319AEFE}" destId="{44B62237-E3B5-4266-B79C-B3BCDD208212}" srcOrd="1" destOrd="0" presId="urn:microsoft.com/office/officeart/2005/8/layout/hierarchy6"/>
    <dgm:cxn modelId="{8CCA0F06-F5FE-4C0A-AAC2-D5FDB5EA7BC4}" type="presParOf" srcId="{FA8BA7BA-CAB7-4E2D-8FAE-FF32F7721967}" destId="{C6FAE6BC-F168-4CEF-9F7B-F89079FE7CA9}" srcOrd="2" destOrd="0" presId="urn:microsoft.com/office/officeart/2005/8/layout/hierarchy6"/>
    <dgm:cxn modelId="{361B1812-98B0-44A7-ADC5-AFD3034519D7}" type="presParOf" srcId="{FA8BA7BA-CAB7-4E2D-8FAE-FF32F7721967}" destId="{AC10E158-185E-4C29-8967-2F30B4D89768}" srcOrd="3" destOrd="0" presId="urn:microsoft.com/office/officeart/2005/8/layout/hierarchy6"/>
    <dgm:cxn modelId="{1712158F-C106-46E7-8198-1E34CECAE24C}" type="presParOf" srcId="{AC10E158-185E-4C29-8967-2F30B4D89768}" destId="{8CAC1E55-0B1E-43EF-A193-C2BDFF683928}" srcOrd="0" destOrd="0" presId="urn:microsoft.com/office/officeart/2005/8/layout/hierarchy6"/>
    <dgm:cxn modelId="{63E0ED6B-BA96-42BE-BE8F-19846FC1362B}" type="presParOf" srcId="{AC10E158-185E-4C29-8967-2F30B4D89768}" destId="{138419C9-5402-49B7-AE03-614708AD0FFB}" srcOrd="1" destOrd="0" presId="urn:microsoft.com/office/officeart/2005/8/layout/hierarchy6"/>
    <dgm:cxn modelId="{663FE1A1-25CC-4B17-AD97-AE40BC1C7DAC}" type="presParOf" srcId="{FA8BA7BA-CAB7-4E2D-8FAE-FF32F7721967}" destId="{294F2D89-3C95-4F20-9385-71AA23DB7F68}" srcOrd="4" destOrd="0" presId="urn:microsoft.com/office/officeart/2005/8/layout/hierarchy6"/>
    <dgm:cxn modelId="{523120BD-DF11-45AE-83AC-DC4130667BD0}" type="presParOf" srcId="{FA8BA7BA-CAB7-4E2D-8FAE-FF32F7721967}" destId="{E4977EB7-7388-4E38-B691-E983D358CE3A}" srcOrd="5" destOrd="0" presId="urn:microsoft.com/office/officeart/2005/8/layout/hierarchy6"/>
    <dgm:cxn modelId="{01E6978A-F3AC-4C51-9542-E7FAFA261666}" type="presParOf" srcId="{E4977EB7-7388-4E38-B691-E983D358CE3A}" destId="{98CE7D4A-89BD-4716-9248-702C700810DF}" srcOrd="0" destOrd="0" presId="urn:microsoft.com/office/officeart/2005/8/layout/hierarchy6"/>
    <dgm:cxn modelId="{11B3ED5F-9790-483A-ACDC-78B275BFE313}" type="presParOf" srcId="{E4977EB7-7388-4E38-B691-E983D358CE3A}" destId="{B64A14B3-7BD7-4985-AC21-6802812196FC}" srcOrd="1" destOrd="0" presId="urn:microsoft.com/office/officeart/2005/8/layout/hierarchy6"/>
    <dgm:cxn modelId="{CC836B27-B593-4E55-AE8A-BB75ACF3484B}" type="presParOf" srcId="{AD16362E-7ED8-4C5E-82BE-3BCD25B01D17}" destId="{AC41EC2A-4F40-46FC-BF4B-FBFF164BD4F8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3962A-5FE9-43B6-BA52-FF7445A3D577}">
      <dsp:nvSpPr>
        <dsp:cNvPr id="0" name=""/>
        <dsp:cNvSpPr/>
      </dsp:nvSpPr>
      <dsp:spPr>
        <a:xfrm>
          <a:off x="3859913" y="325008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МОЛОЧНЫЙ БЕЛОК</a:t>
          </a:r>
        </a:p>
      </dsp:txBody>
      <dsp:txXfrm>
        <a:off x="3887226" y="352321"/>
        <a:ext cx="1639782" cy="877919"/>
      </dsp:txXfrm>
    </dsp:sp>
    <dsp:sp modelId="{644D9E9D-C717-42E7-968B-8E85BF3FC3BD}">
      <dsp:nvSpPr>
        <dsp:cNvPr id="0" name=""/>
        <dsp:cNvSpPr/>
      </dsp:nvSpPr>
      <dsp:spPr>
        <a:xfrm>
          <a:off x="1953704" y="1257553"/>
          <a:ext cx="2753413" cy="451842"/>
        </a:xfrm>
        <a:custGeom>
          <a:avLst/>
          <a:gdLst/>
          <a:ahLst/>
          <a:cxnLst/>
          <a:rect l="0" t="0" r="0" b="0"/>
          <a:pathLst>
            <a:path>
              <a:moveTo>
                <a:pt x="2753413" y="0"/>
              </a:moveTo>
              <a:lnTo>
                <a:pt x="2753413" y="225921"/>
              </a:lnTo>
              <a:lnTo>
                <a:pt x="0" y="225921"/>
              </a:lnTo>
              <a:lnTo>
                <a:pt x="0" y="451842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E5486-F39B-4061-9807-572DBC8CAC98}">
      <dsp:nvSpPr>
        <dsp:cNvPr id="0" name=""/>
        <dsp:cNvSpPr/>
      </dsp:nvSpPr>
      <dsp:spPr>
        <a:xfrm>
          <a:off x="1106499" y="1709396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Истинный белок, 95%</a:t>
          </a:r>
        </a:p>
      </dsp:txBody>
      <dsp:txXfrm>
        <a:off x="1133812" y="1736709"/>
        <a:ext cx="1639782" cy="877919"/>
      </dsp:txXfrm>
    </dsp:sp>
    <dsp:sp modelId="{1E7DD4C6-9D4C-48C1-ADDF-8FBBE39589F7}">
      <dsp:nvSpPr>
        <dsp:cNvPr id="0" name=""/>
        <dsp:cNvSpPr/>
      </dsp:nvSpPr>
      <dsp:spPr>
        <a:xfrm>
          <a:off x="852338" y="2641941"/>
          <a:ext cx="1101365" cy="451842"/>
        </a:xfrm>
        <a:custGeom>
          <a:avLst/>
          <a:gdLst/>
          <a:ahLst/>
          <a:cxnLst/>
          <a:rect l="0" t="0" r="0" b="0"/>
          <a:pathLst>
            <a:path>
              <a:moveTo>
                <a:pt x="1101365" y="0"/>
              </a:moveTo>
              <a:lnTo>
                <a:pt x="1101365" y="225921"/>
              </a:lnTo>
              <a:lnTo>
                <a:pt x="0" y="225921"/>
              </a:lnTo>
              <a:lnTo>
                <a:pt x="0" y="45184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79DB3-B764-4EFE-B00A-D2F91B3D5885}">
      <dsp:nvSpPr>
        <dsp:cNvPr id="0" name=""/>
        <dsp:cNvSpPr/>
      </dsp:nvSpPr>
      <dsp:spPr>
        <a:xfrm>
          <a:off x="5134" y="3093784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Казеин, 80%</a:t>
          </a:r>
        </a:p>
      </dsp:txBody>
      <dsp:txXfrm>
        <a:off x="32447" y="3121097"/>
        <a:ext cx="1639782" cy="877919"/>
      </dsp:txXfrm>
    </dsp:sp>
    <dsp:sp modelId="{CFA999A8-E3FE-465C-A839-D18B598875F2}">
      <dsp:nvSpPr>
        <dsp:cNvPr id="0" name=""/>
        <dsp:cNvSpPr/>
      </dsp:nvSpPr>
      <dsp:spPr>
        <a:xfrm>
          <a:off x="1953704" y="2641941"/>
          <a:ext cx="1101365" cy="451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921"/>
              </a:lnTo>
              <a:lnTo>
                <a:pt x="1101365" y="225921"/>
              </a:lnTo>
              <a:lnTo>
                <a:pt x="1101365" y="45184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42344-AD58-4E6C-BA52-A6C4AB185C9B}">
      <dsp:nvSpPr>
        <dsp:cNvPr id="0" name=""/>
        <dsp:cNvSpPr/>
      </dsp:nvSpPr>
      <dsp:spPr>
        <a:xfrm>
          <a:off x="2207865" y="3093784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Сыворотка, 20%</a:t>
          </a:r>
        </a:p>
      </dsp:txBody>
      <dsp:txXfrm>
        <a:off x="2235178" y="3121097"/>
        <a:ext cx="1639782" cy="877919"/>
      </dsp:txXfrm>
    </dsp:sp>
    <dsp:sp modelId="{D15CB0FD-9351-42BD-B6FC-5D3FC8248504}">
      <dsp:nvSpPr>
        <dsp:cNvPr id="0" name=""/>
        <dsp:cNvSpPr/>
      </dsp:nvSpPr>
      <dsp:spPr>
        <a:xfrm>
          <a:off x="4707117" y="1257553"/>
          <a:ext cx="2753413" cy="451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921"/>
              </a:lnTo>
              <a:lnTo>
                <a:pt x="2753413" y="225921"/>
              </a:lnTo>
              <a:lnTo>
                <a:pt x="2753413" y="451842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8DCCA-B661-4F36-B8C2-98D766888DF5}">
      <dsp:nvSpPr>
        <dsp:cNvPr id="0" name=""/>
        <dsp:cNvSpPr/>
      </dsp:nvSpPr>
      <dsp:spPr>
        <a:xfrm>
          <a:off x="6613326" y="1709396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Небелковый азот, 5%</a:t>
          </a:r>
        </a:p>
      </dsp:txBody>
      <dsp:txXfrm>
        <a:off x="6640639" y="1736709"/>
        <a:ext cx="1639782" cy="877919"/>
      </dsp:txXfrm>
    </dsp:sp>
    <dsp:sp modelId="{41B5A815-A166-43DB-8E22-1AEB80FFC4F5}">
      <dsp:nvSpPr>
        <dsp:cNvPr id="0" name=""/>
        <dsp:cNvSpPr/>
      </dsp:nvSpPr>
      <dsp:spPr>
        <a:xfrm>
          <a:off x="5257800" y="2641941"/>
          <a:ext cx="2202730" cy="451842"/>
        </a:xfrm>
        <a:custGeom>
          <a:avLst/>
          <a:gdLst/>
          <a:ahLst/>
          <a:cxnLst/>
          <a:rect l="0" t="0" r="0" b="0"/>
          <a:pathLst>
            <a:path>
              <a:moveTo>
                <a:pt x="2202730" y="0"/>
              </a:moveTo>
              <a:lnTo>
                <a:pt x="2202730" y="225921"/>
              </a:lnTo>
              <a:lnTo>
                <a:pt x="0" y="225921"/>
              </a:lnTo>
              <a:lnTo>
                <a:pt x="0" y="45184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FAB95-1E9B-481F-993D-5AC0BA28B25F}">
      <dsp:nvSpPr>
        <dsp:cNvPr id="0" name=""/>
        <dsp:cNvSpPr/>
      </dsp:nvSpPr>
      <dsp:spPr>
        <a:xfrm>
          <a:off x="4410595" y="3093784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Мочевина, 30-35%</a:t>
          </a:r>
        </a:p>
      </dsp:txBody>
      <dsp:txXfrm>
        <a:off x="4437908" y="3121097"/>
        <a:ext cx="1639782" cy="877919"/>
      </dsp:txXfrm>
    </dsp:sp>
    <dsp:sp modelId="{C6FAE6BC-F168-4CEF-9F7B-F89079FE7CA9}">
      <dsp:nvSpPr>
        <dsp:cNvPr id="0" name=""/>
        <dsp:cNvSpPr/>
      </dsp:nvSpPr>
      <dsp:spPr>
        <a:xfrm>
          <a:off x="7414810" y="2641941"/>
          <a:ext cx="91440" cy="451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184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C1E55-0B1E-43EF-A193-C2BDFF683928}">
      <dsp:nvSpPr>
        <dsp:cNvPr id="0" name=""/>
        <dsp:cNvSpPr/>
      </dsp:nvSpPr>
      <dsp:spPr>
        <a:xfrm>
          <a:off x="6613326" y="3093784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Креатин, 25%</a:t>
          </a:r>
        </a:p>
      </dsp:txBody>
      <dsp:txXfrm>
        <a:off x="6640639" y="3121097"/>
        <a:ext cx="1639782" cy="877919"/>
      </dsp:txXfrm>
    </dsp:sp>
    <dsp:sp modelId="{294F2D89-3C95-4F20-9385-71AA23DB7F68}">
      <dsp:nvSpPr>
        <dsp:cNvPr id="0" name=""/>
        <dsp:cNvSpPr/>
      </dsp:nvSpPr>
      <dsp:spPr>
        <a:xfrm>
          <a:off x="7460530" y="2641941"/>
          <a:ext cx="2202730" cy="451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921"/>
              </a:lnTo>
              <a:lnTo>
                <a:pt x="2202730" y="225921"/>
              </a:lnTo>
              <a:lnTo>
                <a:pt x="2202730" y="45184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E7D4A-89BD-4716-9248-702C700810DF}">
      <dsp:nvSpPr>
        <dsp:cNvPr id="0" name=""/>
        <dsp:cNvSpPr/>
      </dsp:nvSpPr>
      <dsp:spPr>
        <a:xfrm>
          <a:off x="8816057" y="3093784"/>
          <a:ext cx="1694408" cy="932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Аммиак,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10-30%</a:t>
          </a:r>
        </a:p>
      </dsp:txBody>
      <dsp:txXfrm>
        <a:off x="8843370" y="3121097"/>
        <a:ext cx="1639782" cy="87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5AB25-91EB-48C8-A6EB-BB5B83DA97DC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9AE97-168A-46CE-9224-3CECED2B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6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9AE97-168A-46CE-9224-3CECED2BB58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37183-1FD3-4C5D-A418-4D993B306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794AA-517B-4F17-94CC-720C2CAB8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2AB2E-CF6B-476E-B116-4733EF3B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935C1-A446-4C4A-A859-8DDDF093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0249B0-2560-43FA-AFB2-3117641C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1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0972D-3807-4330-88D4-CB951FC9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E48946-0B7A-4498-B072-357D4D65F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12C79-E2A8-431D-8725-772DCF4E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F8C7F-8710-44F6-9CA4-CDCE6FDF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F4171-F332-49B9-A24C-F4144ABE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3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F37BA8-1FEF-497F-A0BE-9F557E9D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D41666-715E-4F32-8539-B579EB919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3F4E09-A2CE-4745-8617-D20CF76A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AF46CA-67CD-493D-8C31-1CF31291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0748A0-8C1B-4AE9-8325-3C247300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9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D02D8-A2E8-45D6-AD21-247843FF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6EC26-B6E8-4279-9CAD-58F04D53F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170CD9-7A79-4E8D-8658-2D490BB2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8DF38E-8351-4C7D-998F-18998B35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59404-9989-429C-8952-DA6320E3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0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0FD91-3AB8-4FD6-81AF-384328BD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9D4F2-73CA-4556-9F07-6F75860F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5144A-A819-4CA3-9C5C-041EAB2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80586-9C31-4ADA-95D6-C6F6E5AB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EC075F-3CED-4E33-A61F-CEABA959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7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11087-0C52-4E95-9474-DEE7EF35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69C17E-5CC4-41EA-9B49-95DAD3313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24D5ED-42DE-4AE3-960E-8B88C91C1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FD2754-80C2-4CC8-AAA7-B2F06FC2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28559-7403-402D-8689-9BFD071C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DB70D8-32D5-4CD8-AF8A-B870479A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71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93AC6-3359-42A0-8601-A455A07C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10E008-7094-4F8B-8E5E-89E6D8C86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7F5849-7D1A-470E-ABA2-1BC33DF89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5DDF40-4E9D-46A5-837D-56EE87B8E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6A6262-5A2F-4451-869A-0BB0C00A8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E44974-718E-456C-B56C-664ABC57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E1263B-F9DD-4896-9660-49F37B82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884E62-BCFE-4FFB-B1F5-303B6AFA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47AA3-2F15-4B81-8B0B-F11DF0F4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DE40A5-E811-420C-B0EF-BDDD6C22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606B08-E80A-4661-BED1-DDF387BC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3C3BC6-0173-4806-A19E-0017416A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3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974E96-8DFD-4DA6-9F41-288E61E7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792571-2252-4C95-B065-EB57588A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618E9-83A7-4999-A8B8-2F31DC88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92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7EEA-69B2-482F-969A-3FB951CB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AC3D9-211F-48EB-BC90-C8DEEE4A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8BF8D-A103-4A40-8469-CB0C484A8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C16013-BC03-412F-B926-835F1FB1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DECAF2-34AA-48DD-BD94-1CFDF579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0B252-202B-4C95-AD22-5150F9A1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9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0D6D4-AA48-4B80-8F6F-753160E4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76696F-26A0-43F7-A6F8-14EBF87CF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4EBA5D-43C3-4109-B782-B567DE83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E1F50-97E2-4EFB-B7AC-5F849EDA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F49D43-1C4E-4849-BC42-86FFEA9F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334BB-E306-4DC5-B17D-E7F3F5AD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0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12EC9-1C41-4530-A74B-3722DB2B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644BB9-D02E-46C7-89F1-1ABAED76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1CD3D9-0117-4A60-8877-2EB000CB0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93581-2D2C-4C4A-B5D8-77CCFDF7B873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07958-559D-4118-8BD7-DCFA6082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147A3-0CAE-491F-BE32-EDB506A2B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5F849-C1F1-4C24-983C-64EE0566E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5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9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53269-F3AE-4390-A02E-49AA971E7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6903" y="-354398"/>
            <a:ext cx="7990449" cy="2926080"/>
          </a:xfrm>
        </p:spPr>
        <p:txBody>
          <a:bodyPr>
            <a:noAutofit/>
          </a:bodyPr>
          <a:lstStyle/>
          <a:p>
            <a:br>
              <a:rPr lang="ru-RU" sz="4800" b="1" dirty="0">
                <a:solidFill>
                  <a:schemeClr val="bg1"/>
                </a:solidFill>
              </a:rPr>
            </a:br>
            <a:br>
              <a:rPr lang="ru-RU" sz="4800" b="1" dirty="0">
                <a:solidFill>
                  <a:schemeClr val="bg1"/>
                </a:solidFill>
              </a:rPr>
            </a:br>
            <a:r>
              <a:rPr lang="ru-RU" sz="4800" b="1" dirty="0">
                <a:solidFill>
                  <a:schemeClr val="bg1"/>
                </a:solidFill>
              </a:rPr>
              <a:t>Молочный жир и белок: способы их изменения в</a:t>
            </a:r>
            <a:br>
              <a:rPr lang="ru-RU" sz="4800" b="1" dirty="0">
                <a:solidFill>
                  <a:schemeClr val="bg1"/>
                </a:solidFill>
              </a:rPr>
            </a:br>
            <a:r>
              <a:rPr lang="ru-RU" sz="4800" b="1" dirty="0">
                <a:solidFill>
                  <a:schemeClr val="bg1"/>
                </a:solidFill>
              </a:rPr>
              <a:t>дойном стаде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6EE4DC-D1E9-4DD0-B83A-5B7A4F345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3414" y="3191444"/>
            <a:ext cx="6928586" cy="2557914"/>
          </a:xfrm>
        </p:spPr>
        <p:txBody>
          <a:bodyPr>
            <a:normAutofit/>
          </a:bodyPr>
          <a:lstStyle/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r>
              <a:rPr lang="ru-RU" dirty="0">
                <a:solidFill>
                  <a:schemeClr val="bg1"/>
                </a:solidFill>
              </a:rPr>
              <a:t>Эксперт по животноводству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Бондаревич Анатолий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Михайлович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EEF34B-5C01-B5ED-2890-84CD019B7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667" r="19677" b="-667"/>
          <a:stretch/>
        </p:blipFill>
        <p:spPr>
          <a:xfrm>
            <a:off x="0" y="0"/>
            <a:ext cx="5432255" cy="68992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6AF697-FCFA-B9FD-F250-416D2ADD6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61" y="5647042"/>
            <a:ext cx="4170992" cy="125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2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5A32E64-C89B-41D5-9685-FC30F47B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04" y="221671"/>
            <a:ext cx="7538427" cy="1761874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bg1"/>
                </a:solidFill>
                <a:latin typeface="+mn-lt"/>
              </a:rPr>
              <a:t>                                            </a:t>
            </a:r>
            <a:br>
              <a:rPr lang="ru-RU" sz="3200" dirty="0">
                <a:solidFill>
                  <a:schemeClr val="bg1"/>
                </a:solidFill>
              </a:rPr>
            </a:br>
            <a:br>
              <a:rPr lang="ru-RU" sz="2800" dirty="0">
                <a:solidFill>
                  <a:schemeClr val="bg1"/>
                </a:solidFill>
              </a:rPr>
            </a:br>
            <a:br>
              <a:rPr lang="ru-RU" sz="2800" dirty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A449958F-0D80-42B5-9CDE-A8773AA81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176" y="2480726"/>
            <a:ext cx="6594264" cy="32635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Стадия лактации;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Наивысшие показатели сразу после отела;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Снижаются к минимуму 30-50 дней после отела;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Затем возрастают в районе 250 дней лактации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4BF7EC-993E-4FB6-A2EF-124FA92283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137209" y="184063"/>
            <a:ext cx="3873623" cy="33758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2161BF-FE67-4654-B968-AE797484EF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102210" y="3657600"/>
            <a:ext cx="3908622" cy="30928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85A5E2-68E1-4261-9CBD-73D82F02EE63}"/>
              </a:ext>
            </a:extLst>
          </p:cNvPr>
          <p:cNvSpPr/>
          <p:nvPr/>
        </p:nvSpPr>
        <p:spPr>
          <a:xfrm>
            <a:off x="301979" y="5682222"/>
            <a:ext cx="7371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 старших по возрасту коров более низкие показатели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B454CD-434D-4ECF-B1D5-118D3CC6FBD1}"/>
              </a:ext>
            </a:extLst>
          </p:cNvPr>
          <p:cNvSpPr/>
          <p:nvPr/>
        </p:nvSpPr>
        <p:spPr>
          <a:xfrm>
            <a:off x="464235" y="456277"/>
            <a:ext cx="7209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Факторы влияющие на содержание жира и белка в     молоке: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9509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B1FD8BA-A912-4D1D-9D0F-B739EB9B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Сезонные изменения содержания молочного жира и белка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59B8A6-5F3F-4144-BD91-94F5CC5E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13" y="1806498"/>
            <a:ext cx="7891974" cy="4411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FC2AE6-7343-440A-A3DC-E5C2B3191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49" y="6217919"/>
            <a:ext cx="3615397" cy="7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AD549-9D89-4164-B168-827888B0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19" y="50777"/>
            <a:ext cx="7610303" cy="147007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Факторы влияющие на содержание жира и белка в молоке:</a:t>
            </a: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BD61BE-7F2C-4D4A-ABFC-9C70DB06B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582" y="1415780"/>
            <a:ext cx="5950634" cy="4656406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Время года;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При жаркой погоде снижается содержание жира и белка;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Снижение более значительно при высокой влажности;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Может быть связано с изменениями в потреблении корма;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Маститные инфекции снижают содержание молочного белка;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Общее содержание молочного белка может быть таким же, но оно обусловлено высоким ЧСК, а не содержанием казеина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21D1C-CE30-4CF2-8E02-04ED1656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360" y="657731"/>
            <a:ext cx="4199087" cy="47790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DDF1DB-9ED4-4D1F-8B7C-E1DFB5FB9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3" y="5854547"/>
            <a:ext cx="3188677" cy="9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2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725CA5A-C07A-BF5E-CF77-90B7CD9A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257453"/>
            <a:ext cx="10226335" cy="1058316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rPr>
              <a:t>Влияние</a:t>
            </a:r>
            <a: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rPr>
              <a:t>генетики на компоненты молока</a:t>
            </a:r>
            <a:b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</a:b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41333-0E2D-E90D-B661-86235AC7CF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3314" y="2479636"/>
            <a:ext cx="7485371" cy="424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F03FB-BC53-BAAA-26AB-412642F0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444" y="1058317"/>
            <a:ext cx="671837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97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3D2D442-F19F-4753-A799-933B3AE6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Факторы кормления, влияющие на содержание жира и белка в молоке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3DD025A-B562-45E2-AE9E-6017386CE2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Содержание молочного жира при помощи кормления можно изменить в течение 7-21 дней</a:t>
            </a:r>
          </a:p>
          <a:p>
            <a:r>
              <a:rPr lang="ru-RU" dirty="0">
                <a:solidFill>
                  <a:schemeClr val="bg1"/>
                </a:solidFill>
              </a:rPr>
              <a:t>Содержание молочного белка при помощи кормления можно изменить в течение 3-6 недель</a:t>
            </a:r>
          </a:p>
          <a:p>
            <a:r>
              <a:rPr lang="ru-RU" dirty="0">
                <a:solidFill>
                  <a:schemeClr val="bg1"/>
                </a:solidFill>
              </a:rPr>
              <a:t>Кормление и состав рациона быстрее влияют на молочный жир, чем белок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1E74E63-2C61-4F59-AC1B-D07E7271B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2376" y="1690688"/>
            <a:ext cx="3794153" cy="49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2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A734D-339C-44C6-88E2-9D7610AC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441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Источник компонентов молока -жир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4E243-5067-4C1B-8B58-6547D7D6A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4263" y="1509713"/>
            <a:ext cx="9372600" cy="4667250"/>
          </a:xfrm>
        </p:spPr>
        <p:txBody>
          <a:bodyPr>
            <a:normAutofit fontScale="85000" lnSpcReduction="10000"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При переваривании клетчатки образуются ЛЖК</a:t>
            </a:r>
          </a:p>
          <a:p>
            <a:pPr marL="0" indent="0">
              <a:buNone/>
            </a:pP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  (уксусная 60-70%, </a:t>
            </a:r>
            <a:r>
              <a:rPr lang="ru-RU" sz="3300" dirty="0" err="1">
                <a:solidFill>
                  <a:schemeClr val="bg1"/>
                </a:solidFill>
                <a:latin typeface="Calibri" panose="020F0502020204030204" pitchFamily="34" charset="0"/>
              </a:rPr>
              <a:t>пропионовая</a:t>
            </a: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 10-30%, масляная 1-  5%)</a:t>
            </a:r>
          </a:p>
          <a:p>
            <a:pPr marL="0" indent="0">
              <a:buNone/>
            </a:pP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- Они поступают в кровь </a:t>
            </a:r>
          </a:p>
          <a:p>
            <a:pPr marL="0" indent="0">
              <a:buNone/>
            </a:pP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- Около 50% молочного жира образуется (уксусная и </a:t>
            </a:r>
            <a:r>
              <a:rPr lang="ru-RU" sz="3300" dirty="0" err="1">
                <a:solidFill>
                  <a:schemeClr val="bg1"/>
                </a:solidFill>
                <a:latin typeface="Calibri" panose="020F0502020204030204" pitchFamily="34" charset="0"/>
              </a:rPr>
              <a:t>пропионовая</a:t>
            </a: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 ЛЖК) из этих 2 продуктов в вымени</a:t>
            </a:r>
          </a:p>
          <a:p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Остальное образуется за счёт жирных кислот крови</a:t>
            </a:r>
          </a:p>
          <a:p>
            <a:pPr marL="0" indent="0">
              <a:buNone/>
            </a:pP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- Они образовываться из жира тела, усвоенных жиров рациона</a:t>
            </a:r>
          </a:p>
          <a:p>
            <a:pPr marL="0" indent="0">
              <a:buNone/>
            </a:pP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- В стадах с высоким распространением </a:t>
            </a:r>
            <a:r>
              <a:rPr lang="ru-RU" sz="3300" dirty="0" err="1">
                <a:solidFill>
                  <a:schemeClr val="bg1"/>
                </a:solidFill>
                <a:latin typeface="Calibri" panose="020F0502020204030204" pitchFamily="34" charset="0"/>
              </a:rPr>
              <a:t>кетоза</a:t>
            </a:r>
            <a:r>
              <a:rPr lang="ru-RU" sz="3300" dirty="0">
                <a:solidFill>
                  <a:schemeClr val="bg1"/>
                </a:solidFill>
                <a:latin typeface="Calibri" panose="020F0502020204030204" pitchFamily="34" charset="0"/>
              </a:rPr>
              <a:t> будет высокое содержание жира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A4B432-998F-4BBE-A200-19E294BBE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99" y="6032737"/>
            <a:ext cx="3404563" cy="10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F37E1-9213-4B80-BDEE-69683CE6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07" y="146302"/>
            <a:ext cx="11083486" cy="105218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Источник компонентов молока - белок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4C438-87A1-478C-B11E-FD275ECCE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516" y="1346030"/>
            <a:ext cx="10578905" cy="3949382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Микробы рубца  превращают белок рациона  микробный белок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ПНР - протеин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Микробы состоят из аминокислот, после переваривания они используются молочной железой для синтеза молочного белка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Для этого необходима энергия из пропионата(рубцовой ЛЖК), устаивающегося желудочно-кишечном тракте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FC82A-075F-41A4-B439-CFCBE3D61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051" y="5978769"/>
            <a:ext cx="3536101" cy="9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1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8431C5-A497-47B4-8C87-BA891B890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Большое значение имеет функция рубца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F99D4D1-C25D-4502-BFFB-92B6DFBEF7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•Правильное функционирование рубца играет важную роль в достижении оптимального содержания молочного жира и белка</a:t>
            </a:r>
          </a:p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EA07637-2AC5-4132-B338-0710B26756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9322" y="1825625"/>
            <a:ext cx="47953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60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1E976-28E1-4551-8506-5A41E855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Факторы, влияющие на </a:t>
            </a:r>
            <a:r>
              <a:rPr lang="en-US" sz="4800" b="1" dirty="0">
                <a:solidFill>
                  <a:schemeClr val="bg1"/>
                </a:solidFill>
              </a:rPr>
              <a:t>pH</a:t>
            </a:r>
            <a:r>
              <a:rPr lang="ru-RU" sz="4800" b="1">
                <a:solidFill>
                  <a:schemeClr val="bg1"/>
                </a:solidFill>
              </a:rPr>
              <a:t> рубца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C97EDD-6D23-452B-84C0-4952B15B8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2025"/>
            <a:ext cx="5181600" cy="4924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chemeClr val="bg1"/>
                </a:solidFill>
              </a:rPr>
              <a:t>Технология кормления:</a:t>
            </a:r>
            <a:endParaRPr lang="ru-RU" sz="4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C97C5D-3BB1-4171-85E1-C717EEB9CB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6498" y="1375281"/>
            <a:ext cx="3499519" cy="51213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9685AA-6F1A-4321-9C78-FB391EAD9935}"/>
              </a:ext>
            </a:extLst>
          </p:cNvPr>
          <p:cNvSpPr/>
          <p:nvPr/>
        </p:nvSpPr>
        <p:spPr>
          <a:xfrm>
            <a:off x="777149" y="2409912"/>
            <a:ext cx="539505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</a:rPr>
              <a:t>•</a:t>
            </a: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</a:rPr>
              <a:t>Любое изменение, приводящее к снижению потребления корма, может нарушить содержание жира и белка в молоке</a:t>
            </a:r>
          </a:p>
        </p:txBody>
      </p:sp>
    </p:spTree>
    <p:extLst>
      <p:ext uri="{BB962C8B-B14F-4D97-AF65-F5344CB8AC3E}">
        <p14:creationId xmlns:p14="http://schemas.microsoft.com/office/powerpoint/2010/main" val="88795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FDC04F-476B-42B2-A28A-A8379A5D1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098"/>
            <a:ext cx="9144000" cy="100185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solidFill>
                  <a:schemeClr val="bg1"/>
                </a:solidFill>
              </a:rPr>
              <a:t>Ацидоз рубца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85B9EAAB-681B-494F-9214-8420C926E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76289"/>
            <a:ext cx="9144000" cy="4402479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algn="l"/>
            <a:r>
              <a:rPr lang="ru-RU" sz="4300" dirty="0">
                <a:solidFill>
                  <a:schemeClr val="bg1"/>
                </a:solidFill>
              </a:rPr>
              <a:t>• Состояние снижения </a:t>
            </a:r>
            <a:r>
              <a:rPr lang="en-US" sz="4300" dirty="0">
                <a:solidFill>
                  <a:schemeClr val="bg1"/>
                </a:solidFill>
              </a:rPr>
              <a:t>pH</a:t>
            </a:r>
            <a:r>
              <a:rPr lang="ru-RU" sz="4300" dirty="0">
                <a:solidFill>
                  <a:schemeClr val="bg1"/>
                </a:solidFill>
              </a:rPr>
              <a:t> рубца</a:t>
            </a:r>
          </a:p>
          <a:p>
            <a:pPr algn="l"/>
            <a:r>
              <a:rPr lang="ru-RU" sz="4300" dirty="0">
                <a:solidFill>
                  <a:schemeClr val="bg1"/>
                </a:solidFill>
              </a:rPr>
              <a:t>• Острый ацидоз рубца</a:t>
            </a:r>
          </a:p>
          <a:p>
            <a:pPr algn="l"/>
            <a:r>
              <a:rPr lang="ru-RU" sz="4300" dirty="0">
                <a:solidFill>
                  <a:schemeClr val="bg1"/>
                </a:solidFill>
              </a:rPr>
              <a:t>   </a:t>
            </a:r>
            <a:r>
              <a:rPr lang="en-US" sz="4300" dirty="0">
                <a:solidFill>
                  <a:schemeClr val="bg1"/>
                </a:solidFill>
              </a:rPr>
              <a:t>–</a:t>
            </a:r>
            <a:r>
              <a:rPr lang="ru-RU" sz="4300" dirty="0">
                <a:solidFill>
                  <a:schemeClr val="bg1"/>
                </a:solidFill>
              </a:rPr>
              <a:t> </a:t>
            </a:r>
            <a:r>
              <a:rPr lang="en-US" sz="4300" dirty="0">
                <a:solidFill>
                  <a:schemeClr val="bg1"/>
                </a:solidFill>
              </a:rPr>
              <a:t>pH</a:t>
            </a:r>
            <a:r>
              <a:rPr lang="ru-RU" sz="4300" dirty="0">
                <a:solidFill>
                  <a:schemeClr val="bg1"/>
                </a:solidFill>
              </a:rPr>
              <a:t> рубца&lt; 5,0</a:t>
            </a:r>
          </a:p>
          <a:p>
            <a:pPr algn="l"/>
            <a:r>
              <a:rPr lang="ru-RU" sz="4300" dirty="0">
                <a:solidFill>
                  <a:schemeClr val="bg1"/>
                </a:solidFill>
              </a:rPr>
              <a:t>   – Увеличение </a:t>
            </a:r>
            <a:r>
              <a:rPr lang="ru-RU" sz="4300" dirty="0" err="1">
                <a:solidFill>
                  <a:schemeClr val="bg1"/>
                </a:solidFill>
              </a:rPr>
              <a:t>лактата</a:t>
            </a:r>
            <a:r>
              <a:rPr lang="ru-RU" sz="4300">
                <a:solidFill>
                  <a:schemeClr val="bg1"/>
                </a:solidFill>
              </a:rPr>
              <a:t>: </a:t>
            </a:r>
            <a:r>
              <a:rPr lang="ru-RU" sz="4300" dirty="0">
                <a:solidFill>
                  <a:schemeClr val="bg1"/>
                </a:solidFill>
              </a:rPr>
              <a:t>грамм, день</a:t>
            </a:r>
          </a:p>
          <a:p>
            <a:pPr algn="l"/>
            <a:r>
              <a:rPr lang="ru-RU" sz="4300" dirty="0">
                <a:solidFill>
                  <a:schemeClr val="bg1"/>
                </a:solidFill>
              </a:rPr>
              <a:t>• Подострый ацидоз рубца (</a:t>
            </a:r>
            <a:r>
              <a:rPr lang="en-US" sz="4300" b="1" dirty="0">
                <a:solidFill>
                  <a:schemeClr val="bg1"/>
                </a:solidFill>
              </a:rPr>
              <a:t>SARA</a:t>
            </a:r>
            <a:r>
              <a:rPr lang="en-US" sz="43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ru-RU" sz="4300" dirty="0">
                <a:solidFill>
                  <a:schemeClr val="bg1"/>
                </a:solidFill>
              </a:rPr>
              <a:t>   </a:t>
            </a:r>
            <a:r>
              <a:rPr lang="en-US" sz="4300" dirty="0">
                <a:solidFill>
                  <a:schemeClr val="bg1"/>
                </a:solidFill>
              </a:rPr>
              <a:t>–5,2 &gt; pH</a:t>
            </a:r>
            <a:r>
              <a:rPr lang="ru-RU" sz="4300" dirty="0">
                <a:solidFill>
                  <a:schemeClr val="bg1"/>
                </a:solidFill>
              </a:rPr>
              <a:t>рубца&lt; 5,6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2223D-BF21-4E5B-BED3-69BA12173661}"/>
              </a:ext>
            </a:extLst>
          </p:cNvPr>
          <p:cNvSpPr txBox="1"/>
          <p:nvPr/>
        </p:nvSpPr>
        <p:spPr>
          <a:xfrm>
            <a:off x="4431323" y="5978769"/>
            <a:ext cx="7413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  <a:p>
            <a:r>
              <a:rPr lang="en-US" sz="2000" dirty="0"/>
              <a:t>Britton and Stock, 1987; Harmon et al., 1985; Krause and </a:t>
            </a:r>
            <a:r>
              <a:rPr lang="en-US" sz="2000" dirty="0" err="1"/>
              <a:t>Oetzel</a:t>
            </a:r>
            <a:r>
              <a:rPr lang="en-US" sz="2000" dirty="0"/>
              <a:t>, 2006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6532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D4F01-9729-44B7-9782-C0F76B97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Среднее содержание жира и белка в молоке от коров различных пород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D8EDA6F-9449-4EFA-A82E-4389AE4F0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815990"/>
              </p:ext>
            </p:extLst>
          </p:nvPr>
        </p:nvGraphicFramePr>
        <p:xfrm>
          <a:off x="576775" y="1825624"/>
          <a:ext cx="10777025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325">
                  <a:extLst>
                    <a:ext uri="{9D8B030D-6E8A-4147-A177-3AD203B41FA5}">
                      <a16:colId xmlns:a16="http://schemas.microsoft.com/office/drawing/2014/main" val="36611556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710647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3393653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8083756"/>
                    </a:ext>
                  </a:extLst>
                </a:gridCol>
              </a:tblGrid>
              <a:tr h="689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Порода</a:t>
                      </a:r>
                      <a:r>
                        <a:rPr lang="ru-RU" sz="2000" b="0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% жира</a:t>
                      </a:r>
                      <a:r>
                        <a:rPr lang="ru-RU" sz="2000" b="0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% белка</a:t>
                      </a:r>
                      <a:r>
                        <a:rPr lang="ru-RU" sz="2000" b="0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Ж:Б</a:t>
                      </a:r>
                      <a:r>
                        <a:rPr lang="ru-RU" sz="2000" b="0" i="0" u="none" strike="noStrike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727069"/>
                  </a:ext>
                </a:extLst>
              </a:tr>
              <a:tr h="689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Айрширская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3,86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3,18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1,21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839949"/>
                  </a:ext>
                </a:extLst>
              </a:tr>
              <a:tr h="689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Бурая швицкая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4,04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3,38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1,20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28094"/>
                  </a:ext>
                </a:extLst>
              </a:tr>
              <a:tr h="689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Гернзейская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4,51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3,37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1,34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55288"/>
                  </a:ext>
                </a:extLst>
              </a:tr>
              <a:tr h="689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Голштинская</a:t>
                      </a:r>
                      <a:r>
                        <a:rPr lang="ru-RU" sz="20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3,65</a:t>
                      </a:r>
                      <a:r>
                        <a:rPr lang="ru-RU" sz="20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3,06/3,21</a:t>
                      </a:r>
                      <a:r>
                        <a:rPr lang="ru-RU" sz="20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1,19/1,13</a:t>
                      </a:r>
                      <a:r>
                        <a:rPr lang="ru-RU" sz="2000" b="0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17486"/>
                  </a:ext>
                </a:extLst>
              </a:tr>
              <a:tr h="689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Джерсейская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4,60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3,59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1,28</a:t>
                      </a:r>
                      <a:r>
                        <a:rPr lang="ru-RU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5798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2A5C54-42F1-4367-A42B-9B4AE3666A24}"/>
              </a:ext>
            </a:extLst>
          </p:cNvPr>
          <p:cNvSpPr txBox="1"/>
          <p:nvPr/>
        </p:nvSpPr>
        <p:spPr>
          <a:xfrm>
            <a:off x="2293034" y="6244807"/>
            <a:ext cx="6639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Source: USDA-AIPL summary of herds on DHI test during 2004.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15BCC5-F0B0-4477-957E-E4DCCB7B7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7" y="6031864"/>
            <a:ext cx="3381356" cy="8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6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5703D-CF12-48FD-97CB-C02AEE75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Индекс ацидоза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AD4099-26D3-4AF4-815D-F01A3467B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942" y="2067951"/>
            <a:ext cx="10326858" cy="44249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585BD-EAE9-40CF-8F8A-8FFAF18AA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67" y="-89127"/>
            <a:ext cx="3273083" cy="9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5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7F99E-7459-4547-8B70-E87820D6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 </a:t>
            </a:r>
            <a:r>
              <a:rPr lang="ru-RU" dirty="0">
                <a:solidFill>
                  <a:schemeClr val="bg1"/>
                </a:solidFill>
              </a:rPr>
              <a:t>рубца </a:t>
            </a:r>
            <a:r>
              <a:rPr lang="en-US" dirty="0">
                <a:solidFill>
                  <a:schemeClr val="bg1"/>
                </a:solidFill>
              </a:rPr>
              <a:t>NDS pro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4BB564-5819-4511-9180-185E7AC97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612" y="2053882"/>
            <a:ext cx="8820443" cy="39670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DDA274-C964-4D8F-A4AC-1BCCC4B6D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11" y="6020971"/>
            <a:ext cx="3648642" cy="8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9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493AE-95D3-4F5E-956E-7505233C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0801"/>
            <a:ext cx="10515600" cy="1325563"/>
          </a:xfrm>
        </p:spPr>
        <p:txBody>
          <a:bodyPr/>
          <a:lstStyle/>
          <a:p>
            <a:pPr algn="ctr"/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Подострый ацидоз рубца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EA1F97-0576-418C-86A5-71505BF24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551"/>
            <a:ext cx="10515600" cy="523318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•Снижается активность бактерий, расщепляющих клетчатку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–Снижается переваривание клетчатки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–Снижается ПСВ и эффективность использования корма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–Снижается молочная продуктивность и содержание жира в молоке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  •Многочисленные отрицательные последствия для здоровья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–Диарея 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–Ламинит</a:t>
            </a: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</a:rPr>
              <a:t>–Абсцессы в печени</a:t>
            </a:r>
          </a:p>
          <a:p>
            <a:pPr marL="0" indent="0">
              <a:buNone/>
            </a:pPr>
            <a:r>
              <a:rPr lang="ru-RU" dirty="0"/>
              <a:t>                                                </a:t>
            </a:r>
            <a:r>
              <a:rPr lang="en-US" dirty="0"/>
              <a:t>Britton and Stock, 1987; </a:t>
            </a:r>
            <a:r>
              <a:rPr lang="en-US" dirty="0" err="1"/>
              <a:t>Nocek</a:t>
            </a:r>
            <a:r>
              <a:rPr lang="en-US" dirty="0"/>
              <a:t>, 1997; NRC, 2001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364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DAB3B6-0C9D-4386-961C-E0E926A7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</a:t>
            </a:r>
            <a:r>
              <a:rPr lang="ru-RU" dirty="0">
                <a:solidFill>
                  <a:schemeClr val="bg1"/>
                </a:solidFill>
              </a:rPr>
              <a:t> рубца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79701B8-9697-488A-8A83-BA4B97D7C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0160"/>
            <a:ext cx="6716151" cy="4896803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Рационы дойного стада должны быть сбалансированы для поддержания оптимальной величины рН рубца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• Снижение </a:t>
            </a:r>
            <a:r>
              <a:rPr lang="en-US" sz="3200" dirty="0">
                <a:solidFill>
                  <a:schemeClr val="bg1"/>
                </a:solidFill>
              </a:rPr>
              <a:t>pH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↓ переваривание клетчатки(</a:t>
            </a:r>
            <a:r>
              <a:rPr lang="ru-RU" sz="3200" dirty="0" err="1">
                <a:solidFill>
                  <a:schemeClr val="bg1"/>
                </a:solidFill>
              </a:rPr>
              <a:t>Terry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et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al</a:t>
            </a:r>
            <a:r>
              <a:rPr lang="ru-RU" sz="3200" dirty="0">
                <a:solidFill>
                  <a:schemeClr val="bg1"/>
                </a:solidFill>
              </a:rPr>
              <a:t>., 1969)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↓ рост микробов(</a:t>
            </a:r>
            <a:r>
              <a:rPr lang="en-US" sz="3200" dirty="0">
                <a:solidFill>
                  <a:schemeClr val="bg1"/>
                </a:solidFill>
              </a:rPr>
              <a:t>Hoover, 1986)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↓ полочная продуктивность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и жир (</a:t>
            </a:r>
            <a:r>
              <a:rPr lang="en-US" sz="3200" dirty="0">
                <a:solidFill>
                  <a:schemeClr val="bg1"/>
                </a:solidFill>
              </a:rPr>
              <a:t>Allen, 1997)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4AF363-884B-444D-BFA3-DC2FD07BE5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28951" y="4790278"/>
            <a:ext cx="50811" cy="254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F8D52E-802A-4691-B647-02CB8400D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96" y="3699803"/>
            <a:ext cx="4547804" cy="31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20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241BF82-3697-4231-AAF2-8105C0963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92" y="292369"/>
            <a:ext cx="11183816" cy="1044062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en-US" dirty="0">
                <a:solidFill>
                  <a:schemeClr val="bg1"/>
                </a:solidFill>
              </a:rPr>
              <a:t>pH</a:t>
            </a:r>
            <a:r>
              <a:rPr lang="ru-RU" dirty="0">
                <a:solidFill>
                  <a:schemeClr val="bg1"/>
                </a:solidFill>
              </a:rPr>
              <a:t> рубца и % молочного жира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201639-0DE8-4C67-9A94-86C82D76D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0" y="1336431"/>
            <a:ext cx="5753686" cy="5461980"/>
          </a:xfrm>
          <a:prstGeom prst="rect">
            <a:avLst/>
          </a:prstGeom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0871557-6F25-4EA3-BCA0-1EFB1B338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11" y="6010620"/>
            <a:ext cx="1899139" cy="78779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en-US" dirty="0"/>
              <a:t>Allen, 1997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78E4B3-98C8-4C16-8DFC-78C992504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97" y="6111490"/>
            <a:ext cx="2903055" cy="7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27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B3B844-CFF2-446B-B240-E4FF6503A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38592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Как изменить </a:t>
            </a:r>
            <a:r>
              <a:rPr lang="en-US" sz="6000" dirty="0">
                <a:solidFill>
                  <a:schemeClr val="bg1"/>
                </a:solidFill>
              </a:rPr>
              <a:t>pH </a:t>
            </a:r>
            <a:r>
              <a:rPr lang="ru-RU" sz="6000" dirty="0">
                <a:solidFill>
                  <a:schemeClr val="bg1"/>
                </a:solidFill>
              </a:rPr>
              <a:t>рубца?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6D2F1CF-497C-491A-9D40-B47AD455E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3718"/>
            <a:ext cx="5181600" cy="4351338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sz="3200" dirty="0">
                <a:solidFill>
                  <a:schemeClr val="bg1"/>
                </a:solidFill>
              </a:rPr>
              <a:t>Тип корма - соотношение грубых кормов и зерна: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–Балансировка рациона</a:t>
            </a:r>
          </a:p>
          <a:p>
            <a:r>
              <a:rPr lang="ru-RU" sz="3200" dirty="0">
                <a:solidFill>
                  <a:schemeClr val="bg1"/>
                </a:solidFill>
              </a:rPr>
              <a:t>Способ скармливания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 рациона: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–Полнорационная смесь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Физическая форма: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- размер частиц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4271DF6-91DB-4F95-AC34-3B64D457C3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6883" y="2971696"/>
            <a:ext cx="5181600" cy="38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43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96FA501-9019-4907-A639-D8BDF9B95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78" y="621610"/>
            <a:ext cx="10410092" cy="58423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Мат из объёмистых кормов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CA789E-C494-478B-AA3C-71568DF4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09" y="1205841"/>
            <a:ext cx="8129782" cy="50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3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24749-6DA5-4A52-820B-DAAD95EA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09" y="380250"/>
            <a:ext cx="8129782" cy="54297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5534BB4-95A7-4A9B-8F0A-A01F6C176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192" y="5371904"/>
            <a:ext cx="5773615" cy="1325563"/>
          </a:xfrm>
        </p:spPr>
        <p:txBody>
          <a:bodyPr>
            <a:normAutofit lnSpcReduction="10000"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Зерно способствует образованию большого количества кислоты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69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C328CFF-2654-4F18-AEAD-086F5845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77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Размер частиц грубых кормов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7B15DEB-2E96-4BCC-931F-47820A045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4228"/>
            <a:ext cx="6842760" cy="5008097"/>
          </a:xfrm>
        </p:spPr>
        <p:txBody>
          <a:bodyPr>
            <a:normAutofit fontScale="77500" lnSpcReduction="20000"/>
          </a:bodyPr>
          <a:lstStyle/>
          <a:p>
            <a:endParaRPr lang="ru-RU" sz="3600" dirty="0"/>
          </a:p>
          <a:p>
            <a:pPr marL="0" indent="0">
              <a:buNone/>
            </a:pPr>
            <a:r>
              <a:rPr lang="ru-RU" sz="3900" dirty="0"/>
              <a:t>    </a:t>
            </a:r>
            <a:r>
              <a:rPr lang="ru-RU" sz="3900" dirty="0">
                <a:solidFill>
                  <a:schemeClr val="bg1"/>
                </a:solidFill>
              </a:rPr>
              <a:t>•Длинные частицы</a:t>
            </a: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–Поддерживают рубцовый мат</a:t>
            </a: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–Стимулируют жвачку</a:t>
            </a: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–Выполняют функцию буфера</a:t>
            </a:r>
          </a:p>
          <a:p>
            <a:pPr marL="0" indent="0">
              <a:buNone/>
            </a:pPr>
            <a:endParaRPr lang="ru-RU" sz="3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    •Слишком длинные частицы</a:t>
            </a: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–Сортировка рациона</a:t>
            </a: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–Снижение потребления сухого вещества (ПСВ)</a:t>
            </a:r>
          </a:p>
          <a:p>
            <a:pPr marL="0" indent="0">
              <a:buNone/>
            </a:pPr>
            <a:r>
              <a:rPr lang="ru-RU" sz="3900" dirty="0">
                <a:solidFill>
                  <a:schemeClr val="bg1"/>
                </a:solidFill>
              </a:rPr>
              <a:t>–Нарушение ферментации силоса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52DE70F-FF77-402A-AC0E-924E5F275D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60787" y="2133370"/>
            <a:ext cx="3771314" cy="34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70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B548B-5876-494F-AEBE-D1A53E15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2245"/>
            <a:ext cx="10515600" cy="718087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Влияние частоты кормления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032759-328A-43F1-BF28-4D17B1B18B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235" y="1223889"/>
            <a:ext cx="11451100" cy="4403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F3CC4-F74B-4F49-9F08-99D4E08AAB19}"/>
              </a:ext>
            </a:extLst>
          </p:cNvPr>
          <p:cNvSpPr txBox="1"/>
          <p:nvPr/>
        </p:nvSpPr>
        <p:spPr>
          <a:xfrm>
            <a:off x="1589649" y="5430802"/>
            <a:ext cx="9425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Переваривающие клетчатку бактерии плохо растут при низких значениях рН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42322-1F3E-4B7B-9658-DF41F91938C8}"/>
              </a:ext>
            </a:extLst>
          </p:cNvPr>
          <p:cNvSpPr txBox="1"/>
          <p:nvPr/>
        </p:nvSpPr>
        <p:spPr>
          <a:xfrm>
            <a:off x="5359790" y="3457753"/>
            <a:ext cx="227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Скармливание зерна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145F7-BCD2-4A4D-AA2C-5BCDF1E5895E}"/>
              </a:ext>
            </a:extLst>
          </p:cNvPr>
          <p:cNvSpPr txBox="1"/>
          <p:nvPr/>
        </p:nvSpPr>
        <p:spPr>
          <a:xfrm>
            <a:off x="1589649" y="3457753"/>
            <a:ext cx="2053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Скармливание зерна</a:t>
            </a:r>
          </a:p>
        </p:txBody>
      </p:sp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id="{939285FE-7B96-46B3-9C71-E9BF61FB36E7}"/>
              </a:ext>
            </a:extLst>
          </p:cNvPr>
          <p:cNvSpPr/>
          <p:nvPr/>
        </p:nvSpPr>
        <p:spPr>
          <a:xfrm>
            <a:off x="6421900" y="2479345"/>
            <a:ext cx="154745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5A6CC0C9-351C-40AB-9925-62671A378471}"/>
              </a:ext>
            </a:extLst>
          </p:cNvPr>
          <p:cNvSpPr/>
          <p:nvPr/>
        </p:nvSpPr>
        <p:spPr>
          <a:xfrm>
            <a:off x="1791285" y="2496578"/>
            <a:ext cx="154745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2FE4135E-548A-4D25-939D-CAA3B25CF6F5}"/>
              </a:ext>
            </a:extLst>
          </p:cNvPr>
          <p:cNvSpPr/>
          <p:nvPr/>
        </p:nvSpPr>
        <p:spPr>
          <a:xfrm flipV="1">
            <a:off x="4121834" y="1378635"/>
            <a:ext cx="1547446" cy="211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AC1E1C5E-48C9-458B-810D-6DA877B8C49E}"/>
              </a:ext>
            </a:extLst>
          </p:cNvPr>
          <p:cNvSpPr/>
          <p:nvPr/>
        </p:nvSpPr>
        <p:spPr>
          <a:xfrm>
            <a:off x="4445391" y="1949661"/>
            <a:ext cx="1336431" cy="211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7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A797A-B8D3-4520-9021-DDE0AF67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5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bg1">
                    <a:lumMod val="95000"/>
                  </a:schemeClr>
                </a:solidFill>
              </a:rPr>
              <a:t>Экономика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E31AB05-73C2-4DB7-9E80-AA07B40C9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101" y="1350499"/>
            <a:ext cx="7624690" cy="50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46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1319E-D681-4310-B4BD-B0E4A7A8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39"/>
            <a:ext cx="10528495" cy="74622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“полнорационная смесь”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9AFC5E-C734-4E5F-A580-C43058B596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4431" y="945101"/>
            <a:ext cx="11043138" cy="3781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12990-EF9C-4A8A-B845-5A511DA5DB24}"/>
              </a:ext>
            </a:extLst>
          </p:cNvPr>
          <p:cNvSpPr txBox="1"/>
          <p:nvPr/>
        </p:nvSpPr>
        <p:spPr>
          <a:xfrm>
            <a:off x="574431" y="4994031"/>
            <a:ext cx="5263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При правильном приготовлении полнорационная смесь позволит на5-15%улучшить использование корма в сравнении с посредственной традиционной программой кормления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D927F-6C8D-4FDB-8F74-36861E1004D1}"/>
              </a:ext>
            </a:extLst>
          </p:cNvPr>
          <p:cNvSpPr txBox="1"/>
          <p:nvPr/>
        </p:nvSpPr>
        <p:spPr>
          <a:xfrm>
            <a:off x="7202658" y="5148776"/>
            <a:ext cx="4541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10 + 15 + приёмов корма (циклов) в день</a:t>
            </a:r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D16C0C4A-4184-4D42-8B00-D93AECBE0F8E}"/>
              </a:ext>
            </a:extLst>
          </p:cNvPr>
          <p:cNvSpPr/>
          <p:nvPr/>
        </p:nvSpPr>
        <p:spPr>
          <a:xfrm>
            <a:off x="4276577" y="1118381"/>
            <a:ext cx="1561515" cy="182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664AF1BF-C032-4897-9257-DF357AAAEF58}"/>
              </a:ext>
            </a:extLst>
          </p:cNvPr>
          <p:cNvSpPr/>
          <p:nvPr/>
        </p:nvSpPr>
        <p:spPr>
          <a:xfrm>
            <a:off x="4557932" y="1652953"/>
            <a:ext cx="1716258" cy="1547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565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B382B1C-E900-449C-AC3D-694962051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19" y="334108"/>
            <a:ext cx="3924886" cy="6189784"/>
          </a:xfrm>
        </p:spPr>
        <p:txBody>
          <a:bodyPr>
            <a:noAutofit/>
          </a:bodyPr>
          <a:lstStyle/>
          <a:p>
            <a:pPr algn="l"/>
            <a:br>
              <a:rPr lang="ru-RU" sz="3200" dirty="0">
                <a:solidFill>
                  <a:schemeClr val="bg1"/>
                </a:solidFill>
              </a:rPr>
            </a:b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• Коровы должны потреблять корм небольшими порциями много раз в течение дня (фронт кормления, сух.м2)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• Критическое значение имеет количество кормлений и подвижек </a:t>
            </a:r>
            <a:r>
              <a:rPr lang="ru-RU" sz="3200" dirty="0" err="1">
                <a:solidFill>
                  <a:schemeClr val="bg1"/>
                </a:solidFill>
              </a:rPr>
              <a:t>кормосмеси</a:t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23FD9C-2A9E-4DE6-A2FA-4D85B084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665" y="0"/>
            <a:ext cx="4642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EB678-69D1-4F53-9302-8AC67D8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Измерение сортировки и её связь с длиной резки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A7EDC7B-A3A7-49A0-89DD-257BD81AF1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758895"/>
              </p:ext>
            </p:extLst>
          </p:nvPr>
        </p:nvGraphicFramePr>
        <p:xfrm>
          <a:off x="270336" y="2475913"/>
          <a:ext cx="5825664" cy="293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888">
                  <a:extLst>
                    <a:ext uri="{9D8B030D-6E8A-4147-A177-3AD203B41FA5}">
                      <a16:colId xmlns:a16="http://schemas.microsoft.com/office/drawing/2014/main" val="1799066550"/>
                    </a:ext>
                  </a:extLst>
                </a:gridCol>
                <a:gridCol w="1941888">
                  <a:extLst>
                    <a:ext uri="{9D8B030D-6E8A-4147-A177-3AD203B41FA5}">
                      <a16:colId xmlns:a16="http://schemas.microsoft.com/office/drawing/2014/main" val="301456716"/>
                    </a:ext>
                  </a:extLst>
                </a:gridCol>
                <a:gridCol w="1941888">
                  <a:extLst>
                    <a:ext uri="{9D8B030D-6E8A-4147-A177-3AD203B41FA5}">
                      <a16:colId xmlns:a16="http://schemas.microsoft.com/office/drawing/2014/main" val="2339550550"/>
                    </a:ext>
                  </a:extLst>
                </a:gridCol>
              </a:tblGrid>
              <a:tr h="507828">
                <a:tc>
                  <a:txBody>
                    <a:bodyPr/>
                    <a:lstStyle/>
                    <a:p>
                      <a:r>
                        <a:rPr lang="ru-RU" dirty="0"/>
                        <a:t>СИТО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Размер ячеек,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Обще смешанный рацион,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96443"/>
                  </a:ext>
                </a:extLst>
              </a:tr>
              <a:tr h="500872">
                <a:tc>
                  <a:txBody>
                    <a:bodyPr/>
                    <a:lstStyle/>
                    <a:p>
                      <a:r>
                        <a:rPr lang="ru-RU" dirty="0"/>
                        <a:t>ВЕРХНЕЕ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39639"/>
                  </a:ext>
                </a:extLst>
              </a:tr>
              <a:tr h="507828">
                <a:tc>
                  <a:txBody>
                    <a:bodyPr/>
                    <a:lstStyle/>
                    <a:p>
                      <a:r>
                        <a:rPr lang="ru-RU" dirty="0"/>
                        <a:t>СРЕДНЕЕ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30-50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48916"/>
                  </a:ext>
                </a:extLst>
              </a:tr>
              <a:tr h="507828">
                <a:tc>
                  <a:txBody>
                    <a:bodyPr/>
                    <a:lstStyle/>
                    <a:p>
                      <a:r>
                        <a:rPr lang="ru-RU" dirty="0"/>
                        <a:t>НИЖНЕЕ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669825"/>
                  </a:ext>
                </a:extLst>
              </a:tr>
              <a:tr h="507828">
                <a:tc>
                  <a:txBody>
                    <a:bodyPr/>
                    <a:lstStyle/>
                    <a:p>
                      <a:r>
                        <a:rPr lang="ru-RU" dirty="0"/>
                        <a:t>ПОДДОН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755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2501A1-C10C-4B50-A3E6-C59C51EB9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50" y="1825625"/>
            <a:ext cx="5609959" cy="4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7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2061D5-38B2-4624-BC8A-099E320C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418"/>
            <a:ext cx="10515600" cy="95723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Сито для комбикорма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5D999A14-096E-4B47-970A-F1C1BEF61B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011372"/>
              </p:ext>
            </p:extLst>
          </p:nvPr>
        </p:nvGraphicFramePr>
        <p:xfrm>
          <a:off x="389206" y="2085535"/>
          <a:ext cx="4895556" cy="2789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852">
                  <a:extLst>
                    <a:ext uri="{9D8B030D-6E8A-4147-A177-3AD203B41FA5}">
                      <a16:colId xmlns:a16="http://schemas.microsoft.com/office/drawing/2014/main" val="1812373928"/>
                    </a:ext>
                  </a:extLst>
                </a:gridCol>
                <a:gridCol w="1631852">
                  <a:extLst>
                    <a:ext uri="{9D8B030D-6E8A-4147-A177-3AD203B41FA5}">
                      <a16:colId xmlns:a16="http://schemas.microsoft.com/office/drawing/2014/main" val="1048954724"/>
                    </a:ext>
                  </a:extLst>
                </a:gridCol>
                <a:gridCol w="1631852">
                  <a:extLst>
                    <a:ext uri="{9D8B030D-6E8A-4147-A177-3AD203B41FA5}">
                      <a16:colId xmlns:a16="http://schemas.microsoft.com/office/drawing/2014/main" val="1284055762"/>
                    </a:ext>
                  </a:extLst>
                </a:gridCol>
              </a:tblGrid>
              <a:tr h="537386">
                <a:tc>
                  <a:txBody>
                    <a:bodyPr/>
                    <a:lstStyle/>
                    <a:p>
                      <a:r>
                        <a:rPr lang="ru-RU" dirty="0"/>
                        <a:t>сито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Размер ячейки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Норма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054955"/>
                  </a:ext>
                </a:extLst>
              </a:tr>
              <a:tr h="53738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938024"/>
                  </a:ext>
                </a:extLst>
              </a:tr>
              <a:tr h="53738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020236"/>
                  </a:ext>
                </a:extLst>
              </a:tr>
              <a:tr h="53738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50-60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922885"/>
                  </a:ext>
                </a:extLst>
              </a:tr>
              <a:tr h="53738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поддон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216106"/>
                  </a:ext>
                </a:extLst>
              </a:tr>
            </a:tbl>
          </a:graphicData>
        </a:graphic>
      </p:graphicFrame>
      <p:pic>
        <p:nvPicPr>
          <p:cNvPr id="7" name="Объект 3">
            <a:extLst>
              <a:ext uri="{FF2B5EF4-FFF2-40B4-BE49-F238E27FC236}">
                <a16:creationId xmlns:a16="http://schemas.microsoft.com/office/drawing/2014/main" id="{15E19F27-C0BA-4D06-B01D-6A98A6E77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7415" y="1491175"/>
            <a:ext cx="5866228" cy="44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62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A0DA-BBFE-4FB4-9D18-7E8895D6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Влияние сухого вещества </a:t>
            </a:r>
            <a:r>
              <a:rPr lang="ru-RU" dirty="0" err="1">
                <a:solidFill>
                  <a:schemeClr val="bg1"/>
                </a:solidFill>
              </a:rPr>
              <a:t>кормосмеси</a:t>
            </a:r>
            <a:r>
              <a:rPr lang="ru-RU" dirty="0">
                <a:solidFill>
                  <a:schemeClr val="bg1"/>
                </a:solidFill>
              </a:rPr>
              <a:t> на потреблении </a:t>
            </a:r>
            <a:r>
              <a:rPr lang="ru-RU" dirty="0" err="1">
                <a:solidFill>
                  <a:schemeClr val="bg1"/>
                </a:solidFill>
              </a:rPr>
              <a:t>с.в</a:t>
            </a:r>
            <a:r>
              <a:rPr lang="ru-RU" dirty="0">
                <a:solidFill>
                  <a:schemeClr val="bg1"/>
                </a:solidFill>
              </a:rPr>
              <a:t>.: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C6F9B-325C-4C9B-A6D9-62EF88C51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5825" cy="4351338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Часто наилучшим является диапазон:</a:t>
            </a:r>
          </a:p>
          <a:p>
            <a:r>
              <a:rPr lang="ru-RU" dirty="0">
                <a:solidFill>
                  <a:schemeClr val="bg1"/>
                </a:solidFill>
              </a:rPr>
              <a:t>Холодное время года 47% </a:t>
            </a:r>
            <a:r>
              <a:rPr lang="ru-RU" dirty="0" err="1">
                <a:solidFill>
                  <a:schemeClr val="bg1"/>
                </a:solidFill>
              </a:rPr>
              <a:t>с.в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Теплое 44-46% </a:t>
            </a:r>
            <a:r>
              <a:rPr lang="ru-RU" dirty="0" err="1">
                <a:solidFill>
                  <a:schemeClr val="bg1"/>
                </a:solidFill>
              </a:rPr>
              <a:t>с.в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B350CB-A3E1-47F9-A84C-953FED00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15" y="1322363"/>
            <a:ext cx="3827585" cy="49658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1A3D5D-EAC5-4FF6-845A-918E8D2A8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" y="6020972"/>
            <a:ext cx="3519775" cy="8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96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8F140-CE46-44C1-96BA-F8C518A04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71" y="148884"/>
            <a:ext cx="10366829" cy="8380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Скармливание кормов высокого качества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EFC43B-29AD-4FBE-8866-2E5134140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0339" y="1103086"/>
            <a:ext cx="6470748" cy="4673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42061-B92C-41E2-A15E-186016853B25}"/>
              </a:ext>
            </a:extLst>
          </p:cNvPr>
          <p:cNvSpPr txBox="1"/>
          <p:nvPr/>
        </p:nvSpPr>
        <p:spPr>
          <a:xfrm>
            <a:off x="783769" y="1277256"/>
            <a:ext cx="47606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    -Грибковое заражение</a:t>
            </a:r>
          </a:p>
          <a:p>
            <a:pPr marL="571500" indent="-571500">
              <a:buFontTx/>
              <a:buChar char="-"/>
            </a:pPr>
            <a:r>
              <a:rPr lang="ru-RU" sz="3600" dirty="0">
                <a:solidFill>
                  <a:schemeClr val="bg1"/>
                </a:solidFill>
              </a:rPr>
              <a:t>Воздействие плесени</a:t>
            </a:r>
          </a:p>
          <a:p>
            <a:pPr marL="571500" indent="-571500">
              <a:buFontTx/>
              <a:buChar char="-"/>
            </a:pPr>
            <a:r>
              <a:rPr lang="ru-RU" sz="3600" dirty="0">
                <a:solidFill>
                  <a:schemeClr val="bg1"/>
                </a:solidFill>
              </a:rPr>
              <a:t>Воздействие дрожжей </a:t>
            </a:r>
            <a:r>
              <a:rPr lang="en-US" sz="3600" dirty="0">
                <a:solidFill>
                  <a:schemeClr val="bg1"/>
                </a:solidFill>
              </a:rPr>
              <a:t>(</a:t>
            </a:r>
            <a:r>
              <a:rPr lang="en-US" sz="3600" dirty="0" err="1">
                <a:solidFill>
                  <a:schemeClr val="bg1"/>
                </a:solidFill>
              </a:rPr>
              <a:t>Issatechenkia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orientalis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69A3B-D72D-41F6-96E4-647AFD7939FF}"/>
              </a:ext>
            </a:extLst>
          </p:cNvPr>
          <p:cNvSpPr txBox="1"/>
          <p:nvPr/>
        </p:nvSpPr>
        <p:spPr>
          <a:xfrm>
            <a:off x="3222171" y="6212114"/>
            <a:ext cx="813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(Santo </a:t>
            </a:r>
            <a:r>
              <a:rPr lang="ru-RU" dirty="0">
                <a:solidFill>
                  <a:schemeClr val="bg1"/>
                </a:solidFill>
              </a:rPr>
              <a:t>и соавторы 2014)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4681F0-20A0-45FD-B98E-EC3365DCE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91" y="6077243"/>
            <a:ext cx="3465762" cy="8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9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3497F-C666-4378-9E70-C0EEC855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Упитанность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D8D507E-3C53-4421-BFBD-9404A88BF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1348"/>
            <a:ext cx="5181600" cy="5065615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•Нормальная упитанность способствует более высокому содержанию компонентов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•Потеря упитанности в начале лактации способствует поддержанию жирности молока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•У тощих и ожиревших коров в конце лактации снижается содержание молочного жира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•Содержание белка может снижаться у ожиревших или тощих коров</a:t>
            </a:r>
          </a:p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F9AD8E7-AE8B-4EBF-962C-11D9AC6CFF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05486"/>
            <a:ext cx="5715000" cy="29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8E4B3-A405-4A9E-B31A-900730BE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53" y="-390617"/>
            <a:ext cx="10515600" cy="137863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протеин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24B31E-56DE-48AC-B7A5-FBB774BA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36" y="1490069"/>
            <a:ext cx="7934177" cy="47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08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7C5F-9689-42D6-A4CB-31DFE4EA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30" y="-95024"/>
            <a:ext cx="10515600" cy="125854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обменный протеин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4D571-E8CF-4118-A471-5FF96040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18" y="1358155"/>
            <a:ext cx="8032164" cy="48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62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6F834-FF49-4DA7-8EE5-6363414E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17539"/>
            <a:ext cx="9747250" cy="627061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Баланс рациона по аминокислотам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627E6B-ED33-4828-AA06-A2AC3393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4" y="1505243"/>
            <a:ext cx="11259889" cy="44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6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25A28-9115-4F28-85D2-E498DF04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Производство молочного жира и белка дойной коровой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4FBF8F-D9BA-43FF-8849-AAD63AB49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0002" y="1190222"/>
            <a:ext cx="3257505" cy="447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3CE49C-43FC-45D6-8E33-E74307F7647B}"/>
              </a:ext>
            </a:extLst>
          </p:cNvPr>
          <p:cNvSpPr txBox="1"/>
          <p:nvPr/>
        </p:nvSpPr>
        <p:spPr>
          <a:xfrm>
            <a:off x="379828" y="2053883"/>
            <a:ext cx="7695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Играет важную роль в ценообразовании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Имеет большое значение для здоровья и продуктивности дойных коров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Важную роль играет кормление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4E990F-65ED-4481-9F27-3C98063B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75" y="6074361"/>
            <a:ext cx="3461817" cy="8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45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CA14C-AB11-4FB9-9419-21BE9931B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-171604"/>
            <a:ext cx="10013950" cy="115728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энергия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F87D15-11F3-47CD-AE96-805222AE2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2" y="1189118"/>
            <a:ext cx="8563708" cy="51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0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37C7B1-149F-4366-BDEB-60765B03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68" y="93215"/>
            <a:ext cx="10850464" cy="118872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prstClr val="white"/>
                </a:solidFill>
              </a:rPr>
              <a:t>Мочевина молока</a:t>
            </a:r>
            <a:endParaRPr lang="ru-RU" sz="4400" b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3FFDCB2-D73D-42B0-9193-94156572B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3587262"/>
            <a:ext cx="10850463" cy="3024553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Мочевина в молоке – оптимум 0,20…0,25 мг/д;</a:t>
            </a:r>
          </a:p>
          <a:p>
            <a:r>
              <a:rPr lang="ru-RU" dirty="0">
                <a:solidFill>
                  <a:schemeClr val="bg1"/>
                </a:solidFill>
              </a:rPr>
              <a:t>Менее 15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>мг/д - нет развития микрофлоры;</a:t>
            </a:r>
          </a:p>
          <a:p>
            <a:r>
              <a:rPr lang="ru-RU" dirty="0">
                <a:solidFill>
                  <a:schemeClr val="bg1"/>
                </a:solidFill>
              </a:rPr>
              <a:t>Более 35 мг/д - проблемы воспроизводства, заболевания печени и почек.</a:t>
            </a:r>
          </a:p>
          <a:p>
            <a:pPr marL="0" indent="0" algn="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M.Hutjens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09EC8FA-AB83-4772-BE56-5A63CE34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850464" cy="9530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1CC2B-6CA6-49EF-80F2-B81111554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48" y="2018396"/>
            <a:ext cx="11169305" cy="10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8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6EF58-F178-4D34-AFC4-0D5F6ACE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05886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Баланс рубца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FDB33-46F1-42F2-A7BD-9D82F71A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975" y="1506633"/>
            <a:ext cx="7812666" cy="38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78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BE243-9966-42DE-AE24-EA1C0E1F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99" y="452903"/>
            <a:ext cx="10394950" cy="787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bg1"/>
                </a:solidFill>
              </a:rPr>
              <a:t>Эффективность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sz="4900" b="1" dirty="0">
                <a:solidFill>
                  <a:schemeClr val="bg1"/>
                </a:solidFill>
              </a:rPr>
              <a:t>азота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CD4E73-642C-4971-80DE-E4B02906C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087" y="1676612"/>
            <a:ext cx="6408502" cy="46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93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29F21C-405D-4F5E-AE9F-48CC57F6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50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Клетчатка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B226ECE-5CBA-4487-956F-DDFE9AE497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46585" y="2338485"/>
            <a:ext cx="5008099" cy="4351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BE2B443-E9F7-4028-8D48-038322B53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6043" y="1428152"/>
            <a:ext cx="11619914" cy="5250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0862A7-3BB1-4F8E-B67F-4A8049A6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43" y="1125875"/>
            <a:ext cx="11619914" cy="323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DEF776-A49C-49CD-9288-5A0A7C8DE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91" y="6020972"/>
            <a:ext cx="3465762" cy="8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0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B4E009-16E3-48C5-B06E-5343C3201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781" y="-464234"/>
            <a:ext cx="10166253" cy="1927273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Добавленные жиры или масла</a:t>
            </a:r>
            <a:br>
              <a:rPr lang="ru-RU" sz="4400" dirty="0">
                <a:solidFill>
                  <a:schemeClr val="bg1"/>
                </a:solidFill>
              </a:rPr>
            </a:b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3CBA411-78C5-4BC5-8A3E-54E2CA503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780" y="1463039"/>
            <a:ext cx="9915083" cy="4979963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Могут изменить состав молока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</a:rPr>
              <a:t>     - </a:t>
            </a:r>
            <a:r>
              <a:rPr lang="ru-RU" sz="2000" dirty="0">
                <a:solidFill>
                  <a:schemeClr val="bg1"/>
                </a:solidFill>
              </a:rPr>
              <a:t>Жир токсичен для микробов рубца и может снизить  переваримость клетчатки;</a:t>
            </a:r>
          </a:p>
          <a:p>
            <a:pPr algn="l"/>
            <a:endParaRPr lang="ru-RU" sz="20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Источников натурального жира должно быть &lt; 5.0%;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Инертные жиры можно добавлять в дозе 6 или 7% от общего жира;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Содержание белка в молоке может снизиться при высоком содержании жиров в рационе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</a:rPr>
              <a:t>        - Вследствие снижения уровня глюкозы в крови</a:t>
            </a:r>
          </a:p>
          <a:p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089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EA2D2F4-3E69-45CC-B924-EB2EF02B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3" y="168813"/>
            <a:ext cx="10152184" cy="844061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Подытожим</a:t>
            </a:r>
            <a:r>
              <a:rPr lang="ru-RU" sz="4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1C05CA97-B4A4-478D-8CAD-2180DE262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16" y="1406769"/>
            <a:ext cx="10152184" cy="4425860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Добиваемся максимального потребления С.В. ;</a:t>
            </a:r>
          </a:p>
          <a:p>
            <a:pPr marL="457200" indent="-45720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Оптимизируем потребление энергии из углеводов;</a:t>
            </a:r>
          </a:p>
          <a:p>
            <a:pPr marL="457200" indent="-45720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Ограничиваем содержание жира в рационе, чтобы избежать снижения активности микрофлоры;</a:t>
            </a:r>
          </a:p>
          <a:p>
            <a:pPr marL="457200" indent="-45720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Балансируем рационы по обменному протеину (ОП) и расщепляемому протеину в рубце (РП), а не по сырому протеину;</a:t>
            </a:r>
          </a:p>
          <a:p>
            <a:pPr marL="457200" indent="-45720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Балансируем рационы по аминокислотам – обменному лизину и обменному метионину.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Здоровый рубец – высокий жир и белок.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34D92-D5EF-4B97-A3AD-1B8B87579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3" y="6023429"/>
            <a:ext cx="3731039" cy="8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69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BE243-9966-42DE-AE24-EA1C0E1F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860" y="392082"/>
            <a:ext cx="10394950" cy="78739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46D0E4-1549-507F-27BA-CBAA57AA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28" y="2335237"/>
            <a:ext cx="6355172" cy="2583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A05D4F-9C9F-4611-BB03-80E5B8ACE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6" y="1823756"/>
            <a:ext cx="5833279" cy="4375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C84E8-7396-444C-9940-5F0F01107C72}"/>
              </a:ext>
            </a:extLst>
          </p:cNvPr>
          <p:cNvSpPr txBox="1"/>
          <p:nvPr/>
        </p:nvSpPr>
        <p:spPr>
          <a:xfrm>
            <a:off x="7849771" y="5669280"/>
            <a:ext cx="604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Эксперт ,+79167944505 Бондаревич А.М.</a:t>
            </a:r>
          </a:p>
        </p:txBody>
      </p:sp>
    </p:spTree>
    <p:extLst>
      <p:ext uri="{BB962C8B-B14F-4D97-AF65-F5344CB8AC3E}">
        <p14:creationId xmlns:p14="http://schemas.microsoft.com/office/powerpoint/2010/main" val="400422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C2BD0-CAC1-404A-AE28-636A93DD5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06" y="147712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Динамика белка за последние 12 лет 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A3FC05C2-7574-4710-89E9-DAF8B22D60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947914"/>
              </p:ext>
            </p:extLst>
          </p:nvPr>
        </p:nvGraphicFramePr>
        <p:xfrm>
          <a:off x="775481" y="1448971"/>
          <a:ext cx="10641037" cy="526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041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CDDDB-EFBD-4D6D-B362-06DDC971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12916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Динамика жира за последние 12 лет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CA5C0E-DA29-4B49-8CE8-568B0D1A8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12" y="1533377"/>
            <a:ext cx="10016197" cy="48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0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0D488-339C-456E-B742-36EC7AA7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69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Состав молочного белка</a:t>
            </a:r>
          </a:p>
        </p:txBody>
      </p:sp>
      <p:graphicFrame>
        <p:nvGraphicFramePr>
          <p:cNvPr id="4" name="Объект 1">
            <a:extLst>
              <a:ext uri="{FF2B5EF4-FFF2-40B4-BE49-F238E27FC236}">
                <a16:creationId xmlns:a16="http://schemas.microsoft.com/office/drawing/2014/main" id="{4F32C8E8-604A-48BA-9F85-63E74A9D7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196308"/>
              </p:ext>
            </p:extLst>
          </p:nvPr>
        </p:nvGraphicFramePr>
        <p:xfrm>
          <a:off x="838200" y="98156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8CC26D-88AF-4865-A62C-05A146930087}"/>
              </a:ext>
            </a:extLst>
          </p:cNvPr>
          <p:cNvSpPr/>
          <p:nvPr/>
        </p:nvSpPr>
        <p:spPr>
          <a:xfrm>
            <a:off x="6590805" y="5687731"/>
            <a:ext cx="4862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Источник </a:t>
            </a:r>
            <a:r>
              <a:rPr lang="en-US" sz="28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Biswajit</a:t>
            </a:r>
            <a:r>
              <a:rPr lang="ru-RU" sz="28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 и соавт.,2011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D31722-AE18-4F0C-987F-D4F9DF536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5" y="5870508"/>
            <a:ext cx="3798277" cy="9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2E72C-6DC2-4F11-ADFD-46516681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70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Состав молочного жира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970E48A-03FB-4ABF-A493-125BE5839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769" y="1033658"/>
            <a:ext cx="10902461" cy="5072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8D9E6-6D33-4328-B3DC-5E254F8DE7BF}"/>
              </a:ext>
            </a:extLst>
          </p:cNvPr>
          <p:cNvSpPr txBox="1"/>
          <p:nvPr/>
        </p:nvSpPr>
        <p:spPr>
          <a:xfrm>
            <a:off x="1955410" y="6225589"/>
            <a:ext cx="6247906" cy="734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B64FC-C2DA-4750-B7B2-38E871012F05}"/>
              </a:ext>
            </a:extLst>
          </p:cNvPr>
          <p:cNvSpPr txBox="1"/>
          <p:nvPr/>
        </p:nvSpPr>
        <p:spPr>
          <a:xfrm>
            <a:off x="1955410" y="6123543"/>
            <a:ext cx="6247906" cy="734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F76E0-B0D0-4F40-82E8-65BA75C4E326}"/>
              </a:ext>
            </a:extLst>
          </p:cNvPr>
          <p:cNvSpPr txBox="1"/>
          <p:nvPr/>
        </p:nvSpPr>
        <p:spPr>
          <a:xfrm>
            <a:off x="2107810" y="6225589"/>
            <a:ext cx="6247906" cy="734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0F29F-B4DE-41F2-B01E-C0C10BF98CC6}"/>
              </a:ext>
            </a:extLst>
          </p:cNvPr>
          <p:cNvSpPr txBox="1"/>
          <p:nvPr/>
        </p:nvSpPr>
        <p:spPr>
          <a:xfrm>
            <a:off x="5384163" y="6105696"/>
            <a:ext cx="624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Химия молока и физика молока и молочных продуктов / К.К. Горбатова, П.И. </a:t>
            </a:r>
            <a:r>
              <a:rPr lang="ru-RU" dirty="0" err="1">
                <a:solidFill>
                  <a:schemeClr val="bg1"/>
                </a:solidFill>
              </a:rPr>
              <a:t>Гунькова</a:t>
            </a:r>
            <a:r>
              <a:rPr lang="ru-RU" dirty="0">
                <a:solidFill>
                  <a:schemeClr val="bg1"/>
                </a:solidFill>
              </a:rPr>
              <a:t>.- СПб.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ru-RU" dirty="0">
                <a:solidFill>
                  <a:schemeClr val="bg1"/>
                </a:solidFill>
              </a:rPr>
              <a:t> 2014г.</a:t>
            </a:r>
          </a:p>
        </p:txBody>
      </p:sp>
    </p:spTree>
    <p:extLst>
      <p:ext uri="{BB962C8B-B14F-4D97-AF65-F5344CB8AC3E}">
        <p14:creationId xmlns:p14="http://schemas.microsoft.com/office/powerpoint/2010/main" val="376336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EE4B7-84FF-4A94-B985-5846E4AB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Показатели ТОП-120 хозяйств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07E3FB-AA54-45B0-B747-F92662426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9" y="1690688"/>
            <a:ext cx="12148741" cy="41474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18361-8035-4786-A6F2-B03BA4F8B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11" y="6006906"/>
            <a:ext cx="3648642" cy="8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00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1237</Words>
  <Application>Microsoft Office PowerPoint</Application>
  <PresentationFormat>Широкоэкранный</PresentationFormat>
  <Paragraphs>246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  Молочный жир и белок: способы их изменения в дойном стаде</vt:lpstr>
      <vt:lpstr>Среднее содержание жира и белка в молоке от коров различных пород</vt:lpstr>
      <vt:lpstr>Экономика</vt:lpstr>
      <vt:lpstr>Производство молочного жира и белка дойной коровой</vt:lpstr>
      <vt:lpstr>Динамика белка за последние 12 лет </vt:lpstr>
      <vt:lpstr>Динамика жира за последние 12 лет </vt:lpstr>
      <vt:lpstr>Состав молочного белка</vt:lpstr>
      <vt:lpstr>Состав молочного жира</vt:lpstr>
      <vt:lpstr>Показатели ТОП-120 хозяйств</vt:lpstr>
      <vt:lpstr>                                               </vt:lpstr>
      <vt:lpstr>Сезонные изменения содержания молочного жира и белка</vt:lpstr>
      <vt:lpstr>Факторы влияющие на содержание жира и белка в молоке:</vt:lpstr>
      <vt:lpstr>Влияние генетики на компоненты молока </vt:lpstr>
      <vt:lpstr>Факторы кормления, влияющие на содержание жира и белка в молоке</vt:lpstr>
      <vt:lpstr>Источник компонентов молока -жир</vt:lpstr>
      <vt:lpstr>Источник компонентов молока - белок</vt:lpstr>
      <vt:lpstr>Большое значение имеет функция рубца</vt:lpstr>
      <vt:lpstr>Факторы, влияющие на pH рубца </vt:lpstr>
      <vt:lpstr> Ацидоз рубца</vt:lpstr>
      <vt:lpstr>Индекс ацидоза</vt:lpstr>
      <vt:lpstr>pH рубца NDS pro</vt:lpstr>
      <vt:lpstr> Подострый ацидоз рубца</vt:lpstr>
      <vt:lpstr>pH рубца</vt:lpstr>
      <vt:lpstr> pH рубца и % молочного жира</vt:lpstr>
      <vt:lpstr>Как изменить pH рубца?</vt:lpstr>
      <vt:lpstr>Мат из объёмистых кормов</vt:lpstr>
      <vt:lpstr>Презентация PowerPoint</vt:lpstr>
      <vt:lpstr>Размер частиц грубых кормов</vt:lpstr>
      <vt:lpstr> Влияние частоты кормления </vt:lpstr>
      <vt:lpstr>“полнорационная смесь”</vt:lpstr>
      <vt:lpstr>  • Коровы должны потреблять корм небольшими порциями много раз в течение дня (фронт кормления, сух.м2)  • Критическое значение имеет количество кормлений и подвижек кормосмеси </vt:lpstr>
      <vt:lpstr> Измерение сортировки и её связь с длиной резки </vt:lpstr>
      <vt:lpstr>Сито для комбикорма</vt:lpstr>
      <vt:lpstr> Влияние сухого вещества кормосмеси на потреблении с.в.: </vt:lpstr>
      <vt:lpstr>Скармливание кормов высокого качества</vt:lpstr>
      <vt:lpstr>Упитанность </vt:lpstr>
      <vt:lpstr>протеин</vt:lpstr>
      <vt:lpstr>обменный протеин</vt:lpstr>
      <vt:lpstr>Баланс рациона по аминокислотам</vt:lpstr>
      <vt:lpstr>энергия</vt:lpstr>
      <vt:lpstr>Мочевина молока</vt:lpstr>
      <vt:lpstr>Баланс рубца </vt:lpstr>
      <vt:lpstr>Эффективность азота</vt:lpstr>
      <vt:lpstr>Клетчатка</vt:lpstr>
      <vt:lpstr>Добавленные жиры или масла </vt:lpstr>
      <vt:lpstr>Подытожим: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204</cp:revision>
  <dcterms:created xsi:type="dcterms:W3CDTF">2023-01-11T12:31:45Z</dcterms:created>
  <dcterms:modified xsi:type="dcterms:W3CDTF">2024-06-21T05:54:05Z</dcterms:modified>
</cp:coreProperties>
</file>